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media/image11.jp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36.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39"/>
  </p:notesMasterIdLst>
  <p:sldIdLst>
    <p:sldId id="256" r:id="rId5"/>
    <p:sldId id="257" r:id="rId6"/>
    <p:sldId id="258" r:id="rId7"/>
    <p:sldId id="259" r:id="rId8"/>
    <p:sldId id="260" r:id="rId9"/>
    <p:sldId id="290"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guide id="3" pos="4272" userDrawn="1">
          <p15:clr>
            <a:srgbClr val="A4A3A4"/>
          </p15:clr>
        </p15:guide>
        <p15:guide id="4" pos="7584" userDrawn="1">
          <p15:clr>
            <a:srgbClr val="A4A3A4"/>
          </p15:clr>
        </p15:guide>
        <p15:guide id="5" pos="5136" userDrawn="1">
          <p15:clr>
            <a:srgbClr val="A4A3A4"/>
          </p15:clr>
        </p15:guide>
        <p15:guide id="6" pos="6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E7EA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866" autoAdjust="0"/>
    <p:restoredTop sz="86432" autoAdjust="0"/>
  </p:normalViewPr>
  <p:slideViewPr>
    <p:cSldViewPr>
      <p:cViewPr varScale="1">
        <p:scale>
          <a:sx n="74" d="100"/>
          <a:sy n="74" d="100"/>
        </p:scale>
        <p:origin x="852" y="66"/>
      </p:cViewPr>
      <p:guideLst>
        <p:guide orient="horz" pos="2880"/>
        <p:guide pos="2160"/>
        <p:guide pos="4272"/>
        <p:guide pos="7584"/>
        <p:guide pos="5136"/>
        <p:guide pos="6816"/>
      </p:guideLst>
    </p:cSldViewPr>
  </p:slideViewPr>
  <p:outlineViewPr>
    <p:cViewPr>
      <p:scale>
        <a:sx n="33" d="100"/>
        <a:sy n="33" d="100"/>
      </p:scale>
      <p:origin x="0" y="-28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B43311C0-0285-498B-846E-00FC27D9D320}" type="datetimeFigureOut">
              <a:rPr lang="en-US" smtClean="0"/>
              <a:t>12/11/2024</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04154692-9064-4EA8-BBD4-61DFC0C0A6B7}" type="slidenum">
              <a:rPr lang="en-US" smtClean="0"/>
              <a:t>‹#›</a:t>
            </a:fld>
            <a:endParaRPr lang="en-US"/>
          </a:p>
        </p:txBody>
      </p:sp>
    </p:spTree>
    <p:extLst>
      <p:ext uri="{BB962C8B-B14F-4D97-AF65-F5344CB8AC3E}">
        <p14:creationId xmlns:p14="http://schemas.microsoft.com/office/powerpoint/2010/main" val="3961126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154692-9064-4EA8-BBD4-61DFC0C0A6B7}" type="slidenum">
              <a:rPr lang="en-US" smtClean="0"/>
              <a:t>8</a:t>
            </a:fld>
            <a:endParaRPr lang="en-US"/>
          </a:p>
        </p:txBody>
      </p:sp>
    </p:spTree>
    <p:extLst>
      <p:ext uri="{BB962C8B-B14F-4D97-AF65-F5344CB8AC3E}">
        <p14:creationId xmlns:p14="http://schemas.microsoft.com/office/powerpoint/2010/main" val="642524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154692-9064-4EA8-BBD4-61DFC0C0A6B7}" type="slidenum">
              <a:rPr lang="en-US" smtClean="0"/>
              <a:t>16</a:t>
            </a:fld>
            <a:endParaRPr lang="en-US"/>
          </a:p>
        </p:txBody>
      </p:sp>
    </p:spTree>
    <p:extLst>
      <p:ext uri="{BB962C8B-B14F-4D97-AF65-F5344CB8AC3E}">
        <p14:creationId xmlns:p14="http://schemas.microsoft.com/office/powerpoint/2010/main" val="1165726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3600" b="1" i="0">
                <a:solidFill>
                  <a:schemeClr val="tx1"/>
                </a:solidFill>
                <a:latin typeface="Arial"/>
                <a:cs typeface="Aria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6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6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tx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12/11/2024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12/11/2024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523" y="0"/>
            <a:ext cx="12188951" cy="6851903"/>
          </a:xfrm>
          <a:prstGeom prst="rect">
            <a:avLst/>
          </a:prstGeom>
        </p:spPr>
      </p:pic>
      <p:pic>
        <p:nvPicPr>
          <p:cNvPr id="17" name="bg object 17"/>
          <p:cNvPicPr/>
          <p:nvPr/>
        </p:nvPicPr>
        <p:blipFill>
          <a:blip r:embed="rId3" cstate="print"/>
          <a:stretch>
            <a:fillRect/>
          </a:stretch>
        </p:blipFill>
        <p:spPr>
          <a:xfrm>
            <a:off x="2209800" y="1488947"/>
            <a:ext cx="7844789" cy="2874263"/>
          </a:xfrm>
          <a:prstGeom prst="rect">
            <a:avLst/>
          </a:prstGeom>
        </p:spPr>
      </p:pic>
      <p:pic>
        <p:nvPicPr>
          <p:cNvPr id="18" name="bg object 18"/>
          <p:cNvPicPr/>
          <p:nvPr/>
        </p:nvPicPr>
        <p:blipFill>
          <a:blip r:embed="rId4" cstate="print"/>
          <a:stretch>
            <a:fillRect/>
          </a:stretch>
        </p:blipFill>
        <p:spPr>
          <a:xfrm>
            <a:off x="4177283" y="4661077"/>
            <a:ext cx="390131" cy="328497"/>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12/11/2024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1523" y="0"/>
            <a:ext cx="1121663" cy="6857999"/>
          </a:xfrm>
          <a:prstGeom prst="rect">
            <a:avLst/>
          </a:prstGeom>
        </p:spPr>
      </p:pic>
      <p:sp>
        <p:nvSpPr>
          <p:cNvPr id="2" name="Holder 2"/>
          <p:cNvSpPr>
            <a:spLocks noGrp="1"/>
          </p:cNvSpPr>
          <p:nvPr>
            <p:ph type="title"/>
          </p:nvPr>
        </p:nvSpPr>
        <p:spPr>
          <a:xfrm>
            <a:off x="916939" y="87653"/>
            <a:ext cx="10220706" cy="1245987"/>
          </a:xfrm>
          <a:prstGeom prst="rect">
            <a:avLst/>
          </a:prstGeom>
        </p:spPr>
        <p:txBody>
          <a:bodyPr wrap="square" lIns="0" tIns="0" rIns="0" bIns="0">
            <a:spAutoFit/>
          </a:bodyPr>
          <a:lstStyle>
            <a:lvl1pPr>
              <a:defRPr sz="3600" b="1" i="0">
                <a:solidFill>
                  <a:schemeClr val="tx1"/>
                </a:solidFill>
                <a:latin typeface="Arial"/>
                <a:cs typeface="Arial"/>
              </a:defRPr>
            </a:lvl1pPr>
          </a:lstStyle>
          <a:p>
            <a:endParaRPr/>
          </a:p>
        </p:txBody>
      </p:sp>
      <p:sp>
        <p:nvSpPr>
          <p:cNvPr id="3" name="Holder 3"/>
          <p:cNvSpPr>
            <a:spLocks noGrp="1"/>
          </p:cNvSpPr>
          <p:nvPr>
            <p:ph type="body" idx="1"/>
          </p:nvPr>
        </p:nvSpPr>
        <p:spPr>
          <a:xfrm>
            <a:off x="1554843" y="1518013"/>
            <a:ext cx="10026015" cy="3500754"/>
          </a:xfrm>
          <a:prstGeom prst="rect">
            <a:avLst/>
          </a:prstGeom>
        </p:spPr>
        <p:txBody>
          <a:bodyPr wrap="square" lIns="0" tIns="0" rIns="0" bIns="0">
            <a:spAutoFit/>
          </a:bodyPr>
          <a:lstStyle>
            <a:lvl1pPr>
              <a:defRPr sz="26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12/11/2024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hyperlink" Target="https://ncats.nih.gov/ctsa/action" TargetMode="External"/><Relationship Id="rId2" Type="http://schemas.openxmlformats.org/officeDocument/2006/relationships/hyperlink" Target="https://grants.nih.gov/grants/guide/pa-files/PAR-21-293.html" TargetMode="External"/><Relationship Id="rId1" Type="http://schemas.openxmlformats.org/officeDocument/2006/relationships/slideLayout" Target="../slideLayouts/slideLayout2.xml"/><Relationship Id="rId4" Type="http://schemas.openxmlformats.org/officeDocument/2006/relationships/hyperlink" Target="https://grants.nih.gov/grants/guide/pa-files/PAR-24-054.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ncats.nih.gov/ctsa/action"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grants.nih.gov/grants/guide/url_redirect.htm?id=12000" TargetMode="External"/><Relationship Id="rId2" Type="http://schemas.openxmlformats.org/officeDocument/2006/relationships/hyperlink" Target="https://grants.nih.gov/grants/guide/url_redirect.htm?id=82370" TargetMode="External"/><Relationship Id="rId1" Type="http://schemas.openxmlformats.org/officeDocument/2006/relationships/slideLayout" Target="../slideLayouts/slideLayout2.xml"/><Relationship Id="rId4" Type="http://schemas.openxmlformats.org/officeDocument/2006/relationships/hyperlink" Target="https://grants.nih.gov/grants/guide/"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grants.nih.gov/policy/clinical-trials/definition.htm" TargetMode="External"/><Relationship Id="rId7" Type="http://schemas.openxmlformats.org/officeDocument/2006/relationships/image" Target="../media/image36.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hyperlink" Target="https://grants.nih.gov/policy/clinical-trials/review-criteria.htm" TargetMode="External"/><Relationship Id="rId4" Type="http://schemas.openxmlformats.org/officeDocument/2006/relationships/hyperlink" Target="https://grants.nih.gov/ct-decision/index.htm"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ncats.nih.gov/ctsa/about" TargetMode="External"/><Relationship Id="rId2" Type="http://schemas.openxmlformats.org/officeDocument/2006/relationships/hyperlink" Target="https://ncats.nih.gov/strategicplan"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grants.nih.gov/policy-and-compliance/policy-topics/clinical-trials/review-criteria" TargetMode="External"/><Relationship Id="rId2" Type="http://schemas.openxmlformats.org/officeDocument/2006/relationships/hyperlink" Target="https://grants.nih.gov/grants/guide/url_redirect.htm?id=1115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mailto:RC2NOFO@nih.gov"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grants.nih.gov/grants/guide/pa-files/PAR-21-293.html" TargetMode="External"/><Relationship Id="rId2" Type="http://schemas.openxmlformats.org/officeDocument/2006/relationships/hyperlink" Target="https://grants.nih.gov/grants/guide/pa-files/PAR-24-054.html" TargetMode="External"/><Relationship Id="rId1" Type="http://schemas.openxmlformats.org/officeDocument/2006/relationships/slideLayout" Target="../slideLayouts/slideLayout2.xml"/><Relationship Id="rId4" Type="http://schemas.openxmlformats.org/officeDocument/2006/relationships/hyperlink" Target="https://ncats.nih.gov/ctsa/funding/application-information-par-21-293"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hyperlink" Target="https://ncats.nih.gov/" TargetMode="External"/><Relationship Id="rId7" Type="http://schemas.openxmlformats.org/officeDocument/2006/relationships/hyperlink" Target="https://www.facebook.com/ncats.nih.gov/" TargetMode="External"/><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37.png"/><Relationship Id="rId5" Type="http://schemas.openxmlformats.org/officeDocument/2006/relationships/hyperlink" Target="https://x.com/ncats_nih_gov" TargetMode="External"/><Relationship Id="rId4" Type="http://schemas.openxmlformats.org/officeDocument/2006/relationships/image" Target="../media/image4.png"/><Relationship Id="rId9" Type="http://schemas.openxmlformats.org/officeDocument/2006/relationships/hyperlink" Target="https://www.linkedin.com/company/nih-ncats/"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3.png"/><Relationship Id="rId21" Type="http://schemas.openxmlformats.org/officeDocument/2006/relationships/image" Target="../media/image31.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image" Target="../media/image12.png"/><Relationship Id="rId16" Type="http://schemas.openxmlformats.org/officeDocument/2006/relationships/image" Target="../media/image26.png"/><Relationship Id="rId20" Type="http://schemas.openxmlformats.org/officeDocument/2006/relationships/image" Target="../media/image30.png"/><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19" Type="http://schemas.openxmlformats.org/officeDocument/2006/relationships/image" Target="../media/image29.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hyperlink" Target="https://grants.nih.gov/grants/guide/pa-files/PAR-24-054.html" TargetMode="External"/><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hyperlink" Target="mailto:RC2NOFO@nih.gov"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mailto:RC2NOFO@nih.gov"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mailto:RC2NOFO@nih.gov" TargetMode="External"/><Relationship Id="rId2" Type="http://schemas.openxmlformats.org/officeDocument/2006/relationships/image" Target="../media/image3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a:extLst>
              <a:ext uri="{C183D7F6-B498-43B3-948B-1728B52AA6E4}">
                <adec:decorative xmlns:adec="http://schemas.microsoft.com/office/drawing/2017/decorative" val="1"/>
              </a:ext>
            </a:extLst>
          </p:cNvPr>
          <p:cNvPicPr/>
          <p:nvPr/>
        </p:nvPicPr>
        <p:blipFill>
          <a:blip r:embed="rId2" cstate="print"/>
          <a:stretch>
            <a:fillRect/>
          </a:stretch>
        </p:blipFill>
        <p:spPr>
          <a:xfrm>
            <a:off x="1523" y="761"/>
            <a:ext cx="12188952" cy="6856463"/>
          </a:xfrm>
          <a:prstGeom prst="rect">
            <a:avLst/>
          </a:prstGeom>
        </p:spPr>
      </p:pic>
      <p:sp>
        <p:nvSpPr>
          <p:cNvPr id="3" name="object 3"/>
          <p:cNvSpPr txBox="1">
            <a:spLocks noGrp="1"/>
          </p:cNvSpPr>
          <p:nvPr>
            <p:ph type="title"/>
          </p:nvPr>
        </p:nvSpPr>
        <p:spPr>
          <a:xfrm>
            <a:off x="1467665" y="1903440"/>
            <a:ext cx="10116820" cy="1122680"/>
          </a:xfrm>
          <a:prstGeom prst="rect">
            <a:avLst/>
          </a:prstGeom>
        </p:spPr>
        <p:txBody>
          <a:bodyPr vert="horz" wrap="square" lIns="0" tIns="12700" rIns="0" bIns="0" rtlCol="0">
            <a:spAutoFit/>
          </a:bodyPr>
          <a:lstStyle/>
          <a:p>
            <a:pPr marL="1934845" marR="5080" indent="-1922780">
              <a:lnSpc>
                <a:spcPct val="100000"/>
              </a:lnSpc>
              <a:spcBef>
                <a:spcPts val="100"/>
              </a:spcBef>
            </a:pPr>
            <a:r>
              <a:rPr dirty="0">
                <a:solidFill>
                  <a:srgbClr val="632E6C"/>
                </a:solidFill>
              </a:rPr>
              <a:t>Overview</a:t>
            </a:r>
            <a:r>
              <a:rPr spc="-70" dirty="0">
                <a:solidFill>
                  <a:srgbClr val="632E6C"/>
                </a:solidFill>
              </a:rPr>
              <a:t> </a:t>
            </a:r>
            <a:r>
              <a:rPr dirty="0">
                <a:solidFill>
                  <a:srgbClr val="632E6C"/>
                </a:solidFill>
              </a:rPr>
              <a:t>of</a:t>
            </a:r>
            <a:r>
              <a:rPr spc="-45" dirty="0">
                <a:solidFill>
                  <a:srgbClr val="632E6C"/>
                </a:solidFill>
              </a:rPr>
              <a:t> </a:t>
            </a:r>
            <a:r>
              <a:rPr dirty="0">
                <a:solidFill>
                  <a:srgbClr val="632E6C"/>
                </a:solidFill>
              </a:rPr>
              <a:t>Clinical</a:t>
            </a:r>
            <a:r>
              <a:rPr spc="-60" dirty="0">
                <a:solidFill>
                  <a:srgbClr val="632E6C"/>
                </a:solidFill>
              </a:rPr>
              <a:t> </a:t>
            </a:r>
            <a:r>
              <a:rPr dirty="0">
                <a:solidFill>
                  <a:srgbClr val="632E6C"/>
                </a:solidFill>
              </a:rPr>
              <a:t>and</a:t>
            </a:r>
            <a:r>
              <a:rPr spc="-55" dirty="0">
                <a:solidFill>
                  <a:srgbClr val="632E6C"/>
                </a:solidFill>
              </a:rPr>
              <a:t> </a:t>
            </a:r>
            <a:r>
              <a:rPr spc="-10" dirty="0">
                <a:solidFill>
                  <a:srgbClr val="632E6C"/>
                </a:solidFill>
              </a:rPr>
              <a:t>Translational</a:t>
            </a:r>
            <a:r>
              <a:rPr spc="-70" dirty="0">
                <a:solidFill>
                  <a:srgbClr val="632E6C"/>
                </a:solidFill>
              </a:rPr>
              <a:t> </a:t>
            </a:r>
            <a:r>
              <a:rPr spc="-10" dirty="0">
                <a:solidFill>
                  <a:srgbClr val="632E6C"/>
                </a:solidFill>
              </a:rPr>
              <a:t>Science </a:t>
            </a:r>
            <a:r>
              <a:rPr dirty="0">
                <a:solidFill>
                  <a:srgbClr val="632E6C"/>
                </a:solidFill>
              </a:rPr>
              <a:t>Awards</a:t>
            </a:r>
            <a:r>
              <a:rPr spc="-100" dirty="0">
                <a:solidFill>
                  <a:srgbClr val="632E6C"/>
                </a:solidFill>
              </a:rPr>
              <a:t> </a:t>
            </a:r>
            <a:r>
              <a:rPr dirty="0">
                <a:solidFill>
                  <a:srgbClr val="632E6C"/>
                </a:solidFill>
              </a:rPr>
              <a:t>(CTSA)</a:t>
            </a:r>
            <a:r>
              <a:rPr spc="-95" dirty="0">
                <a:solidFill>
                  <a:srgbClr val="632E6C"/>
                </a:solidFill>
              </a:rPr>
              <a:t> </a:t>
            </a:r>
            <a:r>
              <a:rPr spc="-10" dirty="0">
                <a:solidFill>
                  <a:srgbClr val="632E6C"/>
                </a:solidFill>
              </a:rPr>
              <a:t>Program</a:t>
            </a:r>
          </a:p>
        </p:txBody>
      </p:sp>
      <p:sp>
        <p:nvSpPr>
          <p:cNvPr id="4" name="object 4">
            <a:extLst>
              <a:ext uri="{C183D7F6-B498-43B3-948B-1728B52AA6E4}">
                <adec:decorative xmlns:adec="http://schemas.microsoft.com/office/drawing/2017/decorative" val="0"/>
              </a:ext>
            </a:extLst>
          </p:cNvPr>
          <p:cNvSpPr txBox="1"/>
          <p:nvPr/>
        </p:nvSpPr>
        <p:spPr>
          <a:xfrm>
            <a:off x="3053992" y="3389930"/>
            <a:ext cx="6087110" cy="2444131"/>
          </a:xfrm>
          <a:prstGeom prst="rect">
            <a:avLst/>
          </a:prstGeom>
        </p:spPr>
        <p:txBody>
          <a:bodyPr vert="horz" wrap="square" lIns="0" tIns="12065" rIns="0" bIns="0" rtlCol="0">
            <a:spAutoFit/>
          </a:bodyPr>
          <a:lstStyle/>
          <a:p>
            <a:pPr marL="12700" marR="5080" indent="1050290">
              <a:lnSpc>
                <a:spcPct val="119700"/>
              </a:lnSpc>
              <a:spcBef>
                <a:spcPts val="95"/>
              </a:spcBef>
            </a:pPr>
            <a:r>
              <a:rPr sz="2800" dirty="0">
                <a:solidFill>
                  <a:srgbClr val="585858"/>
                </a:solidFill>
                <a:latin typeface="Arial"/>
                <a:cs typeface="Arial"/>
              </a:rPr>
              <a:t>Michael</a:t>
            </a:r>
            <a:r>
              <a:rPr sz="2800" spc="-70" dirty="0">
                <a:solidFill>
                  <a:srgbClr val="585858"/>
                </a:solidFill>
                <a:latin typeface="Arial"/>
                <a:cs typeface="Arial"/>
              </a:rPr>
              <a:t> </a:t>
            </a:r>
            <a:r>
              <a:rPr sz="2800" dirty="0">
                <a:solidFill>
                  <a:srgbClr val="585858"/>
                </a:solidFill>
                <a:latin typeface="Arial"/>
                <a:cs typeface="Arial"/>
              </a:rPr>
              <a:t>Kurilla,</a:t>
            </a:r>
            <a:r>
              <a:rPr sz="2800" spc="-75" dirty="0">
                <a:solidFill>
                  <a:srgbClr val="585858"/>
                </a:solidFill>
                <a:latin typeface="Arial"/>
                <a:cs typeface="Arial"/>
              </a:rPr>
              <a:t> </a:t>
            </a:r>
            <a:r>
              <a:rPr sz="2800" dirty="0">
                <a:solidFill>
                  <a:srgbClr val="585858"/>
                </a:solidFill>
                <a:latin typeface="Arial"/>
                <a:cs typeface="Arial"/>
              </a:rPr>
              <a:t>MD,</a:t>
            </a:r>
            <a:r>
              <a:rPr sz="2800" spc="-80" dirty="0">
                <a:solidFill>
                  <a:srgbClr val="585858"/>
                </a:solidFill>
                <a:latin typeface="Arial"/>
                <a:cs typeface="Arial"/>
              </a:rPr>
              <a:t> </a:t>
            </a:r>
            <a:r>
              <a:rPr sz="2800" spc="-25" dirty="0">
                <a:solidFill>
                  <a:srgbClr val="585858"/>
                </a:solidFill>
                <a:latin typeface="Arial"/>
                <a:cs typeface="Arial"/>
              </a:rPr>
              <a:t>PhD </a:t>
            </a:r>
            <a:r>
              <a:rPr sz="2800" spc="-10" dirty="0">
                <a:solidFill>
                  <a:srgbClr val="585858"/>
                </a:solidFill>
                <a:latin typeface="Arial"/>
                <a:cs typeface="Arial"/>
              </a:rPr>
              <a:t>Director,</a:t>
            </a:r>
            <a:r>
              <a:rPr sz="2800" spc="-105" dirty="0">
                <a:solidFill>
                  <a:srgbClr val="585858"/>
                </a:solidFill>
                <a:latin typeface="Arial"/>
                <a:cs typeface="Arial"/>
              </a:rPr>
              <a:t> </a:t>
            </a:r>
            <a:r>
              <a:rPr sz="2800" dirty="0">
                <a:solidFill>
                  <a:srgbClr val="585858"/>
                </a:solidFill>
                <a:latin typeface="Arial"/>
                <a:cs typeface="Arial"/>
              </a:rPr>
              <a:t>Division</a:t>
            </a:r>
            <a:r>
              <a:rPr sz="2800" spc="-100" dirty="0">
                <a:solidFill>
                  <a:srgbClr val="585858"/>
                </a:solidFill>
                <a:latin typeface="Arial"/>
                <a:cs typeface="Arial"/>
              </a:rPr>
              <a:t> </a:t>
            </a:r>
            <a:r>
              <a:rPr sz="2800" dirty="0">
                <a:solidFill>
                  <a:srgbClr val="585858"/>
                </a:solidFill>
                <a:latin typeface="Arial"/>
                <a:cs typeface="Arial"/>
              </a:rPr>
              <a:t>of</a:t>
            </a:r>
            <a:r>
              <a:rPr sz="2800" spc="-100" dirty="0">
                <a:solidFill>
                  <a:srgbClr val="585858"/>
                </a:solidFill>
                <a:latin typeface="Arial"/>
                <a:cs typeface="Arial"/>
              </a:rPr>
              <a:t> </a:t>
            </a:r>
            <a:r>
              <a:rPr sz="2800" dirty="0">
                <a:solidFill>
                  <a:srgbClr val="585858"/>
                </a:solidFill>
                <a:latin typeface="Arial"/>
                <a:cs typeface="Arial"/>
              </a:rPr>
              <a:t>Clinical</a:t>
            </a:r>
            <a:r>
              <a:rPr sz="2800" spc="-100" dirty="0">
                <a:solidFill>
                  <a:srgbClr val="585858"/>
                </a:solidFill>
                <a:latin typeface="Arial"/>
                <a:cs typeface="Arial"/>
              </a:rPr>
              <a:t> </a:t>
            </a:r>
            <a:r>
              <a:rPr sz="2800" spc="-10" dirty="0">
                <a:solidFill>
                  <a:srgbClr val="585858"/>
                </a:solidFill>
                <a:latin typeface="Arial"/>
                <a:cs typeface="Arial"/>
              </a:rPr>
              <a:t>Innovation</a:t>
            </a:r>
            <a:endParaRPr sz="2800" dirty="0">
              <a:latin typeface="Arial"/>
              <a:cs typeface="Arial"/>
            </a:endParaRPr>
          </a:p>
          <a:p>
            <a:pPr algn="ctr">
              <a:lnSpc>
                <a:spcPct val="100000"/>
              </a:lnSpc>
              <a:spcBef>
                <a:spcPts val="670"/>
              </a:spcBef>
            </a:pPr>
            <a:r>
              <a:rPr sz="2800" spc="-10" dirty="0">
                <a:solidFill>
                  <a:srgbClr val="585858"/>
                </a:solidFill>
                <a:latin typeface="Arial"/>
                <a:cs typeface="Arial"/>
              </a:rPr>
              <a:t>NCATS</a:t>
            </a:r>
            <a:endParaRPr sz="2800" dirty="0">
              <a:latin typeface="Arial"/>
              <a:cs typeface="Arial"/>
            </a:endParaRPr>
          </a:p>
          <a:p>
            <a:pPr marR="52705" algn="ctr">
              <a:lnSpc>
                <a:spcPct val="100000"/>
              </a:lnSpc>
              <a:spcBef>
                <a:spcPts val="4200"/>
              </a:spcBef>
            </a:pPr>
            <a:r>
              <a:rPr lang="en-US" sz="2200" i="1" dirty="0">
                <a:solidFill>
                  <a:srgbClr val="585858"/>
                </a:solidFill>
                <a:latin typeface="Arial"/>
                <a:cs typeface="Arial"/>
              </a:rPr>
              <a:t>December</a:t>
            </a:r>
            <a:r>
              <a:rPr lang="en-US" sz="2200" i="1" spc="-40" dirty="0">
                <a:solidFill>
                  <a:srgbClr val="585858"/>
                </a:solidFill>
                <a:latin typeface="Arial"/>
                <a:cs typeface="Arial"/>
              </a:rPr>
              <a:t> </a:t>
            </a:r>
            <a:r>
              <a:rPr lang="en-US" sz="2200" i="1" dirty="0">
                <a:solidFill>
                  <a:srgbClr val="585858"/>
                </a:solidFill>
                <a:latin typeface="Arial"/>
                <a:cs typeface="Arial"/>
              </a:rPr>
              <a:t>7,</a:t>
            </a:r>
            <a:r>
              <a:rPr lang="en-US" sz="2200" i="1" spc="-40" dirty="0">
                <a:solidFill>
                  <a:srgbClr val="585858"/>
                </a:solidFill>
                <a:latin typeface="Arial"/>
                <a:cs typeface="Arial"/>
              </a:rPr>
              <a:t> </a:t>
            </a:r>
            <a:r>
              <a:rPr lang="en-US" sz="2200" i="1" spc="-20" dirty="0">
                <a:solidFill>
                  <a:srgbClr val="585858"/>
                </a:solidFill>
                <a:latin typeface="Arial"/>
                <a:cs typeface="Arial"/>
              </a:rPr>
              <a:t>2023</a:t>
            </a:r>
            <a:endParaRPr lang="en-US" sz="22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 name="title slide">
            <a:extLst>
              <a:ext uri="{FF2B5EF4-FFF2-40B4-BE49-F238E27FC236}">
                <a16:creationId xmlns:a16="http://schemas.microsoft.com/office/drawing/2014/main" id="{8B62A66F-1E85-F355-305F-EF924DFD96C1}"/>
              </a:ext>
            </a:extLst>
          </p:cNvPr>
          <p:cNvSpPr txBox="1">
            <a:spLocks noGrp="1"/>
          </p:cNvSpPr>
          <p:nvPr>
            <p:ph type="title"/>
          </p:nvPr>
        </p:nvSpPr>
        <p:spPr>
          <a:xfrm>
            <a:off x="3286087" y="101963"/>
            <a:ext cx="5111861" cy="504625"/>
          </a:xfrm>
          <a:prstGeom prst="rect">
            <a:avLst/>
          </a:prstGeom>
        </p:spPr>
        <p:txBody>
          <a:bodyPr vert="horz" wrap="square" lIns="0" tIns="12065" rIns="0" bIns="0" rtlCol="0">
            <a:spAutoFit/>
          </a:bodyPr>
          <a:lstStyle/>
          <a:p>
            <a:pPr marL="12700" algn="ctr">
              <a:lnSpc>
                <a:spcPct val="100000"/>
              </a:lnSpc>
              <a:spcBef>
                <a:spcPts val="95"/>
              </a:spcBef>
            </a:pPr>
            <a:r>
              <a:rPr lang="en-US" sz="3200" dirty="0">
                <a:solidFill>
                  <a:srgbClr val="006278"/>
                </a:solidFill>
              </a:rPr>
              <a:t>The Suite of </a:t>
            </a:r>
            <a:r>
              <a:rPr sz="3200" dirty="0">
                <a:solidFill>
                  <a:srgbClr val="006278"/>
                </a:solidFill>
              </a:rPr>
              <a:t>CTSA</a:t>
            </a:r>
            <a:r>
              <a:rPr sz="3200" spc="-160" dirty="0">
                <a:solidFill>
                  <a:srgbClr val="006278"/>
                </a:solidFill>
              </a:rPr>
              <a:t> </a:t>
            </a:r>
            <a:r>
              <a:rPr sz="3200" spc="-20" dirty="0">
                <a:solidFill>
                  <a:srgbClr val="006278"/>
                </a:solidFill>
              </a:rPr>
              <a:t>NOFOs</a:t>
            </a:r>
            <a:endParaRPr sz="3200" dirty="0"/>
          </a:p>
        </p:txBody>
      </p:sp>
      <p:sp>
        <p:nvSpPr>
          <p:cNvPr id="46" name="required">
            <a:extLst>
              <a:ext uri="{FF2B5EF4-FFF2-40B4-BE49-F238E27FC236}">
                <a16:creationId xmlns:a16="http://schemas.microsoft.com/office/drawing/2014/main" id="{E4418FDA-4133-E643-A282-8013BD21DA4D}"/>
              </a:ext>
            </a:extLst>
          </p:cNvPr>
          <p:cNvSpPr txBox="1"/>
          <p:nvPr/>
        </p:nvSpPr>
        <p:spPr>
          <a:xfrm>
            <a:off x="2539902" y="787732"/>
            <a:ext cx="1031875" cy="254000"/>
          </a:xfrm>
          <a:prstGeom prst="rect">
            <a:avLst/>
          </a:prstGeom>
        </p:spPr>
        <p:txBody>
          <a:bodyPr vert="horz" wrap="square" lIns="0" tIns="12700" rIns="0" bIns="0" rtlCol="0">
            <a:spAutoFit/>
          </a:bodyPr>
          <a:lstStyle/>
          <a:p>
            <a:pPr marL="12700">
              <a:lnSpc>
                <a:spcPct val="100000"/>
              </a:lnSpc>
              <a:spcBef>
                <a:spcPts val="100"/>
              </a:spcBef>
            </a:pPr>
            <a:r>
              <a:rPr sz="1500" b="1" spc="-10" dirty="0">
                <a:latin typeface="Arial"/>
                <a:cs typeface="Arial"/>
              </a:rPr>
              <a:t>REQUIRED</a:t>
            </a:r>
            <a:endParaRPr sz="1500" dirty="0">
              <a:latin typeface="Arial"/>
              <a:cs typeface="Arial"/>
            </a:endParaRPr>
          </a:p>
        </p:txBody>
      </p:sp>
      <p:sp>
        <p:nvSpPr>
          <p:cNvPr id="47" name="pink box">
            <a:extLst>
              <a:ext uri="{FF2B5EF4-FFF2-40B4-BE49-F238E27FC236}">
                <a16:creationId xmlns:a16="http://schemas.microsoft.com/office/drawing/2014/main" id="{29134790-A2D6-56E4-899D-3982B938D322}"/>
              </a:ext>
              <a:ext uri="{C183D7F6-B498-43B3-948B-1728B52AA6E4}">
                <adec:decorative xmlns:adec="http://schemas.microsoft.com/office/drawing/2017/decorative" val="1"/>
              </a:ext>
            </a:extLst>
          </p:cNvPr>
          <p:cNvSpPr/>
          <p:nvPr/>
        </p:nvSpPr>
        <p:spPr>
          <a:xfrm>
            <a:off x="1374647" y="1124709"/>
            <a:ext cx="3362960" cy="3458845"/>
          </a:xfrm>
          <a:custGeom>
            <a:avLst/>
            <a:gdLst/>
            <a:ahLst/>
            <a:cxnLst/>
            <a:rect l="l" t="t" r="r" b="b"/>
            <a:pathLst>
              <a:path w="3362960" h="3458845">
                <a:moveTo>
                  <a:pt x="2802242" y="0"/>
                </a:moveTo>
                <a:lnTo>
                  <a:pt x="560463" y="0"/>
                </a:lnTo>
                <a:lnTo>
                  <a:pt x="512104" y="2057"/>
                </a:lnTo>
                <a:lnTo>
                  <a:pt x="464887" y="8116"/>
                </a:lnTo>
                <a:lnTo>
                  <a:pt x="418981" y="18010"/>
                </a:lnTo>
                <a:lnTo>
                  <a:pt x="374554" y="31569"/>
                </a:lnTo>
                <a:lnTo>
                  <a:pt x="331773" y="48626"/>
                </a:lnTo>
                <a:lnTo>
                  <a:pt x="290808" y="69013"/>
                </a:lnTo>
                <a:lnTo>
                  <a:pt x="251827" y="92560"/>
                </a:lnTo>
                <a:lnTo>
                  <a:pt x="214997" y="119101"/>
                </a:lnTo>
                <a:lnTo>
                  <a:pt x="180487" y="148466"/>
                </a:lnTo>
                <a:lnTo>
                  <a:pt x="148466" y="180487"/>
                </a:lnTo>
                <a:lnTo>
                  <a:pt x="119101" y="214997"/>
                </a:lnTo>
                <a:lnTo>
                  <a:pt x="92560" y="251827"/>
                </a:lnTo>
                <a:lnTo>
                  <a:pt x="69013" y="290808"/>
                </a:lnTo>
                <a:lnTo>
                  <a:pt x="48626" y="331773"/>
                </a:lnTo>
                <a:lnTo>
                  <a:pt x="31569" y="374554"/>
                </a:lnTo>
                <a:lnTo>
                  <a:pt x="18010" y="418981"/>
                </a:lnTo>
                <a:lnTo>
                  <a:pt x="8116" y="464887"/>
                </a:lnTo>
                <a:lnTo>
                  <a:pt x="2057" y="512104"/>
                </a:lnTo>
                <a:lnTo>
                  <a:pt x="0" y="560463"/>
                </a:lnTo>
                <a:lnTo>
                  <a:pt x="0" y="2898254"/>
                </a:lnTo>
                <a:lnTo>
                  <a:pt x="2057" y="2946613"/>
                </a:lnTo>
                <a:lnTo>
                  <a:pt x="8116" y="2993830"/>
                </a:lnTo>
                <a:lnTo>
                  <a:pt x="18010" y="3039736"/>
                </a:lnTo>
                <a:lnTo>
                  <a:pt x="31569" y="3084163"/>
                </a:lnTo>
                <a:lnTo>
                  <a:pt x="48626" y="3126944"/>
                </a:lnTo>
                <a:lnTo>
                  <a:pt x="69013" y="3167909"/>
                </a:lnTo>
                <a:lnTo>
                  <a:pt x="92560" y="3206890"/>
                </a:lnTo>
                <a:lnTo>
                  <a:pt x="119101" y="3243720"/>
                </a:lnTo>
                <a:lnTo>
                  <a:pt x="148466" y="3278230"/>
                </a:lnTo>
                <a:lnTo>
                  <a:pt x="180487" y="3310251"/>
                </a:lnTo>
                <a:lnTo>
                  <a:pt x="214997" y="3339616"/>
                </a:lnTo>
                <a:lnTo>
                  <a:pt x="251827" y="3366157"/>
                </a:lnTo>
                <a:lnTo>
                  <a:pt x="290808" y="3389704"/>
                </a:lnTo>
                <a:lnTo>
                  <a:pt x="331773" y="3410091"/>
                </a:lnTo>
                <a:lnTo>
                  <a:pt x="374554" y="3427148"/>
                </a:lnTo>
                <a:lnTo>
                  <a:pt x="418981" y="3440707"/>
                </a:lnTo>
                <a:lnTo>
                  <a:pt x="464887" y="3450601"/>
                </a:lnTo>
                <a:lnTo>
                  <a:pt x="512104" y="3456660"/>
                </a:lnTo>
                <a:lnTo>
                  <a:pt x="560463" y="3458718"/>
                </a:lnTo>
                <a:lnTo>
                  <a:pt x="2802242" y="3458718"/>
                </a:lnTo>
                <a:lnTo>
                  <a:pt x="2850601" y="3456660"/>
                </a:lnTo>
                <a:lnTo>
                  <a:pt x="2897818" y="3450601"/>
                </a:lnTo>
                <a:lnTo>
                  <a:pt x="2943724" y="3440707"/>
                </a:lnTo>
                <a:lnTo>
                  <a:pt x="2988151" y="3427148"/>
                </a:lnTo>
                <a:lnTo>
                  <a:pt x="3030932" y="3410091"/>
                </a:lnTo>
                <a:lnTo>
                  <a:pt x="3071897" y="3389704"/>
                </a:lnTo>
                <a:lnTo>
                  <a:pt x="3110878" y="3366157"/>
                </a:lnTo>
                <a:lnTo>
                  <a:pt x="3147708" y="3339616"/>
                </a:lnTo>
                <a:lnTo>
                  <a:pt x="3182218" y="3310251"/>
                </a:lnTo>
                <a:lnTo>
                  <a:pt x="3214239" y="3278230"/>
                </a:lnTo>
                <a:lnTo>
                  <a:pt x="3243604" y="3243720"/>
                </a:lnTo>
                <a:lnTo>
                  <a:pt x="3270145" y="3206890"/>
                </a:lnTo>
                <a:lnTo>
                  <a:pt x="3293692" y="3167909"/>
                </a:lnTo>
                <a:lnTo>
                  <a:pt x="3314079" y="3126944"/>
                </a:lnTo>
                <a:lnTo>
                  <a:pt x="3331136" y="3084163"/>
                </a:lnTo>
                <a:lnTo>
                  <a:pt x="3344695" y="3039736"/>
                </a:lnTo>
                <a:lnTo>
                  <a:pt x="3354589" y="2993830"/>
                </a:lnTo>
                <a:lnTo>
                  <a:pt x="3360648" y="2946613"/>
                </a:lnTo>
                <a:lnTo>
                  <a:pt x="3362705" y="2898254"/>
                </a:lnTo>
                <a:lnTo>
                  <a:pt x="3362705" y="560463"/>
                </a:lnTo>
                <a:lnTo>
                  <a:pt x="3360648" y="512104"/>
                </a:lnTo>
                <a:lnTo>
                  <a:pt x="3354589" y="464887"/>
                </a:lnTo>
                <a:lnTo>
                  <a:pt x="3344695" y="418981"/>
                </a:lnTo>
                <a:lnTo>
                  <a:pt x="3331136" y="374554"/>
                </a:lnTo>
                <a:lnTo>
                  <a:pt x="3314079" y="331773"/>
                </a:lnTo>
                <a:lnTo>
                  <a:pt x="3293692" y="290808"/>
                </a:lnTo>
                <a:lnTo>
                  <a:pt x="3270145" y="251827"/>
                </a:lnTo>
                <a:lnTo>
                  <a:pt x="3243604" y="214997"/>
                </a:lnTo>
                <a:lnTo>
                  <a:pt x="3214239" y="180487"/>
                </a:lnTo>
                <a:lnTo>
                  <a:pt x="3182218" y="148466"/>
                </a:lnTo>
                <a:lnTo>
                  <a:pt x="3147708" y="119101"/>
                </a:lnTo>
                <a:lnTo>
                  <a:pt x="3110878" y="92560"/>
                </a:lnTo>
                <a:lnTo>
                  <a:pt x="3071897" y="69013"/>
                </a:lnTo>
                <a:lnTo>
                  <a:pt x="3030932" y="48626"/>
                </a:lnTo>
                <a:lnTo>
                  <a:pt x="2988151" y="31569"/>
                </a:lnTo>
                <a:lnTo>
                  <a:pt x="2943724" y="18010"/>
                </a:lnTo>
                <a:lnTo>
                  <a:pt x="2897818" y="8116"/>
                </a:lnTo>
                <a:lnTo>
                  <a:pt x="2850601" y="2057"/>
                </a:lnTo>
                <a:lnTo>
                  <a:pt x="2802242" y="0"/>
                </a:lnTo>
                <a:close/>
              </a:path>
            </a:pathLst>
          </a:custGeom>
          <a:solidFill>
            <a:srgbClr val="CC9CD3">
              <a:alpha val="50195"/>
            </a:srgbClr>
          </a:solidFill>
        </p:spPr>
        <p:txBody>
          <a:bodyPr wrap="square" lIns="0" tIns="0" rIns="0" bIns="0" rtlCol="0"/>
          <a:lstStyle/>
          <a:p>
            <a:endParaRPr/>
          </a:p>
        </p:txBody>
      </p:sp>
      <p:grpSp>
        <p:nvGrpSpPr>
          <p:cNvPr id="48" name="purple box">
            <a:extLst>
              <a:ext uri="{FF2B5EF4-FFF2-40B4-BE49-F238E27FC236}">
                <a16:creationId xmlns:a16="http://schemas.microsoft.com/office/drawing/2014/main" id="{D2180096-646B-27E3-40C8-D0BE886DCD96}"/>
              </a:ext>
              <a:ext uri="{C183D7F6-B498-43B3-948B-1728B52AA6E4}">
                <adec:decorative xmlns:adec="http://schemas.microsoft.com/office/drawing/2017/decorative" val="1"/>
              </a:ext>
            </a:extLst>
          </p:cNvPr>
          <p:cNvGrpSpPr/>
          <p:nvPr/>
        </p:nvGrpSpPr>
        <p:grpSpPr>
          <a:xfrm>
            <a:off x="1715135" y="1480442"/>
            <a:ext cx="2682875" cy="1178560"/>
            <a:chOff x="1715135" y="1480442"/>
            <a:chExt cx="2682875" cy="1178560"/>
          </a:xfrm>
        </p:grpSpPr>
        <p:sp>
          <p:nvSpPr>
            <p:cNvPr id="49" name="object 21">
              <a:extLst>
                <a:ext uri="{FF2B5EF4-FFF2-40B4-BE49-F238E27FC236}">
                  <a16:creationId xmlns:a16="http://schemas.microsoft.com/office/drawing/2014/main" id="{49998307-67EC-AAD5-6EBA-8B8641543167}"/>
                </a:ext>
                <a:ext uri="{C183D7F6-B498-43B3-948B-1728B52AA6E4}">
                  <adec:decorative xmlns:adec="http://schemas.microsoft.com/office/drawing/2017/decorative" val="1"/>
                </a:ext>
              </a:extLst>
            </p:cNvPr>
            <p:cNvSpPr/>
            <p:nvPr/>
          </p:nvSpPr>
          <p:spPr>
            <a:xfrm>
              <a:off x="1727835" y="1493142"/>
              <a:ext cx="2657475" cy="1153160"/>
            </a:xfrm>
            <a:custGeom>
              <a:avLst/>
              <a:gdLst/>
              <a:ahLst/>
              <a:cxnLst/>
              <a:rect l="l" t="t" r="r" b="b"/>
              <a:pathLst>
                <a:path w="2657475" h="1153160">
                  <a:moveTo>
                    <a:pt x="2464943" y="0"/>
                  </a:moveTo>
                  <a:lnTo>
                    <a:pt x="192151" y="0"/>
                  </a:lnTo>
                  <a:lnTo>
                    <a:pt x="148092" y="5074"/>
                  </a:lnTo>
                  <a:lnTo>
                    <a:pt x="107648" y="19530"/>
                  </a:lnTo>
                  <a:lnTo>
                    <a:pt x="71970" y="42213"/>
                  </a:lnTo>
                  <a:lnTo>
                    <a:pt x="42213" y="71970"/>
                  </a:lnTo>
                  <a:lnTo>
                    <a:pt x="19530" y="107648"/>
                  </a:lnTo>
                  <a:lnTo>
                    <a:pt x="5074" y="148092"/>
                  </a:lnTo>
                  <a:lnTo>
                    <a:pt x="0" y="192150"/>
                  </a:lnTo>
                  <a:lnTo>
                    <a:pt x="0" y="960742"/>
                  </a:lnTo>
                  <a:lnTo>
                    <a:pt x="5074" y="1004805"/>
                  </a:lnTo>
                  <a:lnTo>
                    <a:pt x="19530" y="1045253"/>
                  </a:lnTo>
                  <a:lnTo>
                    <a:pt x="42213" y="1080932"/>
                  </a:lnTo>
                  <a:lnTo>
                    <a:pt x="71970" y="1110691"/>
                  </a:lnTo>
                  <a:lnTo>
                    <a:pt x="107648" y="1133375"/>
                  </a:lnTo>
                  <a:lnTo>
                    <a:pt x="148092" y="1147831"/>
                  </a:lnTo>
                  <a:lnTo>
                    <a:pt x="192151" y="1152906"/>
                  </a:lnTo>
                  <a:lnTo>
                    <a:pt x="2464943" y="1152906"/>
                  </a:lnTo>
                  <a:lnTo>
                    <a:pt x="2509001" y="1147831"/>
                  </a:lnTo>
                  <a:lnTo>
                    <a:pt x="2549445" y="1133375"/>
                  </a:lnTo>
                  <a:lnTo>
                    <a:pt x="2585123" y="1110691"/>
                  </a:lnTo>
                  <a:lnTo>
                    <a:pt x="2614880" y="1080932"/>
                  </a:lnTo>
                  <a:lnTo>
                    <a:pt x="2637563" y="1045253"/>
                  </a:lnTo>
                  <a:lnTo>
                    <a:pt x="2652019" y="1004805"/>
                  </a:lnTo>
                  <a:lnTo>
                    <a:pt x="2657094" y="960742"/>
                  </a:lnTo>
                  <a:lnTo>
                    <a:pt x="2657094" y="192150"/>
                  </a:lnTo>
                  <a:lnTo>
                    <a:pt x="2652019" y="148092"/>
                  </a:lnTo>
                  <a:lnTo>
                    <a:pt x="2637563" y="107648"/>
                  </a:lnTo>
                  <a:lnTo>
                    <a:pt x="2614880" y="71970"/>
                  </a:lnTo>
                  <a:lnTo>
                    <a:pt x="2585123" y="42213"/>
                  </a:lnTo>
                  <a:lnTo>
                    <a:pt x="2549445" y="19530"/>
                  </a:lnTo>
                  <a:lnTo>
                    <a:pt x="2509001" y="5074"/>
                  </a:lnTo>
                  <a:lnTo>
                    <a:pt x="2464943" y="0"/>
                  </a:lnTo>
                  <a:close/>
                </a:path>
              </a:pathLst>
            </a:custGeom>
            <a:solidFill>
              <a:srgbClr val="632E6C"/>
            </a:solidFill>
          </p:spPr>
          <p:txBody>
            <a:bodyPr wrap="square" lIns="0" tIns="0" rIns="0" bIns="0" rtlCol="0"/>
            <a:lstStyle/>
            <a:p>
              <a:endParaRPr/>
            </a:p>
          </p:txBody>
        </p:sp>
        <p:sp>
          <p:nvSpPr>
            <p:cNvPr id="50" name="object 22">
              <a:extLst>
                <a:ext uri="{FF2B5EF4-FFF2-40B4-BE49-F238E27FC236}">
                  <a16:creationId xmlns:a16="http://schemas.microsoft.com/office/drawing/2014/main" id="{14417422-89FA-65C9-01D7-0B66D73ED8B6}"/>
                </a:ext>
                <a:ext uri="{C183D7F6-B498-43B3-948B-1728B52AA6E4}">
                  <adec:decorative xmlns:adec="http://schemas.microsoft.com/office/drawing/2017/decorative" val="1"/>
                </a:ext>
              </a:extLst>
            </p:cNvPr>
            <p:cNvSpPr/>
            <p:nvPr/>
          </p:nvSpPr>
          <p:spPr>
            <a:xfrm>
              <a:off x="1727835" y="1493142"/>
              <a:ext cx="2657475" cy="1153160"/>
            </a:xfrm>
            <a:custGeom>
              <a:avLst/>
              <a:gdLst/>
              <a:ahLst/>
              <a:cxnLst/>
              <a:rect l="l" t="t" r="r" b="b"/>
              <a:pathLst>
                <a:path w="2657475" h="1153160">
                  <a:moveTo>
                    <a:pt x="0" y="192150"/>
                  </a:moveTo>
                  <a:lnTo>
                    <a:pt x="5074" y="148092"/>
                  </a:lnTo>
                  <a:lnTo>
                    <a:pt x="19530" y="107648"/>
                  </a:lnTo>
                  <a:lnTo>
                    <a:pt x="42213" y="71970"/>
                  </a:lnTo>
                  <a:lnTo>
                    <a:pt x="71970" y="42213"/>
                  </a:lnTo>
                  <a:lnTo>
                    <a:pt x="107648" y="19530"/>
                  </a:lnTo>
                  <a:lnTo>
                    <a:pt x="148092" y="5074"/>
                  </a:lnTo>
                  <a:lnTo>
                    <a:pt x="192151" y="0"/>
                  </a:lnTo>
                  <a:lnTo>
                    <a:pt x="2464943" y="0"/>
                  </a:lnTo>
                  <a:lnTo>
                    <a:pt x="2509001" y="5074"/>
                  </a:lnTo>
                  <a:lnTo>
                    <a:pt x="2549445" y="19530"/>
                  </a:lnTo>
                  <a:lnTo>
                    <a:pt x="2585123" y="42213"/>
                  </a:lnTo>
                  <a:lnTo>
                    <a:pt x="2614880" y="71970"/>
                  </a:lnTo>
                  <a:lnTo>
                    <a:pt x="2637563" y="107648"/>
                  </a:lnTo>
                  <a:lnTo>
                    <a:pt x="2652019" y="148092"/>
                  </a:lnTo>
                  <a:lnTo>
                    <a:pt x="2657094" y="192150"/>
                  </a:lnTo>
                  <a:lnTo>
                    <a:pt x="2657094" y="960742"/>
                  </a:lnTo>
                  <a:lnTo>
                    <a:pt x="2652019" y="1004805"/>
                  </a:lnTo>
                  <a:lnTo>
                    <a:pt x="2637563" y="1045253"/>
                  </a:lnTo>
                  <a:lnTo>
                    <a:pt x="2614880" y="1080932"/>
                  </a:lnTo>
                  <a:lnTo>
                    <a:pt x="2585123" y="1110691"/>
                  </a:lnTo>
                  <a:lnTo>
                    <a:pt x="2549445" y="1133375"/>
                  </a:lnTo>
                  <a:lnTo>
                    <a:pt x="2509001" y="1147831"/>
                  </a:lnTo>
                  <a:lnTo>
                    <a:pt x="2464943" y="1152906"/>
                  </a:lnTo>
                  <a:lnTo>
                    <a:pt x="192151" y="1152906"/>
                  </a:lnTo>
                  <a:lnTo>
                    <a:pt x="148092" y="1147831"/>
                  </a:lnTo>
                  <a:lnTo>
                    <a:pt x="107648" y="1133375"/>
                  </a:lnTo>
                  <a:lnTo>
                    <a:pt x="71970" y="1110691"/>
                  </a:lnTo>
                  <a:lnTo>
                    <a:pt x="42213" y="1080932"/>
                  </a:lnTo>
                  <a:lnTo>
                    <a:pt x="19530" y="1045253"/>
                  </a:lnTo>
                  <a:lnTo>
                    <a:pt x="5074" y="1004805"/>
                  </a:lnTo>
                  <a:lnTo>
                    <a:pt x="0" y="960742"/>
                  </a:lnTo>
                  <a:lnTo>
                    <a:pt x="0" y="192150"/>
                  </a:lnTo>
                  <a:close/>
                </a:path>
              </a:pathLst>
            </a:custGeom>
            <a:ln w="25400">
              <a:solidFill>
                <a:srgbClr val="47214E"/>
              </a:solidFill>
            </a:ln>
          </p:spPr>
          <p:txBody>
            <a:bodyPr wrap="square" lIns="0" tIns="0" rIns="0" bIns="0" rtlCol="0"/>
            <a:lstStyle/>
            <a:p>
              <a:endParaRPr/>
            </a:p>
          </p:txBody>
        </p:sp>
      </p:grpSp>
      <p:sp>
        <p:nvSpPr>
          <p:cNvPr id="51" name="ctsa hub grants">
            <a:extLst>
              <a:ext uri="{FF2B5EF4-FFF2-40B4-BE49-F238E27FC236}">
                <a16:creationId xmlns:a16="http://schemas.microsoft.com/office/drawing/2014/main" id="{6565F804-C2F4-B66B-EB22-8044D97DBF44}"/>
              </a:ext>
            </a:extLst>
          </p:cNvPr>
          <p:cNvSpPr txBox="1"/>
          <p:nvPr/>
        </p:nvSpPr>
        <p:spPr>
          <a:xfrm>
            <a:off x="2126802" y="1708495"/>
            <a:ext cx="1858645" cy="711200"/>
          </a:xfrm>
          <a:prstGeom prst="rect">
            <a:avLst/>
          </a:prstGeom>
        </p:spPr>
        <p:txBody>
          <a:bodyPr vert="horz" wrap="square" lIns="0" tIns="12700" rIns="0" bIns="0" rtlCol="0">
            <a:spAutoFit/>
          </a:bodyPr>
          <a:lstStyle/>
          <a:p>
            <a:pPr marL="12700" marR="5080" algn="ctr">
              <a:lnSpc>
                <a:spcPct val="100000"/>
              </a:lnSpc>
              <a:spcBef>
                <a:spcPts val="100"/>
              </a:spcBef>
            </a:pPr>
            <a:r>
              <a:rPr sz="1500" b="1" dirty="0">
                <a:solidFill>
                  <a:srgbClr val="FFFFFF"/>
                </a:solidFill>
                <a:latin typeface="Arial"/>
                <a:cs typeface="Arial"/>
              </a:rPr>
              <a:t>CTSA</a:t>
            </a:r>
            <a:r>
              <a:rPr sz="1500" b="1" spc="-80" dirty="0">
                <a:solidFill>
                  <a:srgbClr val="FFFFFF"/>
                </a:solidFill>
                <a:latin typeface="Arial"/>
                <a:cs typeface="Arial"/>
              </a:rPr>
              <a:t> </a:t>
            </a:r>
            <a:r>
              <a:rPr sz="1500" b="1" dirty="0">
                <a:solidFill>
                  <a:srgbClr val="FFFFFF"/>
                </a:solidFill>
                <a:latin typeface="Arial"/>
                <a:cs typeface="Arial"/>
              </a:rPr>
              <a:t>Hub</a:t>
            </a:r>
            <a:r>
              <a:rPr sz="1500" b="1" spc="-40" dirty="0">
                <a:solidFill>
                  <a:srgbClr val="FFFFFF"/>
                </a:solidFill>
                <a:latin typeface="Arial"/>
                <a:cs typeface="Arial"/>
              </a:rPr>
              <a:t> </a:t>
            </a:r>
            <a:r>
              <a:rPr sz="1500" b="1" dirty="0">
                <a:solidFill>
                  <a:srgbClr val="FFFFFF"/>
                </a:solidFill>
                <a:latin typeface="Arial"/>
                <a:cs typeface="Arial"/>
              </a:rPr>
              <a:t>Grants</a:t>
            </a:r>
            <a:r>
              <a:rPr sz="1500" b="1" spc="-20" dirty="0">
                <a:solidFill>
                  <a:srgbClr val="FFFFFF"/>
                </a:solidFill>
                <a:latin typeface="Arial"/>
                <a:cs typeface="Arial"/>
              </a:rPr>
              <a:t> </a:t>
            </a:r>
            <a:r>
              <a:rPr sz="1500" b="1" spc="-25" dirty="0">
                <a:solidFill>
                  <a:srgbClr val="FFFFFF"/>
                </a:solidFill>
                <a:latin typeface="Arial"/>
                <a:cs typeface="Arial"/>
              </a:rPr>
              <a:t>to </a:t>
            </a:r>
            <a:r>
              <a:rPr sz="1500" b="1" dirty="0">
                <a:solidFill>
                  <a:srgbClr val="FFFFFF"/>
                </a:solidFill>
                <a:latin typeface="Arial"/>
                <a:cs typeface="Arial"/>
              </a:rPr>
              <a:t>Medical</a:t>
            </a:r>
            <a:r>
              <a:rPr sz="1500" b="1" spc="-50" dirty="0">
                <a:solidFill>
                  <a:srgbClr val="FFFFFF"/>
                </a:solidFill>
                <a:latin typeface="Arial"/>
                <a:cs typeface="Arial"/>
              </a:rPr>
              <a:t> </a:t>
            </a:r>
            <a:r>
              <a:rPr sz="1500" b="1" spc="-10" dirty="0">
                <a:solidFill>
                  <a:srgbClr val="FFFFFF"/>
                </a:solidFill>
                <a:latin typeface="Arial"/>
                <a:cs typeface="Arial"/>
              </a:rPr>
              <a:t>Research </a:t>
            </a:r>
            <a:r>
              <a:rPr sz="1500" b="1" dirty="0">
                <a:solidFill>
                  <a:srgbClr val="FFFFFF"/>
                </a:solidFill>
                <a:latin typeface="Arial"/>
                <a:cs typeface="Arial"/>
              </a:rPr>
              <a:t>Institution(s)</a:t>
            </a:r>
            <a:r>
              <a:rPr sz="1500" b="1" spc="-90" dirty="0">
                <a:solidFill>
                  <a:srgbClr val="FFFFFF"/>
                </a:solidFill>
                <a:latin typeface="Arial"/>
                <a:cs typeface="Arial"/>
              </a:rPr>
              <a:t> </a:t>
            </a:r>
            <a:r>
              <a:rPr sz="1500" b="1" spc="-20" dirty="0">
                <a:solidFill>
                  <a:srgbClr val="FFFFFF"/>
                </a:solidFill>
                <a:latin typeface="Arial"/>
                <a:cs typeface="Arial"/>
              </a:rPr>
              <a:t>(UM1)</a:t>
            </a:r>
            <a:endParaRPr sz="1500" dirty="0">
              <a:latin typeface="Arial"/>
              <a:cs typeface="Arial"/>
            </a:endParaRPr>
          </a:p>
        </p:txBody>
      </p:sp>
      <p:sp>
        <p:nvSpPr>
          <p:cNvPr id="52" name="plus">
            <a:extLst>
              <a:ext uri="{FF2B5EF4-FFF2-40B4-BE49-F238E27FC236}">
                <a16:creationId xmlns:a16="http://schemas.microsoft.com/office/drawing/2014/main" id="{BB65A2DE-1A77-9CBE-92C7-3C4A3D28F446}"/>
              </a:ext>
              <a:ext uri="{C183D7F6-B498-43B3-948B-1728B52AA6E4}">
                <adec:decorative xmlns:adec="http://schemas.microsoft.com/office/drawing/2017/decorative" val="1"/>
              </a:ext>
            </a:extLst>
          </p:cNvPr>
          <p:cNvSpPr txBox="1"/>
          <p:nvPr/>
        </p:nvSpPr>
        <p:spPr>
          <a:xfrm>
            <a:off x="2843269" y="2585968"/>
            <a:ext cx="292735" cy="574040"/>
          </a:xfrm>
          <a:prstGeom prst="rect">
            <a:avLst/>
          </a:prstGeom>
        </p:spPr>
        <p:txBody>
          <a:bodyPr vert="horz" wrap="square" lIns="0" tIns="12700" rIns="0" bIns="0" rtlCol="0">
            <a:spAutoFit/>
          </a:bodyPr>
          <a:lstStyle/>
          <a:p>
            <a:pPr marL="12700">
              <a:lnSpc>
                <a:spcPct val="100000"/>
              </a:lnSpc>
              <a:spcBef>
                <a:spcPts val="100"/>
              </a:spcBef>
            </a:pPr>
            <a:r>
              <a:rPr sz="3600" b="1" spc="-50" dirty="0">
                <a:latin typeface="Arial"/>
                <a:cs typeface="Arial"/>
              </a:rPr>
              <a:t>+</a:t>
            </a:r>
            <a:endParaRPr sz="3600" dirty="0">
              <a:latin typeface="Arial"/>
              <a:cs typeface="Arial"/>
            </a:endParaRPr>
          </a:p>
        </p:txBody>
      </p:sp>
      <p:sp>
        <p:nvSpPr>
          <p:cNvPr id="53" name="green box">
            <a:extLst>
              <a:ext uri="{FF2B5EF4-FFF2-40B4-BE49-F238E27FC236}">
                <a16:creationId xmlns:a16="http://schemas.microsoft.com/office/drawing/2014/main" id="{489B1881-595F-A935-B2DC-F75114F658CE}"/>
              </a:ext>
            </a:extLst>
          </p:cNvPr>
          <p:cNvSpPr txBox="1"/>
          <p:nvPr/>
        </p:nvSpPr>
        <p:spPr>
          <a:xfrm>
            <a:off x="1708785" y="3177920"/>
            <a:ext cx="2566035" cy="1079500"/>
          </a:xfrm>
          <a:prstGeom prst="rect">
            <a:avLst/>
          </a:prstGeom>
          <a:solidFill>
            <a:srgbClr val="006378"/>
          </a:solidFill>
        </p:spPr>
        <p:txBody>
          <a:bodyPr vert="horz" wrap="square" lIns="0" tIns="85725" rIns="0" bIns="0" rtlCol="0">
            <a:spAutoFit/>
          </a:bodyPr>
          <a:lstStyle/>
          <a:p>
            <a:pPr>
              <a:lnSpc>
                <a:spcPct val="100000"/>
              </a:lnSpc>
              <a:spcBef>
                <a:spcPts val="675"/>
              </a:spcBef>
            </a:pPr>
            <a:endParaRPr sz="1500" dirty="0">
              <a:latin typeface="Times New Roman"/>
              <a:cs typeface="Times New Roman"/>
            </a:endParaRPr>
          </a:p>
          <a:p>
            <a:pPr marL="94615" marR="87630" indent="194310">
              <a:lnSpc>
                <a:spcPct val="100000"/>
              </a:lnSpc>
            </a:pPr>
            <a:r>
              <a:rPr sz="1500" b="1" dirty="0">
                <a:solidFill>
                  <a:srgbClr val="FFFFFF"/>
                </a:solidFill>
                <a:latin typeface="Arial"/>
                <a:cs typeface="Arial"/>
              </a:rPr>
              <a:t>Institutional</a:t>
            </a:r>
            <a:r>
              <a:rPr sz="1500" b="1" spc="-60" dirty="0">
                <a:solidFill>
                  <a:srgbClr val="FFFFFF"/>
                </a:solidFill>
                <a:latin typeface="Arial"/>
                <a:cs typeface="Arial"/>
              </a:rPr>
              <a:t> </a:t>
            </a:r>
            <a:r>
              <a:rPr sz="1500" b="1" spc="-10" dirty="0">
                <a:solidFill>
                  <a:srgbClr val="FFFFFF"/>
                </a:solidFill>
                <a:latin typeface="Arial"/>
                <a:cs typeface="Arial"/>
              </a:rPr>
              <a:t>Mentored </a:t>
            </a:r>
            <a:r>
              <a:rPr sz="1500" b="1" dirty="0">
                <a:solidFill>
                  <a:srgbClr val="FFFFFF"/>
                </a:solidFill>
                <a:latin typeface="Arial"/>
                <a:cs typeface="Arial"/>
              </a:rPr>
              <a:t>Career</a:t>
            </a:r>
            <a:r>
              <a:rPr sz="1500" b="1" spc="-40" dirty="0">
                <a:solidFill>
                  <a:srgbClr val="FFFFFF"/>
                </a:solidFill>
                <a:latin typeface="Arial"/>
                <a:cs typeface="Arial"/>
              </a:rPr>
              <a:t> </a:t>
            </a:r>
            <a:r>
              <a:rPr sz="1500" b="1" dirty="0">
                <a:solidFill>
                  <a:srgbClr val="FFFFFF"/>
                </a:solidFill>
                <a:latin typeface="Arial"/>
                <a:cs typeface="Arial"/>
              </a:rPr>
              <a:t>Dev</a:t>
            </a:r>
            <a:r>
              <a:rPr sz="1500" b="1" spc="-45" dirty="0">
                <a:solidFill>
                  <a:srgbClr val="FFFFFF"/>
                </a:solidFill>
                <a:latin typeface="Arial"/>
                <a:cs typeface="Arial"/>
              </a:rPr>
              <a:t> </a:t>
            </a:r>
            <a:r>
              <a:rPr sz="1500" b="1" dirty="0">
                <a:solidFill>
                  <a:srgbClr val="FFFFFF"/>
                </a:solidFill>
                <a:latin typeface="Arial"/>
                <a:cs typeface="Arial"/>
              </a:rPr>
              <a:t>Program</a:t>
            </a:r>
            <a:r>
              <a:rPr sz="1500" b="1" spc="-50" dirty="0">
                <a:solidFill>
                  <a:srgbClr val="FFFFFF"/>
                </a:solidFill>
                <a:latin typeface="Arial"/>
                <a:cs typeface="Arial"/>
              </a:rPr>
              <a:t> </a:t>
            </a:r>
            <a:r>
              <a:rPr sz="1500" b="1" spc="-10" dirty="0">
                <a:solidFill>
                  <a:srgbClr val="FFFFFF"/>
                </a:solidFill>
                <a:latin typeface="Arial"/>
                <a:cs typeface="Arial"/>
              </a:rPr>
              <a:t>(K12)</a:t>
            </a:r>
            <a:endParaRPr sz="1500" dirty="0">
              <a:latin typeface="Arial"/>
              <a:cs typeface="Arial"/>
            </a:endParaRPr>
          </a:p>
        </p:txBody>
      </p:sp>
      <p:sp>
        <p:nvSpPr>
          <p:cNvPr id="54" name="optional">
            <a:extLst>
              <a:ext uri="{FF2B5EF4-FFF2-40B4-BE49-F238E27FC236}">
                <a16:creationId xmlns:a16="http://schemas.microsoft.com/office/drawing/2014/main" id="{320F096D-F81A-3982-E89E-D0566A558D79}"/>
              </a:ext>
            </a:extLst>
          </p:cNvPr>
          <p:cNvSpPr txBox="1"/>
          <p:nvPr/>
        </p:nvSpPr>
        <p:spPr>
          <a:xfrm>
            <a:off x="7209396" y="780686"/>
            <a:ext cx="1009650" cy="254000"/>
          </a:xfrm>
          <a:prstGeom prst="rect">
            <a:avLst/>
          </a:prstGeom>
        </p:spPr>
        <p:txBody>
          <a:bodyPr vert="horz" wrap="square" lIns="0" tIns="12700" rIns="0" bIns="0" rtlCol="0">
            <a:spAutoFit/>
          </a:bodyPr>
          <a:lstStyle/>
          <a:p>
            <a:pPr marL="12700">
              <a:lnSpc>
                <a:spcPct val="100000"/>
              </a:lnSpc>
              <a:spcBef>
                <a:spcPts val="100"/>
              </a:spcBef>
            </a:pPr>
            <a:r>
              <a:rPr sz="1500" b="1" spc="-10" dirty="0">
                <a:latin typeface="Arial"/>
                <a:cs typeface="Arial"/>
              </a:rPr>
              <a:t>OPTIONAL</a:t>
            </a:r>
            <a:endParaRPr sz="1500" dirty="0">
              <a:latin typeface="Arial"/>
              <a:cs typeface="Arial"/>
            </a:endParaRPr>
          </a:p>
        </p:txBody>
      </p:sp>
      <p:sp>
        <p:nvSpPr>
          <p:cNvPr id="55" name="gray box">
            <a:extLst>
              <a:ext uri="{FF2B5EF4-FFF2-40B4-BE49-F238E27FC236}">
                <a16:creationId xmlns:a16="http://schemas.microsoft.com/office/drawing/2014/main" id="{9219B0AC-2713-B65D-350A-EE99283FCA0A}"/>
              </a:ext>
              <a:ext uri="{C183D7F6-B498-43B3-948B-1728B52AA6E4}">
                <adec:decorative xmlns:adec="http://schemas.microsoft.com/office/drawing/2017/decorative" val="1"/>
              </a:ext>
            </a:extLst>
          </p:cNvPr>
          <p:cNvSpPr/>
          <p:nvPr/>
        </p:nvSpPr>
        <p:spPr>
          <a:xfrm>
            <a:off x="5044440" y="1121661"/>
            <a:ext cx="5340350" cy="3463290"/>
          </a:xfrm>
          <a:custGeom>
            <a:avLst/>
            <a:gdLst/>
            <a:ahLst/>
            <a:cxnLst/>
            <a:rect l="l" t="t" r="r" b="b"/>
            <a:pathLst>
              <a:path w="5340350" h="3463290">
                <a:moveTo>
                  <a:pt x="4762868" y="0"/>
                </a:moveTo>
                <a:lnTo>
                  <a:pt x="577227" y="0"/>
                </a:lnTo>
                <a:lnTo>
                  <a:pt x="529885" y="1913"/>
                </a:lnTo>
                <a:lnTo>
                  <a:pt x="483598" y="7554"/>
                </a:lnTo>
                <a:lnTo>
                  <a:pt x="438512" y="16775"/>
                </a:lnTo>
                <a:lnTo>
                  <a:pt x="394778" y="29427"/>
                </a:lnTo>
                <a:lnTo>
                  <a:pt x="352544" y="45361"/>
                </a:lnTo>
                <a:lnTo>
                  <a:pt x="311957" y="64428"/>
                </a:lnTo>
                <a:lnTo>
                  <a:pt x="273168" y="86481"/>
                </a:lnTo>
                <a:lnTo>
                  <a:pt x="236323" y="111371"/>
                </a:lnTo>
                <a:lnTo>
                  <a:pt x="201573" y="138948"/>
                </a:lnTo>
                <a:lnTo>
                  <a:pt x="169065" y="169065"/>
                </a:lnTo>
                <a:lnTo>
                  <a:pt x="138948" y="201573"/>
                </a:lnTo>
                <a:lnTo>
                  <a:pt x="111371" y="236323"/>
                </a:lnTo>
                <a:lnTo>
                  <a:pt x="86481" y="273168"/>
                </a:lnTo>
                <a:lnTo>
                  <a:pt x="64428" y="311957"/>
                </a:lnTo>
                <a:lnTo>
                  <a:pt x="45361" y="352544"/>
                </a:lnTo>
                <a:lnTo>
                  <a:pt x="29427" y="394778"/>
                </a:lnTo>
                <a:lnTo>
                  <a:pt x="16775" y="438512"/>
                </a:lnTo>
                <a:lnTo>
                  <a:pt x="7554" y="483598"/>
                </a:lnTo>
                <a:lnTo>
                  <a:pt x="1913" y="529885"/>
                </a:lnTo>
                <a:lnTo>
                  <a:pt x="0" y="577227"/>
                </a:lnTo>
                <a:lnTo>
                  <a:pt x="0" y="2886062"/>
                </a:lnTo>
                <a:lnTo>
                  <a:pt x="1913" y="2933404"/>
                </a:lnTo>
                <a:lnTo>
                  <a:pt x="7554" y="2979691"/>
                </a:lnTo>
                <a:lnTo>
                  <a:pt x="16775" y="3024777"/>
                </a:lnTo>
                <a:lnTo>
                  <a:pt x="29427" y="3068511"/>
                </a:lnTo>
                <a:lnTo>
                  <a:pt x="45361" y="3110745"/>
                </a:lnTo>
                <a:lnTo>
                  <a:pt x="64428" y="3151332"/>
                </a:lnTo>
                <a:lnTo>
                  <a:pt x="86481" y="3190121"/>
                </a:lnTo>
                <a:lnTo>
                  <a:pt x="111371" y="3226966"/>
                </a:lnTo>
                <a:lnTo>
                  <a:pt x="138948" y="3261716"/>
                </a:lnTo>
                <a:lnTo>
                  <a:pt x="169065" y="3294224"/>
                </a:lnTo>
                <a:lnTo>
                  <a:pt x="201573" y="3324341"/>
                </a:lnTo>
                <a:lnTo>
                  <a:pt x="236323" y="3351918"/>
                </a:lnTo>
                <a:lnTo>
                  <a:pt x="273168" y="3376808"/>
                </a:lnTo>
                <a:lnTo>
                  <a:pt x="311957" y="3398861"/>
                </a:lnTo>
                <a:lnTo>
                  <a:pt x="352544" y="3417928"/>
                </a:lnTo>
                <a:lnTo>
                  <a:pt x="394778" y="3433862"/>
                </a:lnTo>
                <a:lnTo>
                  <a:pt x="438512" y="3446514"/>
                </a:lnTo>
                <a:lnTo>
                  <a:pt x="483598" y="3455735"/>
                </a:lnTo>
                <a:lnTo>
                  <a:pt x="529885" y="3461376"/>
                </a:lnTo>
                <a:lnTo>
                  <a:pt x="577227" y="3463290"/>
                </a:lnTo>
                <a:lnTo>
                  <a:pt x="4762868" y="3463290"/>
                </a:lnTo>
                <a:lnTo>
                  <a:pt x="4810210" y="3461376"/>
                </a:lnTo>
                <a:lnTo>
                  <a:pt x="4856497" y="3455735"/>
                </a:lnTo>
                <a:lnTo>
                  <a:pt x="4901583" y="3446514"/>
                </a:lnTo>
                <a:lnTo>
                  <a:pt x="4945317" y="3433862"/>
                </a:lnTo>
                <a:lnTo>
                  <a:pt x="4987551" y="3417928"/>
                </a:lnTo>
                <a:lnTo>
                  <a:pt x="5028138" y="3398861"/>
                </a:lnTo>
                <a:lnTo>
                  <a:pt x="5066927" y="3376808"/>
                </a:lnTo>
                <a:lnTo>
                  <a:pt x="5103772" y="3351918"/>
                </a:lnTo>
                <a:lnTo>
                  <a:pt x="5138522" y="3324341"/>
                </a:lnTo>
                <a:lnTo>
                  <a:pt x="5171030" y="3294224"/>
                </a:lnTo>
                <a:lnTo>
                  <a:pt x="5201147" y="3261716"/>
                </a:lnTo>
                <a:lnTo>
                  <a:pt x="5228724" y="3226966"/>
                </a:lnTo>
                <a:lnTo>
                  <a:pt x="5253614" y="3190121"/>
                </a:lnTo>
                <a:lnTo>
                  <a:pt x="5275667" y="3151332"/>
                </a:lnTo>
                <a:lnTo>
                  <a:pt x="5294734" y="3110745"/>
                </a:lnTo>
                <a:lnTo>
                  <a:pt x="5310668" y="3068511"/>
                </a:lnTo>
                <a:lnTo>
                  <a:pt x="5323320" y="3024777"/>
                </a:lnTo>
                <a:lnTo>
                  <a:pt x="5332541" y="2979691"/>
                </a:lnTo>
                <a:lnTo>
                  <a:pt x="5338182" y="2933404"/>
                </a:lnTo>
                <a:lnTo>
                  <a:pt x="5340096" y="2886062"/>
                </a:lnTo>
                <a:lnTo>
                  <a:pt x="5340096" y="577227"/>
                </a:lnTo>
                <a:lnTo>
                  <a:pt x="5338182" y="529885"/>
                </a:lnTo>
                <a:lnTo>
                  <a:pt x="5332541" y="483598"/>
                </a:lnTo>
                <a:lnTo>
                  <a:pt x="5323320" y="438512"/>
                </a:lnTo>
                <a:lnTo>
                  <a:pt x="5310668" y="394778"/>
                </a:lnTo>
                <a:lnTo>
                  <a:pt x="5294734" y="352544"/>
                </a:lnTo>
                <a:lnTo>
                  <a:pt x="5275667" y="311957"/>
                </a:lnTo>
                <a:lnTo>
                  <a:pt x="5253614" y="273168"/>
                </a:lnTo>
                <a:lnTo>
                  <a:pt x="5228724" y="236323"/>
                </a:lnTo>
                <a:lnTo>
                  <a:pt x="5201147" y="201573"/>
                </a:lnTo>
                <a:lnTo>
                  <a:pt x="5171030" y="169065"/>
                </a:lnTo>
                <a:lnTo>
                  <a:pt x="5138522" y="138948"/>
                </a:lnTo>
                <a:lnTo>
                  <a:pt x="5103772" y="111371"/>
                </a:lnTo>
                <a:lnTo>
                  <a:pt x="5066927" y="86481"/>
                </a:lnTo>
                <a:lnTo>
                  <a:pt x="5028138" y="64428"/>
                </a:lnTo>
                <a:lnTo>
                  <a:pt x="4987551" y="45361"/>
                </a:lnTo>
                <a:lnTo>
                  <a:pt x="4945317" y="29427"/>
                </a:lnTo>
                <a:lnTo>
                  <a:pt x="4901583" y="16775"/>
                </a:lnTo>
                <a:lnTo>
                  <a:pt x="4856497" y="7554"/>
                </a:lnTo>
                <a:lnTo>
                  <a:pt x="4810210" y="1913"/>
                </a:lnTo>
                <a:lnTo>
                  <a:pt x="4762868" y="0"/>
                </a:lnTo>
                <a:close/>
              </a:path>
            </a:pathLst>
          </a:custGeom>
          <a:solidFill>
            <a:srgbClr val="D0CECE"/>
          </a:solidFill>
        </p:spPr>
        <p:txBody>
          <a:bodyPr wrap="square" lIns="0" tIns="0" rIns="0" bIns="0" rtlCol="0"/>
          <a:lstStyle/>
          <a:p>
            <a:endParaRPr/>
          </a:p>
        </p:txBody>
      </p:sp>
      <p:sp>
        <p:nvSpPr>
          <p:cNvPr id="56" name="purple box">
            <a:extLst>
              <a:ext uri="{FF2B5EF4-FFF2-40B4-BE49-F238E27FC236}">
                <a16:creationId xmlns:a16="http://schemas.microsoft.com/office/drawing/2014/main" id="{203FB2CE-736B-DEA3-B850-AC23DF71DED4}"/>
              </a:ext>
              <a:ext uri="{C183D7F6-B498-43B3-948B-1728B52AA6E4}">
                <adec:decorative xmlns:adec="http://schemas.microsoft.com/office/drawing/2017/decorative" val="1"/>
              </a:ext>
            </a:extLst>
          </p:cNvPr>
          <p:cNvSpPr/>
          <p:nvPr/>
        </p:nvSpPr>
        <p:spPr>
          <a:xfrm>
            <a:off x="5637276" y="2497076"/>
            <a:ext cx="1955800" cy="986790"/>
          </a:xfrm>
          <a:custGeom>
            <a:avLst/>
            <a:gdLst/>
            <a:ahLst/>
            <a:cxnLst/>
            <a:rect l="l" t="t" r="r" b="b"/>
            <a:pathLst>
              <a:path w="1955800" h="986789">
                <a:moveTo>
                  <a:pt x="1790827" y="0"/>
                </a:moveTo>
                <a:lnTo>
                  <a:pt x="164465" y="0"/>
                </a:lnTo>
                <a:lnTo>
                  <a:pt x="120744" y="5874"/>
                </a:lnTo>
                <a:lnTo>
                  <a:pt x="81456" y="22454"/>
                </a:lnTo>
                <a:lnTo>
                  <a:pt x="48171" y="48171"/>
                </a:lnTo>
                <a:lnTo>
                  <a:pt x="22454" y="81456"/>
                </a:lnTo>
                <a:lnTo>
                  <a:pt x="5874" y="120744"/>
                </a:lnTo>
                <a:lnTo>
                  <a:pt x="0" y="164464"/>
                </a:lnTo>
                <a:lnTo>
                  <a:pt x="0" y="822324"/>
                </a:lnTo>
                <a:lnTo>
                  <a:pt x="5874" y="866045"/>
                </a:lnTo>
                <a:lnTo>
                  <a:pt x="22454" y="905333"/>
                </a:lnTo>
                <a:lnTo>
                  <a:pt x="48171" y="938618"/>
                </a:lnTo>
                <a:lnTo>
                  <a:pt x="81456" y="964335"/>
                </a:lnTo>
                <a:lnTo>
                  <a:pt x="120744" y="980915"/>
                </a:lnTo>
                <a:lnTo>
                  <a:pt x="164465" y="986789"/>
                </a:lnTo>
                <a:lnTo>
                  <a:pt x="1790827" y="986789"/>
                </a:lnTo>
                <a:lnTo>
                  <a:pt x="1834547" y="980915"/>
                </a:lnTo>
                <a:lnTo>
                  <a:pt x="1873835" y="964335"/>
                </a:lnTo>
                <a:lnTo>
                  <a:pt x="1907120" y="938618"/>
                </a:lnTo>
                <a:lnTo>
                  <a:pt x="1932837" y="905333"/>
                </a:lnTo>
                <a:lnTo>
                  <a:pt x="1949417" y="866045"/>
                </a:lnTo>
                <a:lnTo>
                  <a:pt x="1955292" y="822324"/>
                </a:lnTo>
                <a:lnTo>
                  <a:pt x="1955292" y="164464"/>
                </a:lnTo>
                <a:lnTo>
                  <a:pt x="1949417" y="120744"/>
                </a:lnTo>
                <a:lnTo>
                  <a:pt x="1932837" y="81456"/>
                </a:lnTo>
                <a:lnTo>
                  <a:pt x="1907120" y="48171"/>
                </a:lnTo>
                <a:lnTo>
                  <a:pt x="1873835" y="22454"/>
                </a:lnTo>
                <a:lnTo>
                  <a:pt x="1834547" y="5874"/>
                </a:lnTo>
                <a:lnTo>
                  <a:pt x="1790827" y="0"/>
                </a:lnTo>
                <a:close/>
              </a:path>
            </a:pathLst>
          </a:custGeom>
          <a:solidFill>
            <a:srgbClr val="632E6C"/>
          </a:solidFill>
          <a:ln w="38100">
            <a:solidFill>
              <a:srgbClr val="FF0000"/>
            </a:solidFill>
          </a:ln>
        </p:spPr>
        <p:txBody>
          <a:bodyPr wrap="square" lIns="0" tIns="0" rIns="0" bIns="0" rtlCol="0"/>
          <a:lstStyle/>
          <a:p>
            <a:endParaRPr/>
          </a:p>
        </p:txBody>
      </p:sp>
      <p:sp>
        <p:nvSpPr>
          <p:cNvPr id="57" name="high impact">
            <a:extLst>
              <a:ext uri="{FF2B5EF4-FFF2-40B4-BE49-F238E27FC236}">
                <a16:creationId xmlns:a16="http://schemas.microsoft.com/office/drawing/2014/main" id="{6F2DDB48-2F3A-952C-C306-FCA7CCC4DCC0}"/>
              </a:ext>
            </a:extLst>
          </p:cNvPr>
          <p:cNvSpPr txBox="1"/>
          <p:nvPr/>
        </p:nvSpPr>
        <p:spPr>
          <a:xfrm>
            <a:off x="5842018" y="2629343"/>
            <a:ext cx="1546860" cy="711200"/>
          </a:xfrm>
          <a:prstGeom prst="rect">
            <a:avLst/>
          </a:prstGeom>
        </p:spPr>
        <p:txBody>
          <a:bodyPr vert="horz" wrap="square" lIns="0" tIns="12700" rIns="0" bIns="0" rtlCol="0">
            <a:spAutoFit/>
          </a:bodyPr>
          <a:lstStyle/>
          <a:p>
            <a:pPr marL="12065" marR="5080" algn="ctr">
              <a:lnSpc>
                <a:spcPct val="100000"/>
              </a:lnSpc>
              <a:spcBef>
                <a:spcPts val="100"/>
              </a:spcBef>
            </a:pPr>
            <a:r>
              <a:rPr sz="1500" b="1" dirty="0">
                <a:solidFill>
                  <a:srgbClr val="FFFFFF"/>
                </a:solidFill>
                <a:latin typeface="Arial"/>
                <a:cs typeface="Arial"/>
              </a:rPr>
              <a:t>High</a:t>
            </a:r>
            <a:r>
              <a:rPr sz="1500" b="1" spc="-30" dirty="0">
                <a:solidFill>
                  <a:srgbClr val="FFFFFF"/>
                </a:solidFill>
                <a:latin typeface="Arial"/>
                <a:cs typeface="Arial"/>
              </a:rPr>
              <a:t> </a:t>
            </a:r>
            <a:r>
              <a:rPr sz="1500" b="1" spc="-10" dirty="0">
                <a:solidFill>
                  <a:srgbClr val="FFFFFF"/>
                </a:solidFill>
                <a:latin typeface="Arial"/>
                <a:cs typeface="Arial"/>
              </a:rPr>
              <a:t>Impact Specialized </a:t>
            </a:r>
            <a:r>
              <a:rPr sz="1500" b="1" dirty="0">
                <a:solidFill>
                  <a:srgbClr val="FFFFFF"/>
                </a:solidFill>
                <a:latin typeface="Arial"/>
                <a:cs typeface="Arial"/>
              </a:rPr>
              <a:t>Innovation</a:t>
            </a:r>
            <a:r>
              <a:rPr sz="1500" b="1" spc="-60" dirty="0">
                <a:solidFill>
                  <a:srgbClr val="FFFFFF"/>
                </a:solidFill>
                <a:latin typeface="Arial"/>
                <a:cs typeface="Arial"/>
              </a:rPr>
              <a:t> </a:t>
            </a:r>
            <a:r>
              <a:rPr sz="1500" b="1" spc="-20" dirty="0">
                <a:solidFill>
                  <a:srgbClr val="FFFFFF"/>
                </a:solidFill>
                <a:latin typeface="Arial"/>
                <a:cs typeface="Arial"/>
              </a:rPr>
              <a:t>(RC2)</a:t>
            </a:r>
            <a:endParaRPr sz="1500" dirty="0">
              <a:latin typeface="Arial"/>
              <a:cs typeface="Arial"/>
            </a:endParaRPr>
          </a:p>
        </p:txBody>
      </p:sp>
      <p:grpSp>
        <p:nvGrpSpPr>
          <p:cNvPr id="58" name="oval">
            <a:extLst>
              <a:ext uri="{FF2B5EF4-FFF2-40B4-BE49-F238E27FC236}">
                <a16:creationId xmlns:a16="http://schemas.microsoft.com/office/drawing/2014/main" id="{47E1536F-1D4C-DC70-6214-D1E8195D801C}"/>
              </a:ext>
              <a:ext uri="{C183D7F6-B498-43B3-948B-1728B52AA6E4}">
                <adec:decorative xmlns:adec="http://schemas.microsoft.com/office/drawing/2017/decorative" val="1"/>
              </a:ext>
            </a:extLst>
          </p:cNvPr>
          <p:cNvGrpSpPr/>
          <p:nvPr/>
        </p:nvGrpSpPr>
        <p:grpSpPr>
          <a:xfrm>
            <a:off x="7772272" y="1212977"/>
            <a:ext cx="1933575" cy="1012190"/>
            <a:chOff x="7772272" y="1212977"/>
            <a:chExt cx="1933575" cy="1012190"/>
          </a:xfrm>
        </p:grpSpPr>
        <p:sp>
          <p:nvSpPr>
            <p:cNvPr id="59" name="object 33">
              <a:extLst>
                <a:ext uri="{FF2B5EF4-FFF2-40B4-BE49-F238E27FC236}">
                  <a16:creationId xmlns:a16="http://schemas.microsoft.com/office/drawing/2014/main" id="{96830183-6E86-129E-039B-493556F79CFB}"/>
                </a:ext>
                <a:ext uri="{C183D7F6-B498-43B3-948B-1728B52AA6E4}">
                  <adec:decorative xmlns:adec="http://schemas.microsoft.com/office/drawing/2017/decorative" val="1"/>
                </a:ext>
              </a:extLst>
            </p:cNvPr>
            <p:cNvSpPr/>
            <p:nvPr/>
          </p:nvSpPr>
          <p:spPr>
            <a:xfrm>
              <a:off x="7784972" y="1225677"/>
              <a:ext cx="1908175" cy="986790"/>
            </a:xfrm>
            <a:custGeom>
              <a:avLst/>
              <a:gdLst/>
              <a:ahLst/>
              <a:cxnLst/>
              <a:rect l="l" t="t" r="r" b="b"/>
              <a:pathLst>
                <a:path w="1908175" h="986789">
                  <a:moveTo>
                    <a:pt x="954024" y="0"/>
                  </a:moveTo>
                  <a:lnTo>
                    <a:pt x="891296" y="1049"/>
                  </a:lnTo>
                  <a:lnTo>
                    <a:pt x="829651" y="4154"/>
                  </a:lnTo>
                  <a:lnTo>
                    <a:pt x="769216" y="9250"/>
                  </a:lnTo>
                  <a:lnTo>
                    <a:pt x="710116" y="16271"/>
                  </a:lnTo>
                  <a:lnTo>
                    <a:pt x="652476" y="25153"/>
                  </a:lnTo>
                  <a:lnTo>
                    <a:pt x="596423" y="35831"/>
                  </a:lnTo>
                  <a:lnTo>
                    <a:pt x="542082" y="48239"/>
                  </a:lnTo>
                  <a:lnTo>
                    <a:pt x="489578" y="62313"/>
                  </a:lnTo>
                  <a:lnTo>
                    <a:pt x="439038" y="77987"/>
                  </a:lnTo>
                  <a:lnTo>
                    <a:pt x="390587" y="95197"/>
                  </a:lnTo>
                  <a:lnTo>
                    <a:pt x="344351" y="113877"/>
                  </a:lnTo>
                  <a:lnTo>
                    <a:pt x="300456" y="133963"/>
                  </a:lnTo>
                  <a:lnTo>
                    <a:pt x="259026" y="155389"/>
                  </a:lnTo>
                  <a:lnTo>
                    <a:pt x="220189" y="178091"/>
                  </a:lnTo>
                  <a:lnTo>
                    <a:pt x="184069" y="202003"/>
                  </a:lnTo>
                  <a:lnTo>
                    <a:pt x="150793" y="227061"/>
                  </a:lnTo>
                  <a:lnTo>
                    <a:pt x="120486" y="253199"/>
                  </a:lnTo>
                  <a:lnTo>
                    <a:pt x="93274" y="280352"/>
                  </a:lnTo>
                  <a:lnTo>
                    <a:pt x="48636" y="337445"/>
                  </a:lnTo>
                  <a:lnTo>
                    <a:pt x="17886" y="397819"/>
                  </a:lnTo>
                  <a:lnTo>
                    <a:pt x="2029" y="460954"/>
                  </a:lnTo>
                  <a:lnTo>
                    <a:pt x="0" y="493395"/>
                  </a:lnTo>
                  <a:lnTo>
                    <a:pt x="2029" y="525835"/>
                  </a:lnTo>
                  <a:lnTo>
                    <a:pt x="17886" y="588970"/>
                  </a:lnTo>
                  <a:lnTo>
                    <a:pt x="48636" y="649344"/>
                  </a:lnTo>
                  <a:lnTo>
                    <a:pt x="93274" y="706437"/>
                  </a:lnTo>
                  <a:lnTo>
                    <a:pt x="120486" y="733590"/>
                  </a:lnTo>
                  <a:lnTo>
                    <a:pt x="150793" y="759728"/>
                  </a:lnTo>
                  <a:lnTo>
                    <a:pt x="184069" y="784786"/>
                  </a:lnTo>
                  <a:lnTo>
                    <a:pt x="220189" y="808698"/>
                  </a:lnTo>
                  <a:lnTo>
                    <a:pt x="259026" y="831400"/>
                  </a:lnTo>
                  <a:lnTo>
                    <a:pt x="300456" y="852826"/>
                  </a:lnTo>
                  <a:lnTo>
                    <a:pt x="344351" y="872912"/>
                  </a:lnTo>
                  <a:lnTo>
                    <a:pt x="390587" y="891592"/>
                  </a:lnTo>
                  <a:lnTo>
                    <a:pt x="439038" y="908802"/>
                  </a:lnTo>
                  <a:lnTo>
                    <a:pt x="489578" y="924476"/>
                  </a:lnTo>
                  <a:lnTo>
                    <a:pt x="542082" y="938550"/>
                  </a:lnTo>
                  <a:lnTo>
                    <a:pt x="596423" y="950958"/>
                  </a:lnTo>
                  <a:lnTo>
                    <a:pt x="652476" y="961636"/>
                  </a:lnTo>
                  <a:lnTo>
                    <a:pt x="710116" y="970518"/>
                  </a:lnTo>
                  <a:lnTo>
                    <a:pt x="769216" y="977539"/>
                  </a:lnTo>
                  <a:lnTo>
                    <a:pt x="829651" y="982635"/>
                  </a:lnTo>
                  <a:lnTo>
                    <a:pt x="891296" y="985740"/>
                  </a:lnTo>
                  <a:lnTo>
                    <a:pt x="954024" y="986790"/>
                  </a:lnTo>
                  <a:lnTo>
                    <a:pt x="1016751" y="985740"/>
                  </a:lnTo>
                  <a:lnTo>
                    <a:pt x="1078396" y="982635"/>
                  </a:lnTo>
                  <a:lnTo>
                    <a:pt x="1138831" y="977539"/>
                  </a:lnTo>
                  <a:lnTo>
                    <a:pt x="1197931" y="970518"/>
                  </a:lnTo>
                  <a:lnTo>
                    <a:pt x="1255571" y="961636"/>
                  </a:lnTo>
                  <a:lnTo>
                    <a:pt x="1311624" y="950958"/>
                  </a:lnTo>
                  <a:lnTo>
                    <a:pt x="1365965" y="938550"/>
                  </a:lnTo>
                  <a:lnTo>
                    <a:pt x="1418469" y="924476"/>
                  </a:lnTo>
                  <a:lnTo>
                    <a:pt x="1469009" y="908802"/>
                  </a:lnTo>
                  <a:lnTo>
                    <a:pt x="1517460" y="891592"/>
                  </a:lnTo>
                  <a:lnTo>
                    <a:pt x="1563696" y="872912"/>
                  </a:lnTo>
                  <a:lnTo>
                    <a:pt x="1607591" y="852826"/>
                  </a:lnTo>
                  <a:lnTo>
                    <a:pt x="1649021" y="831400"/>
                  </a:lnTo>
                  <a:lnTo>
                    <a:pt x="1687858" y="808698"/>
                  </a:lnTo>
                  <a:lnTo>
                    <a:pt x="1723978" y="784786"/>
                  </a:lnTo>
                  <a:lnTo>
                    <a:pt x="1757254" y="759728"/>
                  </a:lnTo>
                  <a:lnTo>
                    <a:pt x="1787561" y="733590"/>
                  </a:lnTo>
                  <a:lnTo>
                    <a:pt x="1814773" y="706437"/>
                  </a:lnTo>
                  <a:lnTo>
                    <a:pt x="1859411" y="649344"/>
                  </a:lnTo>
                  <a:lnTo>
                    <a:pt x="1890161" y="588970"/>
                  </a:lnTo>
                  <a:lnTo>
                    <a:pt x="1906018" y="525835"/>
                  </a:lnTo>
                  <a:lnTo>
                    <a:pt x="1908048" y="493395"/>
                  </a:lnTo>
                  <a:lnTo>
                    <a:pt x="1906018" y="460954"/>
                  </a:lnTo>
                  <a:lnTo>
                    <a:pt x="1890161" y="397819"/>
                  </a:lnTo>
                  <a:lnTo>
                    <a:pt x="1859411" y="337445"/>
                  </a:lnTo>
                  <a:lnTo>
                    <a:pt x="1814773" y="280352"/>
                  </a:lnTo>
                  <a:lnTo>
                    <a:pt x="1787561" y="253199"/>
                  </a:lnTo>
                  <a:lnTo>
                    <a:pt x="1757254" y="227061"/>
                  </a:lnTo>
                  <a:lnTo>
                    <a:pt x="1723978" y="202003"/>
                  </a:lnTo>
                  <a:lnTo>
                    <a:pt x="1687858" y="178091"/>
                  </a:lnTo>
                  <a:lnTo>
                    <a:pt x="1649021" y="155389"/>
                  </a:lnTo>
                  <a:lnTo>
                    <a:pt x="1607591" y="133963"/>
                  </a:lnTo>
                  <a:lnTo>
                    <a:pt x="1563696" y="113877"/>
                  </a:lnTo>
                  <a:lnTo>
                    <a:pt x="1517460" y="95197"/>
                  </a:lnTo>
                  <a:lnTo>
                    <a:pt x="1469009" y="77987"/>
                  </a:lnTo>
                  <a:lnTo>
                    <a:pt x="1418469" y="62313"/>
                  </a:lnTo>
                  <a:lnTo>
                    <a:pt x="1365965" y="48239"/>
                  </a:lnTo>
                  <a:lnTo>
                    <a:pt x="1311624" y="35831"/>
                  </a:lnTo>
                  <a:lnTo>
                    <a:pt x="1255571" y="25153"/>
                  </a:lnTo>
                  <a:lnTo>
                    <a:pt x="1197931" y="16271"/>
                  </a:lnTo>
                  <a:lnTo>
                    <a:pt x="1138831" y="9250"/>
                  </a:lnTo>
                  <a:lnTo>
                    <a:pt x="1078396" y="4154"/>
                  </a:lnTo>
                  <a:lnTo>
                    <a:pt x="1016751" y="1049"/>
                  </a:lnTo>
                  <a:lnTo>
                    <a:pt x="954024" y="0"/>
                  </a:lnTo>
                  <a:close/>
                </a:path>
              </a:pathLst>
            </a:custGeom>
            <a:solidFill>
              <a:srgbClr val="626669"/>
            </a:solidFill>
          </p:spPr>
          <p:txBody>
            <a:bodyPr wrap="square" lIns="0" tIns="0" rIns="0" bIns="0" rtlCol="0"/>
            <a:lstStyle/>
            <a:p>
              <a:endParaRPr/>
            </a:p>
          </p:txBody>
        </p:sp>
        <p:sp>
          <p:nvSpPr>
            <p:cNvPr id="60" name="object 34">
              <a:extLst>
                <a:ext uri="{FF2B5EF4-FFF2-40B4-BE49-F238E27FC236}">
                  <a16:creationId xmlns:a16="http://schemas.microsoft.com/office/drawing/2014/main" id="{F63E3F39-14C7-4B51-65EF-AC6CA3258EBB}"/>
                </a:ext>
                <a:ext uri="{C183D7F6-B498-43B3-948B-1728B52AA6E4}">
                  <adec:decorative xmlns:adec="http://schemas.microsoft.com/office/drawing/2017/decorative" val="1"/>
                </a:ext>
              </a:extLst>
            </p:cNvPr>
            <p:cNvSpPr/>
            <p:nvPr/>
          </p:nvSpPr>
          <p:spPr>
            <a:xfrm>
              <a:off x="7784972" y="1225677"/>
              <a:ext cx="1908175" cy="986790"/>
            </a:xfrm>
            <a:custGeom>
              <a:avLst/>
              <a:gdLst/>
              <a:ahLst/>
              <a:cxnLst/>
              <a:rect l="l" t="t" r="r" b="b"/>
              <a:pathLst>
                <a:path w="1908175" h="986789">
                  <a:moveTo>
                    <a:pt x="0" y="493395"/>
                  </a:moveTo>
                  <a:lnTo>
                    <a:pt x="8033" y="429074"/>
                  </a:lnTo>
                  <a:lnTo>
                    <a:pt x="31462" y="367254"/>
                  </a:lnTo>
                  <a:lnTo>
                    <a:pt x="69282" y="308456"/>
                  </a:lnTo>
                  <a:lnTo>
                    <a:pt x="120486" y="253199"/>
                  </a:lnTo>
                  <a:lnTo>
                    <a:pt x="150793" y="227061"/>
                  </a:lnTo>
                  <a:lnTo>
                    <a:pt x="184069" y="202003"/>
                  </a:lnTo>
                  <a:lnTo>
                    <a:pt x="220189" y="178091"/>
                  </a:lnTo>
                  <a:lnTo>
                    <a:pt x="259026" y="155389"/>
                  </a:lnTo>
                  <a:lnTo>
                    <a:pt x="300456" y="133963"/>
                  </a:lnTo>
                  <a:lnTo>
                    <a:pt x="344351" y="113877"/>
                  </a:lnTo>
                  <a:lnTo>
                    <a:pt x="390587" y="95197"/>
                  </a:lnTo>
                  <a:lnTo>
                    <a:pt x="439038" y="77987"/>
                  </a:lnTo>
                  <a:lnTo>
                    <a:pt x="489578" y="62313"/>
                  </a:lnTo>
                  <a:lnTo>
                    <a:pt x="542082" y="48239"/>
                  </a:lnTo>
                  <a:lnTo>
                    <a:pt x="596423" y="35831"/>
                  </a:lnTo>
                  <a:lnTo>
                    <a:pt x="652476" y="25153"/>
                  </a:lnTo>
                  <a:lnTo>
                    <a:pt x="710116" y="16271"/>
                  </a:lnTo>
                  <a:lnTo>
                    <a:pt x="769216" y="9250"/>
                  </a:lnTo>
                  <a:lnTo>
                    <a:pt x="829651" y="4154"/>
                  </a:lnTo>
                  <a:lnTo>
                    <a:pt x="891296" y="1049"/>
                  </a:lnTo>
                  <a:lnTo>
                    <a:pt x="954024" y="0"/>
                  </a:lnTo>
                  <a:lnTo>
                    <a:pt x="1016751" y="1049"/>
                  </a:lnTo>
                  <a:lnTo>
                    <a:pt x="1078396" y="4154"/>
                  </a:lnTo>
                  <a:lnTo>
                    <a:pt x="1138831" y="9250"/>
                  </a:lnTo>
                  <a:lnTo>
                    <a:pt x="1197931" y="16271"/>
                  </a:lnTo>
                  <a:lnTo>
                    <a:pt x="1255571" y="25153"/>
                  </a:lnTo>
                  <a:lnTo>
                    <a:pt x="1311624" y="35831"/>
                  </a:lnTo>
                  <a:lnTo>
                    <a:pt x="1365965" y="48239"/>
                  </a:lnTo>
                  <a:lnTo>
                    <a:pt x="1418469" y="62313"/>
                  </a:lnTo>
                  <a:lnTo>
                    <a:pt x="1469009" y="77987"/>
                  </a:lnTo>
                  <a:lnTo>
                    <a:pt x="1517460" y="95197"/>
                  </a:lnTo>
                  <a:lnTo>
                    <a:pt x="1563696" y="113877"/>
                  </a:lnTo>
                  <a:lnTo>
                    <a:pt x="1607591" y="133963"/>
                  </a:lnTo>
                  <a:lnTo>
                    <a:pt x="1649021" y="155389"/>
                  </a:lnTo>
                  <a:lnTo>
                    <a:pt x="1687858" y="178091"/>
                  </a:lnTo>
                  <a:lnTo>
                    <a:pt x="1723978" y="202003"/>
                  </a:lnTo>
                  <a:lnTo>
                    <a:pt x="1757254" y="227061"/>
                  </a:lnTo>
                  <a:lnTo>
                    <a:pt x="1787561" y="253199"/>
                  </a:lnTo>
                  <a:lnTo>
                    <a:pt x="1814773" y="280352"/>
                  </a:lnTo>
                  <a:lnTo>
                    <a:pt x="1859411" y="337445"/>
                  </a:lnTo>
                  <a:lnTo>
                    <a:pt x="1890161" y="397819"/>
                  </a:lnTo>
                  <a:lnTo>
                    <a:pt x="1906018" y="460954"/>
                  </a:lnTo>
                  <a:lnTo>
                    <a:pt x="1908048" y="493395"/>
                  </a:lnTo>
                  <a:lnTo>
                    <a:pt x="1906018" y="525835"/>
                  </a:lnTo>
                  <a:lnTo>
                    <a:pt x="1890161" y="588970"/>
                  </a:lnTo>
                  <a:lnTo>
                    <a:pt x="1859411" y="649344"/>
                  </a:lnTo>
                  <a:lnTo>
                    <a:pt x="1814773" y="706437"/>
                  </a:lnTo>
                  <a:lnTo>
                    <a:pt x="1787561" y="733590"/>
                  </a:lnTo>
                  <a:lnTo>
                    <a:pt x="1757254" y="759728"/>
                  </a:lnTo>
                  <a:lnTo>
                    <a:pt x="1723978" y="784786"/>
                  </a:lnTo>
                  <a:lnTo>
                    <a:pt x="1687858" y="808698"/>
                  </a:lnTo>
                  <a:lnTo>
                    <a:pt x="1649021" y="831400"/>
                  </a:lnTo>
                  <a:lnTo>
                    <a:pt x="1607591" y="852826"/>
                  </a:lnTo>
                  <a:lnTo>
                    <a:pt x="1563696" y="872912"/>
                  </a:lnTo>
                  <a:lnTo>
                    <a:pt x="1517460" y="891592"/>
                  </a:lnTo>
                  <a:lnTo>
                    <a:pt x="1469009" y="908802"/>
                  </a:lnTo>
                  <a:lnTo>
                    <a:pt x="1418469" y="924476"/>
                  </a:lnTo>
                  <a:lnTo>
                    <a:pt x="1365965" y="938550"/>
                  </a:lnTo>
                  <a:lnTo>
                    <a:pt x="1311624" y="950958"/>
                  </a:lnTo>
                  <a:lnTo>
                    <a:pt x="1255571" y="961636"/>
                  </a:lnTo>
                  <a:lnTo>
                    <a:pt x="1197931" y="970518"/>
                  </a:lnTo>
                  <a:lnTo>
                    <a:pt x="1138831" y="977539"/>
                  </a:lnTo>
                  <a:lnTo>
                    <a:pt x="1078396" y="982635"/>
                  </a:lnTo>
                  <a:lnTo>
                    <a:pt x="1016751" y="985740"/>
                  </a:lnTo>
                  <a:lnTo>
                    <a:pt x="954024" y="986790"/>
                  </a:lnTo>
                  <a:lnTo>
                    <a:pt x="891296" y="985740"/>
                  </a:lnTo>
                  <a:lnTo>
                    <a:pt x="829651" y="982635"/>
                  </a:lnTo>
                  <a:lnTo>
                    <a:pt x="769216" y="977539"/>
                  </a:lnTo>
                  <a:lnTo>
                    <a:pt x="710116" y="970518"/>
                  </a:lnTo>
                  <a:lnTo>
                    <a:pt x="652476" y="961636"/>
                  </a:lnTo>
                  <a:lnTo>
                    <a:pt x="596423" y="950958"/>
                  </a:lnTo>
                  <a:lnTo>
                    <a:pt x="542082" y="938550"/>
                  </a:lnTo>
                  <a:lnTo>
                    <a:pt x="489578" y="924476"/>
                  </a:lnTo>
                  <a:lnTo>
                    <a:pt x="439038" y="908802"/>
                  </a:lnTo>
                  <a:lnTo>
                    <a:pt x="390587" y="891592"/>
                  </a:lnTo>
                  <a:lnTo>
                    <a:pt x="344351" y="872912"/>
                  </a:lnTo>
                  <a:lnTo>
                    <a:pt x="300456" y="852826"/>
                  </a:lnTo>
                  <a:lnTo>
                    <a:pt x="259026" y="831400"/>
                  </a:lnTo>
                  <a:lnTo>
                    <a:pt x="220189" y="808698"/>
                  </a:lnTo>
                  <a:lnTo>
                    <a:pt x="184069" y="784786"/>
                  </a:lnTo>
                  <a:lnTo>
                    <a:pt x="150793" y="759728"/>
                  </a:lnTo>
                  <a:lnTo>
                    <a:pt x="120486" y="733590"/>
                  </a:lnTo>
                  <a:lnTo>
                    <a:pt x="93274" y="706437"/>
                  </a:lnTo>
                  <a:lnTo>
                    <a:pt x="48636" y="649344"/>
                  </a:lnTo>
                  <a:lnTo>
                    <a:pt x="17886" y="588970"/>
                  </a:lnTo>
                  <a:lnTo>
                    <a:pt x="2029" y="525835"/>
                  </a:lnTo>
                  <a:lnTo>
                    <a:pt x="0" y="493395"/>
                  </a:lnTo>
                  <a:close/>
                </a:path>
              </a:pathLst>
            </a:custGeom>
            <a:ln w="25400">
              <a:solidFill>
                <a:srgbClr val="626669"/>
              </a:solidFill>
            </a:ln>
          </p:spPr>
          <p:txBody>
            <a:bodyPr wrap="square" lIns="0" tIns="0" rIns="0" bIns="0" rtlCol="0"/>
            <a:lstStyle/>
            <a:p>
              <a:endParaRPr/>
            </a:p>
          </p:txBody>
        </p:sp>
      </p:grpSp>
      <p:sp>
        <p:nvSpPr>
          <p:cNvPr id="61" name="post doc">
            <a:extLst>
              <a:ext uri="{FF2B5EF4-FFF2-40B4-BE49-F238E27FC236}">
                <a16:creationId xmlns:a16="http://schemas.microsoft.com/office/drawing/2014/main" id="{4B9F4A96-70CB-CB62-8D57-0358B019E756}"/>
              </a:ext>
            </a:extLst>
          </p:cNvPr>
          <p:cNvSpPr txBox="1"/>
          <p:nvPr/>
        </p:nvSpPr>
        <p:spPr>
          <a:xfrm>
            <a:off x="8318107" y="1471817"/>
            <a:ext cx="841375" cy="482600"/>
          </a:xfrm>
          <a:prstGeom prst="rect">
            <a:avLst/>
          </a:prstGeom>
        </p:spPr>
        <p:txBody>
          <a:bodyPr vert="horz" wrap="square" lIns="0" tIns="12700" rIns="0" bIns="0" rtlCol="0">
            <a:spAutoFit/>
          </a:bodyPr>
          <a:lstStyle/>
          <a:p>
            <a:pPr marL="193040" marR="5080" indent="-180975">
              <a:lnSpc>
                <a:spcPct val="100000"/>
              </a:lnSpc>
              <a:spcBef>
                <a:spcPts val="100"/>
              </a:spcBef>
            </a:pPr>
            <a:r>
              <a:rPr sz="1500" b="1" spc="-10" dirty="0">
                <a:solidFill>
                  <a:srgbClr val="FFFFFF"/>
                </a:solidFill>
                <a:latin typeface="Arial"/>
                <a:cs typeface="Arial"/>
              </a:rPr>
              <a:t>Post-</a:t>
            </a:r>
            <a:r>
              <a:rPr sz="1500" b="1" spc="-25" dirty="0">
                <a:solidFill>
                  <a:srgbClr val="FFFFFF"/>
                </a:solidFill>
                <a:latin typeface="Arial"/>
                <a:cs typeface="Arial"/>
              </a:rPr>
              <a:t>doc </a:t>
            </a:r>
            <a:r>
              <a:rPr sz="1500" b="1" spc="-10" dirty="0">
                <a:solidFill>
                  <a:srgbClr val="FFFFFF"/>
                </a:solidFill>
                <a:latin typeface="Arial"/>
                <a:cs typeface="Arial"/>
              </a:rPr>
              <a:t>(T32)</a:t>
            </a:r>
            <a:endParaRPr sz="1500" dirty="0">
              <a:latin typeface="Arial"/>
              <a:cs typeface="Arial"/>
            </a:endParaRPr>
          </a:p>
        </p:txBody>
      </p:sp>
      <p:grpSp>
        <p:nvGrpSpPr>
          <p:cNvPr id="62" name="oval">
            <a:extLst>
              <a:ext uri="{FF2B5EF4-FFF2-40B4-BE49-F238E27FC236}">
                <a16:creationId xmlns:a16="http://schemas.microsoft.com/office/drawing/2014/main" id="{90E1C5BE-0C13-7328-1001-21C8D56DAC54}"/>
              </a:ext>
              <a:ext uri="{C183D7F6-B498-43B3-948B-1728B52AA6E4}">
                <adec:decorative xmlns:adec="http://schemas.microsoft.com/office/drawing/2017/decorative" val="1"/>
              </a:ext>
            </a:extLst>
          </p:cNvPr>
          <p:cNvGrpSpPr/>
          <p:nvPr/>
        </p:nvGrpSpPr>
        <p:grpSpPr>
          <a:xfrm>
            <a:off x="7772272" y="2388742"/>
            <a:ext cx="1933575" cy="1012190"/>
            <a:chOff x="7772272" y="2388742"/>
            <a:chExt cx="1933575" cy="1012190"/>
          </a:xfrm>
        </p:grpSpPr>
        <p:sp>
          <p:nvSpPr>
            <p:cNvPr id="63" name="object 27">
              <a:extLst>
                <a:ext uri="{FF2B5EF4-FFF2-40B4-BE49-F238E27FC236}">
                  <a16:creationId xmlns:a16="http://schemas.microsoft.com/office/drawing/2014/main" id="{D5072671-6527-40B4-A1FE-2C179B456536}"/>
                </a:ext>
                <a:ext uri="{C183D7F6-B498-43B3-948B-1728B52AA6E4}">
                  <adec:decorative xmlns:adec="http://schemas.microsoft.com/office/drawing/2017/decorative" val="1"/>
                </a:ext>
              </a:extLst>
            </p:cNvPr>
            <p:cNvSpPr/>
            <p:nvPr/>
          </p:nvSpPr>
          <p:spPr>
            <a:xfrm>
              <a:off x="7784972" y="2401442"/>
              <a:ext cx="1908175" cy="986790"/>
            </a:xfrm>
            <a:custGeom>
              <a:avLst/>
              <a:gdLst/>
              <a:ahLst/>
              <a:cxnLst/>
              <a:rect l="l" t="t" r="r" b="b"/>
              <a:pathLst>
                <a:path w="1908175" h="986789">
                  <a:moveTo>
                    <a:pt x="954024" y="0"/>
                  </a:moveTo>
                  <a:lnTo>
                    <a:pt x="891296" y="1049"/>
                  </a:lnTo>
                  <a:lnTo>
                    <a:pt x="829651" y="4154"/>
                  </a:lnTo>
                  <a:lnTo>
                    <a:pt x="769216" y="9250"/>
                  </a:lnTo>
                  <a:lnTo>
                    <a:pt x="710116" y="16271"/>
                  </a:lnTo>
                  <a:lnTo>
                    <a:pt x="652476" y="25153"/>
                  </a:lnTo>
                  <a:lnTo>
                    <a:pt x="596423" y="35831"/>
                  </a:lnTo>
                  <a:lnTo>
                    <a:pt x="542082" y="48239"/>
                  </a:lnTo>
                  <a:lnTo>
                    <a:pt x="489578" y="62313"/>
                  </a:lnTo>
                  <a:lnTo>
                    <a:pt x="439038" y="77987"/>
                  </a:lnTo>
                  <a:lnTo>
                    <a:pt x="390587" y="95197"/>
                  </a:lnTo>
                  <a:lnTo>
                    <a:pt x="344351" y="113877"/>
                  </a:lnTo>
                  <a:lnTo>
                    <a:pt x="300456" y="133963"/>
                  </a:lnTo>
                  <a:lnTo>
                    <a:pt x="259026" y="155389"/>
                  </a:lnTo>
                  <a:lnTo>
                    <a:pt x="220189" y="178091"/>
                  </a:lnTo>
                  <a:lnTo>
                    <a:pt x="184069" y="202003"/>
                  </a:lnTo>
                  <a:lnTo>
                    <a:pt x="150793" y="227061"/>
                  </a:lnTo>
                  <a:lnTo>
                    <a:pt x="120486" y="253199"/>
                  </a:lnTo>
                  <a:lnTo>
                    <a:pt x="93274" y="280352"/>
                  </a:lnTo>
                  <a:lnTo>
                    <a:pt x="48636" y="337445"/>
                  </a:lnTo>
                  <a:lnTo>
                    <a:pt x="17886" y="397819"/>
                  </a:lnTo>
                  <a:lnTo>
                    <a:pt x="2029" y="460954"/>
                  </a:lnTo>
                  <a:lnTo>
                    <a:pt x="0" y="493395"/>
                  </a:lnTo>
                  <a:lnTo>
                    <a:pt x="2029" y="525835"/>
                  </a:lnTo>
                  <a:lnTo>
                    <a:pt x="17886" y="588970"/>
                  </a:lnTo>
                  <a:lnTo>
                    <a:pt x="48636" y="649344"/>
                  </a:lnTo>
                  <a:lnTo>
                    <a:pt x="93274" y="706437"/>
                  </a:lnTo>
                  <a:lnTo>
                    <a:pt x="120486" y="733590"/>
                  </a:lnTo>
                  <a:lnTo>
                    <a:pt x="150793" y="759728"/>
                  </a:lnTo>
                  <a:lnTo>
                    <a:pt x="184069" y="784786"/>
                  </a:lnTo>
                  <a:lnTo>
                    <a:pt x="220189" y="808698"/>
                  </a:lnTo>
                  <a:lnTo>
                    <a:pt x="259026" y="831400"/>
                  </a:lnTo>
                  <a:lnTo>
                    <a:pt x="300456" y="852826"/>
                  </a:lnTo>
                  <a:lnTo>
                    <a:pt x="344351" y="872912"/>
                  </a:lnTo>
                  <a:lnTo>
                    <a:pt x="390587" y="891592"/>
                  </a:lnTo>
                  <a:lnTo>
                    <a:pt x="439038" y="908802"/>
                  </a:lnTo>
                  <a:lnTo>
                    <a:pt x="489578" y="924476"/>
                  </a:lnTo>
                  <a:lnTo>
                    <a:pt x="542082" y="938550"/>
                  </a:lnTo>
                  <a:lnTo>
                    <a:pt x="596423" y="950958"/>
                  </a:lnTo>
                  <a:lnTo>
                    <a:pt x="652476" y="961636"/>
                  </a:lnTo>
                  <a:lnTo>
                    <a:pt x="710116" y="970518"/>
                  </a:lnTo>
                  <a:lnTo>
                    <a:pt x="769216" y="977539"/>
                  </a:lnTo>
                  <a:lnTo>
                    <a:pt x="829651" y="982635"/>
                  </a:lnTo>
                  <a:lnTo>
                    <a:pt x="891296" y="985740"/>
                  </a:lnTo>
                  <a:lnTo>
                    <a:pt x="954024" y="986790"/>
                  </a:lnTo>
                  <a:lnTo>
                    <a:pt x="1016751" y="985740"/>
                  </a:lnTo>
                  <a:lnTo>
                    <a:pt x="1078396" y="982635"/>
                  </a:lnTo>
                  <a:lnTo>
                    <a:pt x="1138831" y="977539"/>
                  </a:lnTo>
                  <a:lnTo>
                    <a:pt x="1197931" y="970518"/>
                  </a:lnTo>
                  <a:lnTo>
                    <a:pt x="1255571" y="961636"/>
                  </a:lnTo>
                  <a:lnTo>
                    <a:pt x="1311624" y="950958"/>
                  </a:lnTo>
                  <a:lnTo>
                    <a:pt x="1365965" y="938550"/>
                  </a:lnTo>
                  <a:lnTo>
                    <a:pt x="1418469" y="924476"/>
                  </a:lnTo>
                  <a:lnTo>
                    <a:pt x="1469009" y="908802"/>
                  </a:lnTo>
                  <a:lnTo>
                    <a:pt x="1517460" y="891592"/>
                  </a:lnTo>
                  <a:lnTo>
                    <a:pt x="1563696" y="872912"/>
                  </a:lnTo>
                  <a:lnTo>
                    <a:pt x="1607591" y="852826"/>
                  </a:lnTo>
                  <a:lnTo>
                    <a:pt x="1649021" y="831400"/>
                  </a:lnTo>
                  <a:lnTo>
                    <a:pt x="1687858" y="808698"/>
                  </a:lnTo>
                  <a:lnTo>
                    <a:pt x="1723978" y="784786"/>
                  </a:lnTo>
                  <a:lnTo>
                    <a:pt x="1757254" y="759728"/>
                  </a:lnTo>
                  <a:lnTo>
                    <a:pt x="1787561" y="733590"/>
                  </a:lnTo>
                  <a:lnTo>
                    <a:pt x="1814773" y="706437"/>
                  </a:lnTo>
                  <a:lnTo>
                    <a:pt x="1859411" y="649344"/>
                  </a:lnTo>
                  <a:lnTo>
                    <a:pt x="1890161" y="588970"/>
                  </a:lnTo>
                  <a:lnTo>
                    <a:pt x="1906018" y="525835"/>
                  </a:lnTo>
                  <a:lnTo>
                    <a:pt x="1908048" y="493395"/>
                  </a:lnTo>
                  <a:lnTo>
                    <a:pt x="1906018" y="460954"/>
                  </a:lnTo>
                  <a:lnTo>
                    <a:pt x="1890161" y="397819"/>
                  </a:lnTo>
                  <a:lnTo>
                    <a:pt x="1859411" y="337445"/>
                  </a:lnTo>
                  <a:lnTo>
                    <a:pt x="1814773" y="280352"/>
                  </a:lnTo>
                  <a:lnTo>
                    <a:pt x="1787561" y="253199"/>
                  </a:lnTo>
                  <a:lnTo>
                    <a:pt x="1757254" y="227061"/>
                  </a:lnTo>
                  <a:lnTo>
                    <a:pt x="1723978" y="202003"/>
                  </a:lnTo>
                  <a:lnTo>
                    <a:pt x="1687858" y="178091"/>
                  </a:lnTo>
                  <a:lnTo>
                    <a:pt x="1649021" y="155389"/>
                  </a:lnTo>
                  <a:lnTo>
                    <a:pt x="1607591" y="133963"/>
                  </a:lnTo>
                  <a:lnTo>
                    <a:pt x="1563696" y="113877"/>
                  </a:lnTo>
                  <a:lnTo>
                    <a:pt x="1517460" y="95197"/>
                  </a:lnTo>
                  <a:lnTo>
                    <a:pt x="1469009" y="77987"/>
                  </a:lnTo>
                  <a:lnTo>
                    <a:pt x="1418469" y="62313"/>
                  </a:lnTo>
                  <a:lnTo>
                    <a:pt x="1365965" y="48239"/>
                  </a:lnTo>
                  <a:lnTo>
                    <a:pt x="1311624" y="35831"/>
                  </a:lnTo>
                  <a:lnTo>
                    <a:pt x="1255571" y="25153"/>
                  </a:lnTo>
                  <a:lnTo>
                    <a:pt x="1197931" y="16271"/>
                  </a:lnTo>
                  <a:lnTo>
                    <a:pt x="1138831" y="9250"/>
                  </a:lnTo>
                  <a:lnTo>
                    <a:pt x="1078396" y="4154"/>
                  </a:lnTo>
                  <a:lnTo>
                    <a:pt x="1016751" y="1049"/>
                  </a:lnTo>
                  <a:lnTo>
                    <a:pt x="954024" y="0"/>
                  </a:lnTo>
                  <a:close/>
                </a:path>
              </a:pathLst>
            </a:custGeom>
            <a:solidFill>
              <a:srgbClr val="626669"/>
            </a:solidFill>
          </p:spPr>
          <p:txBody>
            <a:bodyPr wrap="square" lIns="0" tIns="0" rIns="0" bIns="0" rtlCol="0"/>
            <a:lstStyle/>
            <a:p>
              <a:endParaRPr/>
            </a:p>
          </p:txBody>
        </p:sp>
        <p:sp>
          <p:nvSpPr>
            <p:cNvPr id="64" name="object 28">
              <a:extLst>
                <a:ext uri="{FF2B5EF4-FFF2-40B4-BE49-F238E27FC236}">
                  <a16:creationId xmlns:a16="http://schemas.microsoft.com/office/drawing/2014/main" id="{0CC49DA0-192E-40D2-7209-0EBE4CE983B2}"/>
                </a:ext>
                <a:ext uri="{C183D7F6-B498-43B3-948B-1728B52AA6E4}">
                  <adec:decorative xmlns:adec="http://schemas.microsoft.com/office/drawing/2017/decorative" val="1"/>
                </a:ext>
              </a:extLst>
            </p:cNvPr>
            <p:cNvSpPr/>
            <p:nvPr/>
          </p:nvSpPr>
          <p:spPr>
            <a:xfrm>
              <a:off x="7784972" y="2401442"/>
              <a:ext cx="1908175" cy="986790"/>
            </a:xfrm>
            <a:custGeom>
              <a:avLst/>
              <a:gdLst/>
              <a:ahLst/>
              <a:cxnLst/>
              <a:rect l="l" t="t" r="r" b="b"/>
              <a:pathLst>
                <a:path w="1908175" h="986789">
                  <a:moveTo>
                    <a:pt x="0" y="493395"/>
                  </a:moveTo>
                  <a:lnTo>
                    <a:pt x="8033" y="429074"/>
                  </a:lnTo>
                  <a:lnTo>
                    <a:pt x="31462" y="367254"/>
                  </a:lnTo>
                  <a:lnTo>
                    <a:pt x="69282" y="308456"/>
                  </a:lnTo>
                  <a:lnTo>
                    <a:pt x="120486" y="253199"/>
                  </a:lnTo>
                  <a:lnTo>
                    <a:pt x="150793" y="227061"/>
                  </a:lnTo>
                  <a:lnTo>
                    <a:pt x="184069" y="202003"/>
                  </a:lnTo>
                  <a:lnTo>
                    <a:pt x="220189" y="178091"/>
                  </a:lnTo>
                  <a:lnTo>
                    <a:pt x="259026" y="155389"/>
                  </a:lnTo>
                  <a:lnTo>
                    <a:pt x="300456" y="133963"/>
                  </a:lnTo>
                  <a:lnTo>
                    <a:pt x="344351" y="113877"/>
                  </a:lnTo>
                  <a:lnTo>
                    <a:pt x="390587" y="95197"/>
                  </a:lnTo>
                  <a:lnTo>
                    <a:pt x="439038" y="77987"/>
                  </a:lnTo>
                  <a:lnTo>
                    <a:pt x="489578" y="62313"/>
                  </a:lnTo>
                  <a:lnTo>
                    <a:pt x="542082" y="48239"/>
                  </a:lnTo>
                  <a:lnTo>
                    <a:pt x="596423" y="35831"/>
                  </a:lnTo>
                  <a:lnTo>
                    <a:pt x="652476" y="25153"/>
                  </a:lnTo>
                  <a:lnTo>
                    <a:pt x="710116" y="16271"/>
                  </a:lnTo>
                  <a:lnTo>
                    <a:pt x="769216" y="9250"/>
                  </a:lnTo>
                  <a:lnTo>
                    <a:pt x="829651" y="4154"/>
                  </a:lnTo>
                  <a:lnTo>
                    <a:pt x="891296" y="1049"/>
                  </a:lnTo>
                  <a:lnTo>
                    <a:pt x="954024" y="0"/>
                  </a:lnTo>
                  <a:lnTo>
                    <a:pt x="1016751" y="1049"/>
                  </a:lnTo>
                  <a:lnTo>
                    <a:pt x="1078396" y="4154"/>
                  </a:lnTo>
                  <a:lnTo>
                    <a:pt x="1138831" y="9250"/>
                  </a:lnTo>
                  <a:lnTo>
                    <a:pt x="1197931" y="16271"/>
                  </a:lnTo>
                  <a:lnTo>
                    <a:pt x="1255571" y="25153"/>
                  </a:lnTo>
                  <a:lnTo>
                    <a:pt x="1311624" y="35831"/>
                  </a:lnTo>
                  <a:lnTo>
                    <a:pt x="1365965" y="48239"/>
                  </a:lnTo>
                  <a:lnTo>
                    <a:pt x="1418469" y="62313"/>
                  </a:lnTo>
                  <a:lnTo>
                    <a:pt x="1469009" y="77987"/>
                  </a:lnTo>
                  <a:lnTo>
                    <a:pt x="1517460" y="95197"/>
                  </a:lnTo>
                  <a:lnTo>
                    <a:pt x="1563696" y="113877"/>
                  </a:lnTo>
                  <a:lnTo>
                    <a:pt x="1607591" y="133963"/>
                  </a:lnTo>
                  <a:lnTo>
                    <a:pt x="1649021" y="155389"/>
                  </a:lnTo>
                  <a:lnTo>
                    <a:pt x="1687858" y="178091"/>
                  </a:lnTo>
                  <a:lnTo>
                    <a:pt x="1723978" y="202003"/>
                  </a:lnTo>
                  <a:lnTo>
                    <a:pt x="1757254" y="227061"/>
                  </a:lnTo>
                  <a:lnTo>
                    <a:pt x="1787561" y="253199"/>
                  </a:lnTo>
                  <a:lnTo>
                    <a:pt x="1814773" y="280352"/>
                  </a:lnTo>
                  <a:lnTo>
                    <a:pt x="1859411" y="337445"/>
                  </a:lnTo>
                  <a:lnTo>
                    <a:pt x="1890161" y="397819"/>
                  </a:lnTo>
                  <a:lnTo>
                    <a:pt x="1906018" y="460954"/>
                  </a:lnTo>
                  <a:lnTo>
                    <a:pt x="1908048" y="493395"/>
                  </a:lnTo>
                  <a:lnTo>
                    <a:pt x="1906018" y="525835"/>
                  </a:lnTo>
                  <a:lnTo>
                    <a:pt x="1890161" y="588970"/>
                  </a:lnTo>
                  <a:lnTo>
                    <a:pt x="1859411" y="649344"/>
                  </a:lnTo>
                  <a:lnTo>
                    <a:pt x="1814773" y="706437"/>
                  </a:lnTo>
                  <a:lnTo>
                    <a:pt x="1787561" y="733590"/>
                  </a:lnTo>
                  <a:lnTo>
                    <a:pt x="1757254" y="759728"/>
                  </a:lnTo>
                  <a:lnTo>
                    <a:pt x="1723978" y="784786"/>
                  </a:lnTo>
                  <a:lnTo>
                    <a:pt x="1687858" y="808698"/>
                  </a:lnTo>
                  <a:lnTo>
                    <a:pt x="1649021" y="831400"/>
                  </a:lnTo>
                  <a:lnTo>
                    <a:pt x="1607591" y="852826"/>
                  </a:lnTo>
                  <a:lnTo>
                    <a:pt x="1563696" y="872912"/>
                  </a:lnTo>
                  <a:lnTo>
                    <a:pt x="1517460" y="891592"/>
                  </a:lnTo>
                  <a:lnTo>
                    <a:pt x="1469009" y="908802"/>
                  </a:lnTo>
                  <a:lnTo>
                    <a:pt x="1418469" y="924476"/>
                  </a:lnTo>
                  <a:lnTo>
                    <a:pt x="1365965" y="938550"/>
                  </a:lnTo>
                  <a:lnTo>
                    <a:pt x="1311624" y="950958"/>
                  </a:lnTo>
                  <a:lnTo>
                    <a:pt x="1255571" y="961636"/>
                  </a:lnTo>
                  <a:lnTo>
                    <a:pt x="1197931" y="970518"/>
                  </a:lnTo>
                  <a:lnTo>
                    <a:pt x="1138831" y="977539"/>
                  </a:lnTo>
                  <a:lnTo>
                    <a:pt x="1078396" y="982635"/>
                  </a:lnTo>
                  <a:lnTo>
                    <a:pt x="1016751" y="985740"/>
                  </a:lnTo>
                  <a:lnTo>
                    <a:pt x="954024" y="986790"/>
                  </a:lnTo>
                  <a:lnTo>
                    <a:pt x="891296" y="985740"/>
                  </a:lnTo>
                  <a:lnTo>
                    <a:pt x="829651" y="982635"/>
                  </a:lnTo>
                  <a:lnTo>
                    <a:pt x="769216" y="977539"/>
                  </a:lnTo>
                  <a:lnTo>
                    <a:pt x="710116" y="970518"/>
                  </a:lnTo>
                  <a:lnTo>
                    <a:pt x="652476" y="961636"/>
                  </a:lnTo>
                  <a:lnTo>
                    <a:pt x="596423" y="950958"/>
                  </a:lnTo>
                  <a:lnTo>
                    <a:pt x="542082" y="938550"/>
                  </a:lnTo>
                  <a:lnTo>
                    <a:pt x="489578" y="924476"/>
                  </a:lnTo>
                  <a:lnTo>
                    <a:pt x="439038" y="908802"/>
                  </a:lnTo>
                  <a:lnTo>
                    <a:pt x="390587" y="891592"/>
                  </a:lnTo>
                  <a:lnTo>
                    <a:pt x="344351" y="872912"/>
                  </a:lnTo>
                  <a:lnTo>
                    <a:pt x="300456" y="852826"/>
                  </a:lnTo>
                  <a:lnTo>
                    <a:pt x="259026" y="831400"/>
                  </a:lnTo>
                  <a:lnTo>
                    <a:pt x="220189" y="808698"/>
                  </a:lnTo>
                  <a:lnTo>
                    <a:pt x="184069" y="784786"/>
                  </a:lnTo>
                  <a:lnTo>
                    <a:pt x="150793" y="759728"/>
                  </a:lnTo>
                  <a:lnTo>
                    <a:pt x="120486" y="733590"/>
                  </a:lnTo>
                  <a:lnTo>
                    <a:pt x="93274" y="706437"/>
                  </a:lnTo>
                  <a:lnTo>
                    <a:pt x="48636" y="649344"/>
                  </a:lnTo>
                  <a:lnTo>
                    <a:pt x="17886" y="588970"/>
                  </a:lnTo>
                  <a:lnTo>
                    <a:pt x="2029" y="525835"/>
                  </a:lnTo>
                  <a:lnTo>
                    <a:pt x="0" y="493395"/>
                  </a:lnTo>
                  <a:close/>
                </a:path>
              </a:pathLst>
            </a:custGeom>
            <a:ln w="25400">
              <a:solidFill>
                <a:srgbClr val="626669"/>
              </a:solidFill>
            </a:ln>
          </p:spPr>
          <p:txBody>
            <a:bodyPr wrap="square" lIns="0" tIns="0" rIns="0" bIns="0" rtlCol="0"/>
            <a:lstStyle/>
            <a:p>
              <a:endParaRPr/>
            </a:p>
          </p:txBody>
        </p:sp>
      </p:grpSp>
      <p:sp>
        <p:nvSpPr>
          <p:cNvPr id="65" name="pre doc">
            <a:extLst>
              <a:ext uri="{FF2B5EF4-FFF2-40B4-BE49-F238E27FC236}">
                <a16:creationId xmlns:a16="http://schemas.microsoft.com/office/drawing/2014/main" id="{59CFC96C-5B56-9393-BB17-522BF9EC709F}"/>
              </a:ext>
            </a:extLst>
          </p:cNvPr>
          <p:cNvSpPr txBox="1"/>
          <p:nvPr/>
        </p:nvSpPr>
        <p:spPr>
          <a:xfrm>
            <a:off x="8371446" y="2647777"/>
            <a:ext cx="735330" cy="482600"/>
          </a:xfrm>
          <a:prstGeom prst="rect">
            <a:avLst/>
          </a:prstGeom>
        </p:spPr>
        <p:txBody>
          <a:bodyPr vert="horz" wrap="square" lIns="0" tIns="12700" rIns="0" bIns="0" rtlCol="0">
            <a:spAutoFit/>
          </a:bodyPr>
          <a:lstStyle/>
          <a:p>
            <a:pPr marL="139700" marR="5080" indent="-127635">
              <a:lnSpc>
                <a:spcPct val="100000"/>
              </a:lnSpc>
              <a:spcBef>
                <a:spcPts val="100"/>
              </a:spcBef>
            </a:pPr>
            <a:r>
              <a:rPr sz="1500" b="1" spc="-10" dirty="0">
                <a:solidFill>
                  <a:srgbClr val="FFFFFF"/>
                </a:solidFill>
                <a:latin typeface="Arial"/>
                <a:cs typeface="Arial"/>
              </a:rPr>
              <a:t>Pre-</a:t>
            </a:r>
            <a:r>
              <a:rPr sz="1500" b="1" spc="-25" dirty="0">
                <a:solidFill>
                  <a:srgbClr val="FFFFFF"/>
                </a:solidFill>
                <a:latin typeface="Arial"/>
                <a:cs typeface="Arial"/>
              </a:rPr>
              <a:t>doc </a:t>
            </a:r>
            <a:r>
              <a:rPr sz="1500" b="1" spc="-20" dirty="0">
                <a:solidFill>
                  <a:srgbClr val="FFFFFF"/>
                </a:solidFill>
                <a:latin typeface="Arial"/>
                <a:cs typeface="Arial"/>
              </a:rPr>
              <a:t>(T32)</a:t>
            </a:r>
            <a:endParaRPr sz="1500" dirty="0">
              <a:latin typeface="Arial"/>
              <a:cs typeface="Arial"/>
            </a:endParaRPr>
          </a:p>
        </p:txBody>
      </p:sp>
      <p:grpSp>
        <p:nvGrpSpPr>
          <p:cNvPr id="66" name="oval">
            <a:extLst>
              <a:ext uri="{FF2B5EF4-FFF2-40B4-BE49-F238E27FC236}">
                <a16:creationId xmlns:a16="http://schemas.microsoft.com/office/drawing/2014/main" id="{C615110E-0A57-AF99-3206-211396B4C787}"/>
              </a:ext>
              <a:ext uri="{C183D7F6-B498-43B3-948B-1728B52AA6E4}">
                <adec:decorative xmlns:adec="http://schemas.microsoft.com/office/drawing/2017/decorative" val="1"/>
              </a:ext>
            </a:extLst>
          </p:cNvPr>
          <p:cNvGrpSpPr/>
          <p:nvPr/>
        </p:nvGrpSpPr>
        <p:grpSpPr>
          <a:xfrm>
            <a:off x="7772272" y="3488309"/>
            <a:ext cx="1933575" cy="1012190"/>
            <a:chOff x="7772272" y="3488309"/>
            <a:chExt cx="1933575" cy="1012190"/>
          </a:xfrm>
        </p:grpSpPr>
        <p:sp>
          <p:nvSpPr>
            <p:cNvPr id="67" name="object 37">
              <a:extLst>
                <a:ext uri="{FF2B5EF4-FFF2-40B4-BE49-F238E27FC236}">
                  <a16:creationId xmlns:a16="http://schemas.microsoft.com/office/drawing/2014/main" id="{2DF6FA70-8288-9A29-173E-801BE7323735}"/>
                </a:ext>
                <a:ext uri="{C183D7F6-B498-43B3-948B-1728B52AA6E4}">
                  <adec:decorative xmlns:adec="http://schemas.microsoft.com/office/drawing/2017/decorative" val="1"/>
                </a:ext>
              </a:extLst>
            </p:cNvPr>
            <p:cNvSpPr/>
            <p:nvPr/>
          </p:nvSpPr>
          <p:spPr>
            <a:xfrm>
              <a:off x="7784972" y="3501009"/>
              <a:ext cx="1908175" cy="986790"/>
            </a:xfrm>
            <a:custGeom>
              <a:avLst/>
              <a:gdLst/>
              <a:ahLst/>
              <a:cxnLst/>
              <a:rect l="l" t="t" r="r" b="b"/>
              <a:pathLst>
                <a:path w="1908175" h="986789">
                  <a:moveTo>
                    <a:pt x="954024" y="0"/>
                  </a:moveTo>
                  <a:lnTo>
                    <a:pt x="891296" y="1049"/>
                  </a:lnTo>
                  <a:lnTo>
                    <a:pt x="829651" y="4154"/>
                  </a:lnTo>
                  <a:lnTo>
                    <a:pt x="769216" y="9250"/>
                  </a:lnTo>
                  <a:lnTo>
                    <a:pt x="710116" y="16271"/>
                  </a:lnTo>
                  <a:lnTo>
                    <a:pt x="652476" y="25153"/>
                  </a:lnTo>
                  <a:lnTo>
                    <a:pt x="596423" y="35831"/>
                  </a:lnTo>
                  <a:lnTo>
                    <a:pt x="542082" y="48239"/>
                  </a:lnTo>
                  <a:lnTo>
                    <a:pt x="489578" y="62313"/>
                  </a:lnTo>
                  <a:lnTo>
                    <a:pt x="439038" y="77987"/>
                  </a:lnTo>
                  <a:lnTo>
                    <a:pt x="390587" y="95197"/>
                  </a:lnTo>
                  <a:lnTo>
                    <a:pt x="344351" y="113877"/>
                  </a:lnTo>
                  <a:lnTo>
                    <a:pt x="300456" y="133963"/>
                  </a:lnTo>
                  <a:lnTo>
                    <a:pt x="259026" y="155389"/>
                  </a:lnTo>
                  <a:lnTo>
                    <a:pt x="220189" y="178091"/>
                  </a:lnTo>
                  <a:lnTo>
                    <a:pt x="184069" y="202003"/>
                  </a:lnTo>
                  <a:lnTo>
                    <a:pt x="150793" y="227061"/>
                  </a:lnTo>
                  <a:lnTo>
                    <a:pt x="120486" y="253199"/>
                  </a:lnTo>
                  <a:lnTo>
                    <a:pt x="93274" y="280352"/>
                  </a:lnTo>
                  <a:lnTo>
                    <a:pt x="48636" y="337445"/>
                  </a:lnTo>
                  <a:lnTo>
                    <a:pt x="17886" y="397819"/>
                  </a:lnTo>
                  <a:lnTo>
                    <a:pt x="2029" y="460954"/>
                  </a:lnTo>
                  <a:lnTo>
                    <a:pt x="0" y="493394"/>
                  </a:lnTo>
                  <a:lnTo>
                    <a:pt x="2029" y="525835"/>
                  </a:lnTo>
                  <a:lnTo>
                    <a:pt x="17886" y="588970"/>
                  </a:lnTo>
                  <a:lnTo>
                    <a:pt x="48636" y="649344"/>
                  </a:lnTo>
                  <a:lnTo>
                    <a:pt x="93274" y="706437"/>
                  </a:lnTo>
                  <a:lnTo>
                    <a:pt x="120486" y="733590"/>
                  </a:lnTo>
                  <a:lnTo>
                    <a:pt x="150793" y="759728"/>
                  </a:lnTo>
                  <a:lnTo>
                    <a:pt x="184069" y="784786"/>
                  </a:lnTo>
                  <a:lnTo>
                    <a:pt x="220189" y="808698"/>
                  </a:lnTo>
                  <a:lnTo>
                    <a:pt x="259026" y="831400"/>
                  </a:lnTo>
                  <a:lnTo>
                    <a:pt x="300456" y="852826"/>
                  </a:lnTo>
                  <a:lnTo>
                    <a:pt x="344351" y="872912"/>
                  </a:lnTo>
                  <a:lnTo>
                    <a:pt x="390587" y="891592"/>
                  </a:lnTo>
                  <a:lnTo>
                    <a:pt x="439038" y="908802"/>
                  </a:lnTo>
                  <a:lnTo>
                    <a:pt x="489578" y="924476"/>
                  </a:lnTo>
                  <a:lnTo>
                    <a:pt x="542082" y="938550"/>
                  </a:lnTo>
                  <a:lnTo>
                    <a:pt x="596423" y="950958"/>
                  </a:lnTo>
                  <a:lnTo>
                    <a:pt x="652476" y="961636"/>
                  </a:lnTo>
                  <a:lnTo>
                    <a:pt x="710116" y="970518"/>
                  </a:lnTo>
                  <a:lnTo>
                    <a:pt x="769216" y="977539"/>
                  </a:lnTo>
                  <a:lnTo>
                    <a:pt x="829651" y="982635"/>
                  </a:lnTo>
                  <a:lnTo>
                    <a:pt x="891296" y="985740"/>
                  </a:lnTo>
                  <a:lnTo>
                    <a:pt x="954024" y="986789"/>
                  </a:lnTo>
                  <a:lnTo>
                    <a:pt x="1016751" y="985740"/>
                  </a:lnTo>
                  <a:lnTo>
                    <a:pt x="1078396" y="982635"/>
                  </a:lnTo>
                  <a:lnTo>
                    <a:pt x="1138831" y="977539"/>
                  </a:lnTo>
                  <a:lnTo>
                    <a:pt x="1197931" y="970518"/>
                  </a:lnTo>
                  <a:lnTo>
                    <a:pt x="1255571" y="961636"/>
                  </a:lnTo>
                  <a:lnTo>
                    <a:pt x="1311624" y="950958"/>
                  </a:lnTo>
                  <a:lnTo>
                    <a:pt x="1365965" y="938550"/>
                  </a:lnTo>
                  <a:lnTo>
                    <a:pt x="1418469" y="924476"/>
                  </a:lnTo>
                  <a:lnTo>
                    <a:pt x="1469009" y="908802"/>
                  </a:lnTo>
                  <a:lnTo>
                    <a:pt x="1517460" y="891592"/>
                  </a:lnTo>
                  <a:lnTo>
                    <a:pt x="1563696" y="872912"/>
                  </a:lnTo>
                  <a:lnTo>
                    <a:pt x="1607591" y="852826"/>
                  </a:lnTo>
                  <a:lnTo>
                    <a:pt x="1649021" y="831400"/>
                  </a:lnTo>
                  <a:lnTo>
                    <a:pt x="1687858" y="808698"/>
                  </a:lnTo>
                  <a:lnTo>
                    <a:pt x="1723978" y="784786"/>
                  </a:lnTo>
                  <a:lnTo>
                    <a:pt x="1757254" y="759728"/>
                  </a:lnTo>
                  <a:lnTo>
                    <a:pt x="1787561" y="733590"/>
                  </a:lnTo>
                  <a:lnTo>
                    <a:pt x="1814773" y="706437"/>
                  </a:lnTo>
                  <a:lnTo>
                    <a:pt x="1859411" y="649344"/>
                  </a:lnTo>
                  <a:lnTo>
                    <a:pt x="1890161" y="588970"/>
                  </a:lnTo>
                  <a:lnTo>
                    <a:pt x="1906018" y="525835"/>
                  </a:lnTo>
                  <a:lnTo>
                    <a:pt x="1908048" y="493394"/>
                  </a:lnTo>
                  <a:lnTo>
                    <a:pt x="1906018" y="460954"/>
                  </a:lnTo>
                  <a:lnTo>
                    <a:pt x="1890161" y="397819"/>
                  </a:lnTo>
                  <a:lnTo>
                    <a:pt x="1859411" y="337445"/>
                  </a:lnTo>
                  <a:lnTo>
                    <a:pt x="1814773" y="280352"/>
                  </a:lnTo>
                  <a:lnTo>
                    <a:pt x="1787561" y="253199"/>
                  </a:lnTo>
                  <a:lnTo>
                    <a:pt x="1757254" y="227061"/>
                  </a:lnTo>
                  <a:lnTo>
                    <a:pt x="1723978" y="202003"/>
                  </a:lnTo>
                  <a:lnTo>
                    <a:pt x="1687858" y="178091"/>
                  </a:lnTo>
                  <a:lnTo>
                    <a:pt x="1649021" y="155389"/>
                  </a:lnTo>
                  <a:lnTo>
                    <a:pt x="1607591" y="133963"/>
                  </a:lnTo>
                  <a:lnTo>
                    <a:pt x="1563696" y="113877"/>
                  </a:lnTo>
                  <a:lnTo>
                    <a:pt x="1517460" y="95197"/>
                  </a:lnTo>
                  <a:lnTo>
                    <a:pt x="1469009" y="77987"/>
                  </a:lnTo>
                  <a:lnTo>
                    <a:pt x="1418469" y="62313"/>
                  </a:lnTo>
                  <a:lnTo>
                    <a:pt x="1365965" y="48239"/>
                  </a:lnTo>
                  <a:lnTo>
                    <a:pt x="1311624" y="35831"/>
                  </a:lnTo>
                  <a:lnTo>
                    <a:pt x="1255571" y="25153"/>
                  </a:lnTo>
                  <a:lnTo>
                    <a:pt x="1197931" y="16271"/>
                  </a:lnTo>
                  <a:lnTo>
                    <a:pt x="1138831" y="9250"/>
                  </a:lnTo>
                  <a:lnTo>
                    <a:pt x="1078396" y="4154"/>
                  </a:lnTo>
                  <a:lnTo>
                    <a:pt x="1016751" y="1049"/>
                  </a:lnTo>
                  <a:lnTo>
                    <a:pt x="954024" y="0"/>
                  </a:lnTo>
                  <a:close/>
                </a:path>
              </a:pathLst>
            </a:custGeom>
            <a:solidFill>
              <a:srgbClr val="626669"/>
            </a:solidFill>
          </p:spPr>
          <p:txBody>
            <a:bodyPr wrap="square" lIns="0" tIns="0" rIns="0" bIns="0" rtlCol="0"/>
            <a:lstStyle/>
            <a:p>
              <a:endParaRPr/>
            </a:p>
          </p:txBody>
        </p:sp>
        <p:sp>
          <p:nvSpPr>
            <p:cNvPr id="68" name="object 38">
              <a:extLst>
                <a:ext uri="{FF2B5EF4-FFF2-40B4-BE49-F238E27FC236}">
                  <a16:creationId xmlns:a16="http://schemas.microsoft.com/office/drawing/2014/main" id="{49E999FB-D3C0-1D30-4ABB-FF3B305FA61A}"/>
                </a:ext>
                <a:ext uri="{C183D7F6-B498-43B3-948B-1728B52AA6E4}">
                  <adec:decorative xmlns:adec="http://schemas.microsoft.com/office/drawing/2017/decorative" val="1"/>
                </a:ext>
              </a:extLst>
            </p:cNvPr>
            <p:cNvSpPr/>
            <p:nvPr/>
          </p:nvSpPr>
          <p:spPr>
            <a:xfrm>
              <a:off x="7784972" y="3501009"/>
              <a:ext cx="1908175" cy="986790"/>
            </a:xfrm>
            <a:custGeom>
              <a:avLst/>
              <a:gdLst/>
              <a:ahLst/>
              <a:cxnLst/>
              <a:rect l="l" t="t" r="r" b="b"/>
              <a:pathLst>
                <a:path w="1908175" h="986789">
                  <a:moveTo>
                    <a:pt x="0" y="493394"/>
                  </a:moveTo>
                  <a:lnTo>
                    <a:pt x="8033" y="429074"/>
                  </a:lnTo>
                  <a:lnTo>
                    <a:pt x="31462" y="367254"/>
                  </a:lnTo>
                  <a:lnTo>
                    <a:pt x="69282" y="308456"/>
                  </a:lnTo>
                  <a:lnTo>
                    <a:pt x="120486" y="253199"/>
                  </a:lnTo>
                  <a:lnTo>
                    <a:pt x="150793" y="227061"/>
                  </a:lnTo>
                  <a:lnTo>
                    <a:pt x="184069" y="202003"/>
                  </a:lnTo>
                  <a:lnTo>
                    <a:pt x="220189" y="178091"/>
                  </a:lnTo>
                  <a:lnTo>
                    <a:pt x="259026" y="155389"/>
                  </a:lnTo>
                  <a:lnTo>
                    <a:pt x="300456" y="133963"/>
                  </a:lnTo>
                  <a:lnTo>
                    <a:pt x="344351" y="113877"/>
                  </a:lnTo>
                  <a:lnTo>
                    <a:pt x="390587" y="95197"/>
                  </a:lnTo>
                  <a:lnTo>
                    <a:pt x="439038" y="77987"/>
                  </a:lnTo>
                  <a:lnTo>
                    <a:pt x="489578" y="62313"/>
                  </a:lnTo>
                  <a:lnTo>
                    <a:pt x="542082" y="48239"/>
                  </a:lnTo>
                  <a:lnTo>
                    <a:pt x="596423" y="35831"/>
                  </a:lnTo>
                  <a:lnTo>
                    <a:pt x="652476" y="25153"/>
                  </a:lnTo>
                  <a:lnTo>
                    <a:pt x="710116" y="16271"/>
                  </a:lnTo>
                  <a:lnTo>
                    <a:pt x="769216" y="9250"/>
                  </a:lnTo>
                  <a:lnTo>
                    <a:pt x="829651" y="4154"/>
                  </a:lnTo>
                  <a:lnTo>
                    <a:pt x="891296" y="1049"/>
                  </a:lnTo>
                  <a:lnTo>
                    <a:pt x="954024" y="0"/>
                  </a:lnTo>
                  <a:lnTo>
                    <a:pt x="1016751" y="1049"/>
                  </a:lnTo>
                  <a:lnTo>
                    <a:pt x="1078396" y="4154"/>
                  </a:lnTo>
                  <a:lnTo>
                    <a:pt x="1138831" y="9250"/>
                  </a:lnTo>
                  <a:lnTo>
                    <a:pt x="1197931" y="16271"/>
                  </a:lnTo>
                  <a:lnTo>
                    <a:pt x="1255571" y="25153"/>
                  </a:lnTo>
                  <a:lnTo>
                    <a:pt x="1311624" y="35831"/>
                  </a:lnTo>
                  <a:lnTo>
                    <a:pt x="1365965" y="48239"/>
                  </a:lnTo>
                  <a:lnTo>
                    <a:pt x="1418469" y="62313"/>
                  </a:lnTo>
                  <a:lnTo>
                    <a:pt x="1469009" y="77987"/>
                  </a:lnTo>
                  <a:lnTo>
                    <a:pt x="1517460" y="95197"/>
                  </a:lnTo>
                  <a:lnTo>
                    <a:pt x="1563696" y="113877"/>
                  </a:lnTo>
                  <a:lnTo>
                    <a:pt x="1607591" y="133963"/>
                  </a:lnTo>
                  <a:lnTo>
                    <a:pt x="1649021" y="155389"/>
                  </a:lnTo>
                  <a:lnTo>
                    <a:pt x="1687858" y="178091"/>
                  </a:lnTo>
                  <a:lnTo>
                    <a:pt x="1723978" y="202003"/>
                  </a:lnTo>
                  <a:lnTo>
                    <a:pt x="1757254" y="227061"/>
                  </a:lnTo>
                  <a:lnTo>
                    <a:pt x="1787561" y="253199"/>
                  </a:lnTo>
                  <a:lnTo>
                    <a:pt x="1814773" y="280352"/>
                  </a:lnTo>
                  <a:lnTo>
                    <a:pt x="1859411" y="337445"/>
                  </a:lnTo>
                  <a:lnTo>
                    <a:pt x="1890161" y="397819"/>
                  </a:lnTo>
                  <a:lnTo>
                    <a:pt x="1906018" y="460954"/>
                  </a:lnTo>
                  <a:lnTo>
                    <a:pt x="1908048" y="493394"/>
                  </a:lnTo>
                  <a:lnTo>
                    <a:pt x="1906018" y="525835"/>
                  </a:lnTo>
                  <a:lnTo>
                    <a:pt x="1890161" y="588970"/>
                  </a:lnTo>
                  <a:lnTo>
                    <a:pt x="1859411" y="649344"/>
                  </a:lnTo>
                  <a:lnTo>
                    <a:pt x="1814773" y="706437"/>
                  </a:lnTo>
                  <a:lnTo>
                    <a:pt x="1787561" y="733590"/>
                  </a:lnTo>
                  <a:lnTo>
                    <a:pt x="1757254" y="759728"/>
                  </a:lnTo>
                  <a:lnTo>
                    <a:pt x="1723978" y="784786"/>
                  </a:lnTo>
                  <a:lnTo>
                    <a:pt x="1687858" y="808698"/>
                  </a:lnTo>
                  <a:lnTo>
                    <a:pt x="1649021" y="831400"/>
                  </a:lnTo>
                  <a:lnTo>
                    <a:pt x="1607591" y="852826"/>
                  </a:lnTo>
                  <a:lnTo>
                    <a:pt x="1563696" y="872912"/>
                  </a:lnTo>
                  <a:lnTo>
                    <a:pt x="1517460" y="891592"/>
                  </a:lnTo>
                  <a:lnTo>
                    <a:pt x="1469009" y="908802"/>
                  </a:lnTo>
                  <a:lnTo>
                    <a:pt x="1418469" y="924476"/>
                  </a:lnTo>
                  <a:lnTo>
                    <a:pt x="1365965" y="938550"/>
                  </a:lnTo>
                  <a:lnTo>
                    <a:pt x="1311624" y="950958"/>
                  </a:lnTo>
                  <a:lnTo>
                    <a:pt x="1255571" y="961636"/>
                  </a:lnTo>
                  <a:lnTo>
                    <a:pt x="1197931" y="970518"/>
                  </a:lnTo>
                  <a:lnTo>
                    <a:pt x="1138831" y="977539"/>
                  </a:lnTo>
                  <a:lnTo>
                    <a:pt x="1078396" y="982635"/>
                  </a:lnTo>
                  <a:lnTo>
                    <a:pt x="1016751" y="985740"/>
                  </a:lnTo>
                  <a:lnTo>
                    <a:pt x="954024" y="986789"/>
                  </a:lnTo>
                  <a:lnTo>
                    <a:pt x="891296" y="985740"/>
                  </a:lnTo>
                  <a:lnTo>
                    <a:pt x="829651" y="982635"/>
                  </a:lnTo>
                  <a:lnTo>
                    <a:pt x="769216" y="977539"/>
                  </a:lnTo>
                  <a:lnTo>
                    <a:pt x="710116" y="970518"/>
                  </a:lnTo>
                  <a:lnTo>
                    <a:pt x="652476" y="961636"/>
                  </a:lnTo>
                  <a:lnTo>
                    <a:pt x="596423" y="950958"/>
                  </a:lnTo>
                  <a:lnTo>
                    <a:pt x="542082" y="938550"/>
                  </a:lnTo>
                  <a:lnTo>
                    <a:pt x="489578" y="924476"/>
                  </a:lnTo>
                  <a:lnTo>
                    <a:pt x="439038" y="908802"/>
                  </a:lnTo>
                  <a:lnTo>
                    <a:pt x="390587" y="891592"/>
                  </a:lnTo>
                  <a:lnTo>
                    <a:pt x="344351" y="872912"/>
                  </a:lnTo>
                  <a:lnTo>
                    <a:pt x="300456" y="852826"/>
                  </a:lnTo>
                  <a:lnTo>
                    <a:pt x="259026" y="831400"/>
                  </a:lnTo>
                  <a:lnTo>
                    <a:pt x="220189" y="808698"/>
                  </a:lnTo>
                  <a:lnTo>
                    <a:pt x="184069" y="784786"/>
                  </a:lnTo>
                  <a:lnTo>
                    <a:pt x="150793" y="759728"/>
                  </a:lnTo>
                  <a:lnTo>
                    <a:pt x="120486" y="733590"/>
                  </a:lnTo>
                  <a:lnTo>
                    <a:pt x="93274" y="706437"/>
                  </a:lnTo>
                  <a:lnTo>
                    <a:pt x="48636" y="649344"/>
                  </a:lnTo>
                  <a:lnTo>
                    <a:pt x="17886" y="588970"/>
                  </a:lnTo>
                  <a:lnTo>
                    <a:pt x="2029" y="525835"/>
                  </a:lnTo>
                  <a:lnTo>
                    <a:pt x="0" y="493394"/>
                  </a:lnTo>
                  <a:close/>
                </a:path>
              </a:pathLst>
            </a:custGeom>
            <a:ln w="25400">
              <a:solidFill>
                <a:srgbClr val="626669"/>
              </a:solidFill>
            </a:ln>
          </p:spPr>
          <p:txBody>
            <a:bodyPr wrap="square" lIns="0" tIns="0" rIns="0" bIns="0" rtlCol="0"/>
            <a:lstStyle/>
            <a:p>
              <a:endParaRPr/>
            </a:p>
          </p:txBody>
        </p:sp>
      </p:grpSp>
      <p:sp>
        <p:nvSpPr>
          <p:cNvPr id="69" name="short term">
            <a:extLst>
              <a:ext uri="{FF2B5EF4-FFF2-40B4-BE49-F238E27FC236}">
                <a16:creationId xmlns:a16="http://schemas.microsoft.com/office/drawing/2014/main" id="{ECAD6B58-3B68-DEA5-8819-07648C42242C}"/>
              </a:ext>
            </a:extLst>
          </p:cNvPr>
          <p:cNvSpPr txBox="1"/>
          <p:nvPr/>
        </p:nvSpPr>
        <p:spPr>
          <a:xfrm>
            <a:off x="8239588" y="3747715"/>
            <a:ext cx="998855" cy="482600"/>
          </a:xfrm>
          <a:prstGeom prst="rect">
            <a:avLst/>
          </a:prstGeom>
        </p:spPr>
        <p:txBody>
          <a:bodyPr vert="horz" wrap="square" lIns="0" tIns="12700" rIns="0" bIns="0" rtlCol="0">
            <a:spAutoFit/>
          </a:bodyPr>
          <a:lstStyle/>
          <a:p>
            <a:pPr marL="260985" marR="5080" indent="-248920">
              <a:lnSpc>
                <a:spcPct val="100000"/>
              </a:lnSpc>
              <a:spcBef>
                <a:spcPts val="100"/>
              </a:spcBef>
            </a:pPr>
            <a:r>
              <a:rPr sz="1500" b="1" spc="-10" dirty="0">
                <a:solidFill>
                  <a:srgbClr val="FFFFFF"/>
                </a:solidFill>
                <a:latin typeface="Arial"/>
                <a:cs typeface="Arial"/>
              </a:rPr>
              <a:t>Short-</a:t>
            </a:r>
            <a:r>
              <a:rPr sz="1500" b="1" spc="-20" dirty="0">
                <a:solidFill>
                  <a:srgbClr val="FFFFFF"/>
                </a:solidFill>
                <a:latin typeface="Arial"/>
                <a:cs typeface="Arial"/>
              </a:rPr>
              <a:t>term </a:t>
            </a:r>
            <a:r>
              <a:rPr sz="1500" b="1" spc="-10" dirty="0">
                <a:solidFill>
                  <a:srgbClr val="FFFFFF"/>
                </a:solidFill>
                <a:latin typeface="Arial"/>
                <a:cs typeface="Arial"/>
              </a:rPr>
              <a:t>(R25)</a:t>
            </a:r>
            <a:endParaRPr sz="1500" dirty="0">
              <a:latin typeface="Arial"/>
              <a:cs typeface="Arial"/>
            </a:endParaRPr>
          </a:p>
        </p:txBody>
      </p:sp>
      <p:grpSp>
        <p:nvGrpSpPr>
          <p:cNvPr id="70" name="arrows" descr="Translational Science process, highlighting Development and Demonstration.">
            <a:extLst>
              <a:ext uri="{FF2B5EF4-FFF2-40B4-BE49-F238E27FC236}">
                <a16:creationId xmlns:a16="http://schemas.microsoft.com/office/drawing/2014/main" id="{597E1DA4-1B51-C46E-7367-AE65A833B2CB}"/>
              </a:ext>
              <a:ext uri="{C183D7F6-B498-43B3-948B-1728B52AA6E4}">
                <adec:decorative xmlns:adec="http://schemas.microsoft.com/office/drawing/2017/decorative" val="0"/>
              </a:ext>
            </a:extLst>
          </p:cNvPr>
          <p:cNvGrpSpPr/>
          <p:nvPr/>
        </p:nvGrpSpPr>
        <p:grpSpPr>
          <a:xfrm>
            <a:off x="914400" y="4739766"/>
            <a:ext cx="9965690" cy="1286510"/>
            <a:chOff x="914400" y="4739766"/>
            <a:chExt cx="9965690" cy="1286510"/>
          </a:xfrm>
        </p:grpSpPr>
        <p:sp>
          <p:nvSpPr>
            <p:cNvPr id="71" name="object 6">
              <a:extLst>
                <a:ext uri="{FF2B5EF4-FFF2-40B4-BE49-F238E27FC236}">
                  <a16:creationId xmlns:a16="http://schemas.microsoft.com/office/drawing/2014/main" id="{E1AB78AA-3DF8-119F-C954-41F3B658BDDA}"/>
                </a:ext>
                <a:ext uri="{C183D7F6-B498-43B3-948B-1728B52AA6E4}">
                  <adec:decorative xmlns:adec="http://schemas.microsoft.com/office/drawing/2017/decorative" val="1"/>
                </a:ext>
              </a:extLst>
            </p:cNvPr>
            <p:cNvSpPr/>
            <p:nvPr/>
          </p:nvSpPr>
          <p:spPr>
            <a:xfrm>
              <a:off x="1386458" y="4746116"/>
              <a:ext cx="2015489" cy="1273810"/>
            </a:xfrm>
            <a:custGeom>
              <a:avLst/>
              <a:gdLst/>
              <a:ahLst/>
              <a:cxnLst/>
              <a:rect l="l" t="t" r="r" b="b"/>
              <a:pathLst>
                <a:path w="2015489" h="1273810">
                  <a:moveTo>
                    <a:pt x="1378839" y="0"/>
                  </a:moveTo>
                  <a:lnTo>
                    <a:pt x="0" y="0"/>
                  </a:lnTo>
                  <a:lnTo>
                    <a:pt x="0" y="1273301"/>
                  </a:lnTo>
                  <a:lnTo>
                    <a:pt x="1378839" y="1273301"/>
                  </a:lnTo>
                  <a:lnTo>
                    <a:pt x="2015489" y="636650"/>
                  </a:lnTo>
                  <a:lnTo>
                    <a:pt x="1378839" y="0"/>
                  </a:lnTo>
                  <a:close/>
                </a:path>
              </a:pathLst>
            </a:custGeom>
            <a:solidFill>
              <a:srgbClr val="DEEBF7"/>
            </a:solidFill>
          </p:spPr>
          <p:txBody>
            <a:bodyPr wrap="square" lIns="0" tIns="0" rIns="0" bIns="0" rtlCol="0"/>
            <a:lstStyle/>
            <a:p>
              <a:endParaRPr/>
            </a:p>
          </p:txBody>
        </p:sp>
        <p:sp>
          <p:nvSpPr>
            <p:cNvPr id="72" name="object 7">
              <a:extLst>
                <a:ext uri="{FF2B5EF4-FFF2-40B4-BE49-F238E27FC236}">
                  <a16:creationId xmlns:a16="http://schemas.microsoft.com/office/drawing/2014/main" id="{AC94AD93-DED3-3974-89F3-ECE9D287F4E9}"/>
                </a:ext>
                <a:ext uri="{C183D7F6-B498-43B3-948B-1728B52AA6E4}">
                  <adec:decorative xmlns:adec="http://schemas.microsoft.com/office/drawing/2017/decorative" val="1"/>
                </a:ext>
              </a:extLst>
            </p:cNvPr>
            <p:cNvSpPr/>
            <p:nvPr/>
          </p:nvSpPr>
          <p:spPr>
            <a:xfrm>
              <a:off x="1386458" y="4746116"/>
              <a:ext cx="2015489" cy="1273810"/>
            </a:xfrm>
            <a:custGeom>
              <a:avLst/>
              <a:gdLst/>
              <a:ahLst/>
              <a:cxnLst/>
              <a:rect l="l" t="t" r="r" b="b"/>
              <a:pathLst>
                <a:path w="2015489" h="1273810">
                  <a:moveTo>
                    <a:pt x="0" y="0"/>
                  </a:moveTo>
                  <a:lnTo>
                    <a:pt x="1378839" y="0"/>
                  </a:lnTo>
                  <a:lnTo>
                    <a:pt x="2015489" y="636650"/>
                  </a:lnTo>
                  <a:lnTo>
                    <a:pt x="1378839" y="1273301"/>
                  </a:lnTo>
                  <a:lnTo>
                    <a:pt x="0" y="1273301"/>
                  </a:lnTo>
                  <a:lnTo>
                    <a:pt x="0" y="0"/>
                  </a:lnTo>
                  <a:close/>
                </a:path>
              </a:pathLst>
            </a:custGeom>
            <a:ln w="12700">
              <a:solidFill>
                <a:srgbClr val="FFFFFF"/>
              </a:solidFill>
            </a:ln>
          </p:spPr>
          <p:txBody>
            <a:bodyPr wrap="square" lIns="0" tIns="0" rIns="0" bIns="0" rtlCol="0"/>
            <a:lstStyle/>
            <a:p>
              <a:endParaRPr/>
            </a:p>
          </p:txBody>
        </p:sp>
        <p:sp>
          <p:nvSpPr>
            <p:cNvPr id="73" name="object 8">
              <a:extLst>
                <a:ext uri="{FF2B5EF4-FFF2-40B4-BE49-F238E27FC236}">
                  <a16:creationId xmlns:a16="http://schemas.microsoft.com/office/drawing/2014/main" id="{CC9B4701-DC40-7553-0612-661E500221BE}"/>
                </a:ext>
                <a:ext uri="{C183D7F6-B498-43B3-948B-1728B52AA6E4}">
                  <adec:decorative xmlns:adec="http://schemas.microsoft.com/office/drawing/2017/decorative" val="1"/>
                </a:ext>
              </a:extLst>
            </p:cNvPr>
            <p:cNvSpPr/>
            <p:nvPr/>
          </p:nvSpPr>
          <p:spPr>
            <a:xfrm>
              <a:off x="914400" y="4745735"/>
              <a:ext cx="2176780" cy="1273810"/>
            </a:xfrm>
            <a:custGeom>
              <a:avLst/>
              <a:gdLst/>
              <a:ahLst/>
              <a:cxnLst/>
              <a:rect l="l" t="t" r="r" b="b"/>
              <a:pathLst>
                <a:path w="2176780" h="1273810">
                  <a:moveTo>
                    <a:pt x="2176272" y="0"/>
                  </a:moveTo>
                  <a:lnTo>
                    <a:pt x="0" y="0"/>
                  </a:lnTo>
                  <a:lnTo>
                    <a:pt x="0" y="1273302"/>
                  </a:lnTo>
                  <a:lnTo>
                    <a:pt x="2176272" y="1273302"/>
                  </a:lnTo>
                  <a:lnTo>
                    <a:pt x="2176272" y="0"/>
                  </a:lnTo>
                  <a:close/>
                </a:path>
              </a:pathLst>
            </a:custGeom>
            <a:solidFill>
              <a:srgbClr val="DEEBF7"/>
            </a:solidFill>
          </p:spPr>
          <p:txBody>
            <a:bodyPr wrap="square" lIns="0" tIns="0" rIns="0" bIns="0" rtlCol="0"/>
            <a:lstStyle/>
            <a:p>
              <a:endParaRPr/>
            </a:p>
          </p:txBody>
        </p:sp>
        <p:sp>
          <p:nvSpPr>
            <p:cNvPr id="74" name="object 9">
              <a:extLst>
                <a:ext uri="{FF2B5EF4-FFF2-40B4-BE49-F238E27FC236}">
                  <a16:creationId xmlns:a16="http://schemas.microsoft.com/office/drawing/2014/main" id="{6AE8E504-FF5E-AC32-F7DC-B0EC346D7440}"/>
                </a:ext>
                <a:ext uri="{C183D7F6-B498-43B3-948B-1728B52AA6E4}">
                  <adec:decorative xmlns:adec="http://schemas.microsoft.com/office/drawing/2017/decorative" val="1"/>
                </a:ext>
              </a:extLst>
            </p:cNvPr>
            <p:cNvSpPr/>
            <p:nvPr/>
          </p:nvSpPr>
          <p:spPr>
            <a:xfrm>
              <a:off x="2780157" y="4746116"/>
              <a:ext cx="3108325" cy="1273810"/>
            </a:xfrm>
            <a:custGeom>
              <a:avLst/>
              <a:gdLst/>
              <a:ahLst/>
              <a:cxnLst/>
              <a:rect l="l" t="t" r="r" b="b"/>
              <a:pathLst>
                <a:path w="3108325" h="1273810">
                  <a:moveTo>
                    <a:pt x="2471547" y="0"/>
                  </a:moveTo>
                  <a:lnTo>
                    <a:pt x="0" y="0"/>
                  </a:lnTo>
                  <a:lnTo>
                    <a:pt x="636651" y="636650"/>
                  </a:lnTo>
                  <a:lnTo>
                    <a:pt x="0" y="1273301"/>
                  </a:lnTo>
                  <a:lnTo>
                    <a:pt x="2471547" y="1273301"/>
                  </a:lnTo>
                  <a:lnTo>
                    <a:pt x="3108198" y="636650"/>
                  </a:lnTo>
                  <a:lnTo>
                    <a:pt x="2471547" y="0"/>
                  </a:lnTo>
                  <a:close/>
                </a:path>
              </a:pathLst>
            </a:custGeom>
            <a:solidFill>
              <a:srgbClr val="BCD6ED"/>
            </a:solidFill>
          </p:spPr>
          <p:txBody>
            <a:bodyPr wrap="square" lIns="0" tIns="0" rIns="0" bIns="0" rtlCol="0"/>
            <a:lstStyle/>
            <a:p>
              <a:endParaRPr/>
            </a:p>
          </p:txBody>
        </p:sp>
        <p:sp>
          <p:nvSpPr>
            <p:cNvPr id="75" name="object 10">
              <a:extLst>
                <a:ext uri="{FF2B5EF4-FFF2-40B4-BE49-F238E27FC236}">
                  <a16:creationId xmlns:a16="http://schemas.microsoft.com/office/drawing/2014/main" id="{8E79F44A-2187-45D9-4D2C-80AA4750722D}"/>
                </a:ext>
                <a:ext uri="{C183D7F6-B498-43B3-948B-1728B52AA6E4}">
                  <adec:decorative xmlns:adec="http://schemas.microsoft.com/office/drawing/2017/decorative" val="1"/>
                </a:ext>
              </a:extLst>
            </p:cNvPr>
            <p:cNvSpPr/>
            <p:nvPr/>
          </p:nvSpPr>
          <p:spPr>
            <a:xfrm>
              <a:off x="2780157" y="4746116"/>
              <a:ext cx="3108325" cy="1273810"/>
            </a:xfrm>
            <a:custGeom>
              <a:avLst/>
              <a:gdLst/>
              <a:ahLst/>
              <a:cxnLst/>
              <a:rect l="l" t="t" r="r" b="b"/>
              <a:pathLst>
                <a:path w="3108325" h="1273810">
                  <a:moveTo>
                    <a:pt x="0" y="0"/>
                  </a:moveTo>
                  <a:lnTo>
                    <a:pt x="2471547" y="0"/>
                  </a:lnTo>
                  <a:lnTo>
                    <a:pt x="3108198" y="636650"/>
                  </a:lnTo>
                  <a:lnTo>
                    <a:pt x="2471547" y="1273301"/>
                  </a:lnTo>
                  <a:lnTo>
                    <a:pt x="0" y="1273301"/>
                  </a:lnTo>
                  <a:lnTo>
                    <a:pt x="636651" y="636650"/>
                  </a:lnTo>
                  <a:lnTo>
                    <a:pt x="0" y="0"/>
                  </a:lnTo>
                  <a:close/>
                </a:path>
              </a:pathLst>
            </a:custGeom>
            <a:ln w="12699">
              <a:solidFill>
                <a:srgbClr val="FFFFFF"/>
              </a:solidFill>
            </a:ln>
          </p:spPr>
          <p:txBody>
            <a:bodyPr wrap="square" lIns="0" tIns="0" rIns="0" bIns="0" rtlCol="0"/>
            <a:lstStyle/>
            <a:p>
              <a:endParaRPr/>
            </a:p>
          </p:txBody>
        </p:sp>
        <p:sp>
          <p:nvSpPr>
            <p:cNvPr id="76" name="object 11">
              <a:extLst>
                <a:ext uri="{FF2B5EF4-FFF2-40B4-BE49-F238E27FC236}">
                  <a16:creationId xmlns:a16="http://schemas.microsoft.com/office/drawing/2014/main" id="{25FB3629-38C4-0258-5A20-C08895C4CC87}"/>
                </a:ext>
                <a:ext uri="{C183D7F6-B498-43B3-948B-1728B52AA6E4}">
                  <adec:decorative xmlns:adec="http://schemas.microsoft.com/office/drawing/2017/decorative" val="1"/>
                </a:ext>
              </a:extLst>
            </p:cNvPr>
            <p:cNvSpPr/>
            <p:nvPr/>
          </p:nvSpPr>
          <p:spPr>
            <a:xfrm>
              <a:off x="3401567" y="4848605"/>
              <a:ext cx="2014855" cy="1175385"/>
            </a:xfrm>
            <a:custGeom>
              <a:avLst/>
              <a:gdLst/>
              <a:ahLst/>
              <a:cxnLst/>
              <a:rect l="l" t="t" r="r" b="b"/>
              <a:pathLst>
                <a:path w="2014854" h="1175385">
                  <a:moveTo>
                    <a:pt x="2014727" y="0"/>
                  </a:moveTo>
                  <a:lnTo>
                    <a:pt x="0" y="0"/>
                  </a:lnTo>
                  <a:lnTo>
                    <a:pt x="0" y="1175004"/>
                  </a:lnTo>
                  <a:lnTo>
                    <a:pt x="2014727" y="1175004"/>
                  </a:lnTo>
                  <a:lnTo>
                    <a:pt x="2014727" y="0"/>
                  </a:lnTo>
                  <a:close/>
                </a:path>
              </a:pathLst>
            </a:custGeom>
            <a:solidFill>
              <a:srgbClr val="BCD6ED"/>
            </a:solidFill>
          </p:spPr>
          <p:txBody>
            <a:bodyPr wrap="square" lIns="0" tIns="0" rIns="0" bIns="0" rtlCol="0"/>
            <a:lstStyle/>
            <a:p>
              <a:endParaRPr/>
            </a:p>
          </p:txBody>
        </p:sp>
        <p:pic>
          <p:nvPicPr>
            <p:cNvPr id="77" name="object 12">
              <a:extLst>
                <a:ext uri="{FF2B5EF4-FFF2-40B4-BE49-F238E27FC236}">
                  <a16:creationId xmlns:a16="http://schemas.microsoft.com/office/drawing/2014/main" id="{4400225A-2A80-5F76-842C-C48B993435D0}"/>
                </a:ext>
                <a:ext uri="{C183D7F6-B498-43B3-948B-1728B52AA6E4}">
                  <adec:decorative xmlns:adec="http://schemas.microsoft.com/office/drawing/2017/decorative" val="1"/>
                </a:ext>
              </a:extLst>
            </p:cNvPr>
            <p:cNvPicPr/>
            <p:nvPr/>
          </p:nvPicPr>
          <p:blipFill>
            <a:blip r:embed="rId2" cstate="print"/>
            <a:stretch>
              <a:fillRect/>
            </a:stretch>
          </p:blipFill>
          <p:spPr>
            <a:xfrm>
              <a:off x="5266563" y="4746116"/>
              <a:ext cx="3108959" cy="1273301"/>
            </a:xfrm>
            <a:prstGeom prst="rect">
              <a:avLst/>
            </a:prstGeom>
          </p:spPr>
        </p:pic>
        <p:sp>
          <p:nvSpPr>
            <p:cNvPr id="78" name="object 13">
              <a:extLst>
                <a:ext uri="{FF2B5EF4-FFF2-40B4-BE49-F238E27FC236}">
                  <a16:creationId xmlns:a16="http://schemas.microsoft.com/office/drawing/2014/main" id="{035E4525-C5E8-67D2-9342-D83FD22B2A3C}"/>
                </a:ext>
                <a:ext uri="{C183D7F6-B498-43B3-948B-1728B52AA6E4}">
                  <adec:decorative xmlns:adec="http://schemas.microsoft.com/office/drawing/2017/decorative" val="1"/>
                </a:ext>
              </a:extLst>
            </p:cNvPr>
            <p:cNvSpPr/>
            <p:nvPr/>
          </p:nvSpPr>
          <p:spPr>
            <a:xfrm>
              <a:off x="5266563" y="4746116"/>
              <a:ext cx="3108960" cy="1273810"/>
            </a:xfrm>
            <a:custGeom>
              <a:avLst/>
              <a:gdLst/>
              <a:ahLst/>
              <a:cxnLst/>
              <a:rect l="l" t="t" r="r" b="b"/>
              <a:pathLst>
                <a:path w="3108959" h="1273810">
                  <a:moveTo>
                    <a:pt x="0" y="0"/>
                  </a:moveTo>
                  <a:lnTo>
                    <a:pt x="2472309" y="0"/>
                  </a:lnTo>
                  <a:lnTo>
                    <a:pt x="3108960" y="636650"/>
                  </a:lnTo>
                  <a:lnTo>
                    <a:pt x="2472309" y="1273301"/>
                  </a:lnTo>
                  <a:lnTo>
                    <a:pt x="0" y="1273301"/>
                  </a:lnTo>
                  <a:lnTo>
                    <a:pt x="636651" y="636650"/>
                  </a:lnTo>
                  <a:lnTo>
                    <a:pt x="0" y="0"/>
                  </a:lnTo>
                  <a:close/>
                </a:path>
              </a:pathLst>
            </a:custGeom>
            <a:ln w="12700">
              <a:solidFill>
                <a:srgbClr val="FFFFFF"/>
              </a:solidFill>
            </a:ln>
          </p:spPr>
          <p:txBody>
            <a:bodyPr wrap="square" lIns="0" tIns="0" rIns="0" bIns="0" rtlCol="0"/>
            <a:lstStyle/>
            <a:p>
              <a:endParaRPr/>
            </a:p>
          </p:txBody>
        </p:sp>
        <p:pic>
          <p:nvPicPr>
            <p:cNvPr id="79" name="object 14">
              <a:extLst>
                <a:ext uri="{FF2B5EF4-FFF2-40B4-BE49-F238E27FC236}">
                  <a16:creationId xmlns:a16="http://schemas.microsoft.com/office/drawing/2014/main" id="{ECC637FD-86E1-C7C9-FEAF-81C1772B41AB}"/>
                </a:ext>
                <a:ext uri="{C183D7F6-B498-43B3-948B-1728B52AA6E4}">
                  <adec:decorative xmlns:adec="http://schemas.microsoft.com/office/drawing/2017/decorative" val="1"/>
                </a:ext>
              </a:extLst>
            </p:cNvPr>
            <p:cNvPicPr/>
            <p:nvPr/>
          </p:nvPicPr>
          <p:blipFill>
            <a:blip r:embed="rId3" cstate="print"/>
            <a:stretch>
              <a:fillRect/>
            </a:stretch>
          </p:blipFill>
          <p:spPr>
            <a:xfrm>
              <a:off x="7753731" y="4746116"/>
              <a:ext cx="3119628" cy="1273302"/>
            </a:xfrm>
            <a:prstGeom prst="rect">
              <a:avLst/>
            </a:prstGeom>
          </p:spPr>
        </p:pic>
        <p:sp>
          <p:nvSpPr>
            <p:cNvPr id="80" name="object 15">
              <a:extLst>
                <a:ext uri="{FF2B5EF4-FFF2-40B4-BE49-F238E27FC236}">
                  <a16:creationId xmlns:a16="http://schemas.microsoft.com/office/drawing/2014/main" id="{F41F3E8E-BAB1-FDD3-CD45-A59C7F1B9ED1}"/>
                </a:ext>
                <a:ext uri="{C183D7F6-B498-43B3-948B-1728B52AA6E4}">
                  <adec:decorative xmlns:adec="http://schemas.microsoft.com/office/drawing/2017/decorative" val="1"/>
                </a:ext>
              </a:extLst>
            </p:cNvPr>
            <p:cNvSpPr/>
            <p:nvPr/>
          </p:nvSpPr>
          <p:spPr>
            <a:xfrm>
              <a:off x="7753731" y="4746116"/>
              <a:ext cx="3119755" cy="1273810"/>
            </a:xfrm>
            <a:custGeom>
              <a:avLst/>
              <a:gdLst/>
              <a:ahLst/>
              <a:cxnLst/>
              <a:rect l="l" t="t" r="r" b="b"/>
              <a:pathLst>
                <a:path w="3119754" h="1273810">
                  <a:moveTo>
                    <a:pt x="0" y="0"/>
                  </a:moveTo>
                  <a:lnTo>
                    <a:pt x="2482977" y="0"/>
                  </a:lnTo>
                  <a:lnTo>
                    <a:pt x="3119628" y="636650"/>
                  </a:lnTo>
                  <a:lnTo>
                    <a:pt x="2482977" y="1273301"/>
                  </a:lnTo>
                  <a:lnTo>
                    <a:pt x="0" y="1273301"/>
                  </a:lnTo>
                  <a:lnTo>
                    <a:pt x="636651" y="636650"/>
                  </a:lnTo>
                  <a:lnTo>
                    <a:pt x="0" y="0"/>
                  </a:lnTo>
                  <a:close/>
                </a:path>
              </a:pathLst>
            </a:custGeom>
            <a:ln w="12700">
              <a:solidFill>
                <a:srgbClr val="FFFFFF"/>
              </a:solidFill>
            </a:ln>
          </p:spPr>
          <p:txBody>
            <a:bodyPr wrap="square" lIns="0" tIns="0" rIns="0" bIns="0" rtlCol="0"/>
            <a:lstStyle/>
            <a:p>
              <a:endParaRPr/>
            </a:p>
          </p:txBody>
        </p:sp>
      </p:grpSp>
      <p:sp>
        <p:nvSpPr>
          <p:cNvPr id="81" name="object 16">
            <a:extLst>
              <a:ext uri="{FF2B5EF4-FFF2-40B4-BE49-F238E27FC236}">
                <a16:creationId xmlns:a16="http://schemas.microsoft.com/office/drawing/2014/main" id="{9EE972C3-9859-1F81-322A-F14339F49A0F}"/>
              </a:ext>
            </a:extLst>
          </p:cNvPr>
          <p:cNvSpPr txBox="1"/>
          <p:nvPr/>
        </p:nvSpPr>
        <p:spPr>
          <a:xfrm>
            <a:off x="1117333" y="4832988"/>
            <a:ext cx="1821180" cy="845819"/>
          </a:xfrm>
          <a:prstGeom prst="rect">
            <a:avLst/>
          </a:prstGeom>
        </p:spPr>
        <p:txBody>
          <a:bodyPr vert="horz" wrap="square" lIns="0" tIns="12700" rIns="0" bIns="0" rtlCol="0">
            <a:spAutoFit/>
          </a:bodyPr>
          <a:lstStyle/>
          <a:p>
            <a:pPr marL="12700">
              <a:lnSpc>
                <a:spcPts val="1835"/>
              </a:lnSpc>
              <a:spcBef>
                <a:spcPts val="100"/>
              </a:spcBef>
            </a:pPr>
            <a:r>
              <a:rPr sz="1600" b="1" spc="-10" dirty="0">
                <a:solidFill>
                  <a:srgbClr val="585858"/>
                </a:solidFill>
                <a:latin typeface="Arial"/>
                <a:cs typeface="Arial"/>
              </a:rPr>
              <a:t>IDENTIFICATION</a:t>
            </a:r>
            <a:endParaRPr sz="1600" dirty="0">
              <a:solidFill>
                <a:srgbClr val="585858"/>
              </a:solidFill>
              <a:latin typeface="Arial"/>
              <a:cs typeface="Arial"/>
            </a:endParaRPr>
          </a:p>
          <a:p>
            <a:pPr marL="26670" marR="5080" indent="-635" algn="ctr">
              <a:lnSpc>
                <a:spcPts val="1510"/>
              </a:lnSpc>
              <a:spcBef>
                <a:spcPts val="105"/>
              </a:spcBef>
            </a:pPr>
            <a:r>
              <a:rPr sz="1400" b="1" dirty="0">
                <a:solidFill>
                  <a:srgbClr val="585858"/>
                </a:solidFill>
                <a:latin typeface="Arial"/>
                <a:cs typeface="Arial"/>
              </a:rPr>
              <a:t>of</a:t>
            </a:r>
            <a:r>
              <a:rPr sz="1400" b="1" spc="-30" dirty="0">
                <a:solidFill>
                  <a:srgbClr val="585858"/>
                </a:solidFill>
                <a:latin typeface="Arial"/>
                <a:cs typeface="Arial"/>
              </a:rPr>
              <a:t> </a:t>
            </a:r>
            <a:r>
              <a:rPr sz="1400" b="1" dirty="0">
                <a:solidFill>
                  <a:srgbClr val="585858"/>
                </a:solidFill>
                <a:latin typeface="Arial"/>
                <a:cs typeface="Arial"/>
              </a:rPr>
              <a:t>processes</a:t>
            </a:r>
            <a:r>
              <a:rPr sz="1400" b="1" spc="-40" dirty="0">
                <a:solidFill>
                  <a:srgbClr val="585858"/>
                </a:solidFill>
                <a:latin typeface="Arial"/>
                <a:cs typeface="Arial"/>
              </a:rPr>
              <a:t> </a:t>
            </a:r>
            <a:r>
              <a:rPr sz="1400" b="1" spc="-50" dirty="0">
                <a:solidFill>
                  <a:srgbClr val="585858"/>
                </a:solidFill>
                <a:latin typeface="Arial"/>
                <a:cs typeface="Arial"/>
              </a:rPr>
              <a:t>&amp; </a:t>
            </a:r>
            <a:r>
              <a:rPr sz="1400" b="1" dirty="0">
                <a:solidFill>
                  <a:srgbClr val="585858"/>
                </a:solidFill>
                <a:latin typeface="Arial"/>
                <a:cs typeface="Arial"/>
              </a:rPr>
              <a:t>innovations</a:t>
            </a:r>
            <a:r>
              <a:rPr sz="1400" b="1" spc="-45" dirty="0">
                <a:solidFill>
                  <a:srgbClr val="585858"/>
                </a:solidFill>
                <a:latin typeface="Arial"/>
                <a:cs typeface="Arial"/>
              </a:rPr>
              <a:t> </a:t>
            </a:r>
            <a:r>
              <a:rPr sz="1400" b="1" dirty="0">
                <a:solidFill>
                  <a:srgbClr val="585858"/>
                </a:solidFill>
                <a:latin typeface="Arial"/>
                <a:cs typeface="Arial"/>
              </a:rPr>
              <a:t>that</a:t>
            </a:r>
            <a:r>
              <a:rPr sz="1400" b="1" spc="-40" dirty="0">
                <a:solidFill>
                  <a:srgbClr val="585858"/>
                </a:solidFill>
                <a:latin typeface="Arial"/>
                <a:cs typeface="Arial"/>
              </a:rPr>
              <a:t> </a:t>
            </a:r>
            <a:r>
              <a:rPr sz="1400" b="1" spc="-20" dirty="0">
                <a:solidFill>
                  <a:srgbClr val="585858"/>
                </a:solidFill>
                <a:latin typeface="Arial"/>
                <a:cs typeface="Arial"/>
              </a:rPr>
              <a:t>feed </a:t>
            </a:r>
            <a:r>
              <a:rPr sz="1400" b="1" spc="-25" dirty="0">
                <a:solidFill>
                  <a:srgbClr val="585858"/>
                </a:solidFill>
                <a:latin typeface="Arial"/>
                <a:cs typeface="Arial"/>
              </a:rPr>
              <a:t>CTS</a:t>
            </a:r>
            <a:endParaRPr sz="1400" dirty="0">
              <a:solidFill>
                <a:srgbClr val="585858"/>
              </a:solidFill>
              <a:latin typeface="Arial"/>
              <a:cs typeface="Arial"/>
            </a:endParaRPr>
          </a:p>
        </p:txBody>
      </p:sp>
      <p:sp>
        <p:nvSpPr>
          <p:cNvPr id="82" name="object 17">
            <a:extLst>
              <a:ext uri="{FF2B5EF4-FFF2-40B4-BE49-F238E27FC236}">
                <a16:creationId xmlns:a16="http://schemas.microsoft.com/office/drawing/2014/main" id="{6D34B455-F371-A927-EB0A-BC89F5AEAE3F}"/>
              </a:ext>
            </a:extLst>
          </p:cNvPr>
          <p:cNvSpPr txBox="1"/>
          <p:nvPr/>
        </p:nvSpPr>
        <p:spPr>
          <a:xfrm>
            <a:off x="3475852" y="4795598"/>
            <a:ext cx="1907539" cy="937260"/>
          </a:xfrm>
          <a:prstGeom prst="rect">
            <a:avLst/>
          </a:prstGeom>
        </p:spPr>
        <p:txBody>
          <a:bodyPr vert="horz" wrap="square" lIns="0" tIns="50165" rIns="0" bIns="0" rtlCol="0">
            <a:spAutoFit/>
          </a:bodyPr>
          <a:lstStyle/>
          <a:p>
            <a:pPr marL="120014">
              <a:lnSpc>
                <a:spcPct val="100000"/>
              </a:lnSpc>
              <a:spcBef>
                <a:spcPts val="395"/>
              </a:spcBef>
            </a:pPr>
            <a:r>
              <a:rPr sz="1600" b="1" spc="-10" dirty="0">
                <a:latin typeface="Arial"/>
                <a:cs typeface="Arial"/>
              </a:rPr>
              <a:t>DEVELOPMENT</a:t>
            </a:r>
            <a:endParaRPr sz="1600">
              <a:latin typeface="Arial"/>
              <a:cs typeface="Arial"/>
            </a:endParaRPr>
          </a:p>
          <a:p>
            <a:pPr marL="12065" marR="5080" algn="ctr">
              <a:lnSpc>
                <a:spcPts val="1510"/>
              </a:lnSpc>
              <a:spcBef>
                <a:spcPts val="445"/>
              </a:spcBef>
            </a:pPr>
            <a:r>
              <a:rPr sz="1400" b="1" dirty="0">
                <a:latin typeface="Arial"/>
                <a:cs typeface="Arial"/>
              </a:rPr>
              <a:t>of</a:t>
            </a:r>
            <a:r>
              <a:rPr sz="1400" b="1" spc="-20" dirty="0">
                <a:latin typeface="Arial"/>
                <a:cs typeface="Arial"/>
              </a:rPr>
              <a:t> </a:t>
            </a:r>
            <a:r>
              <a:rPr sz="1400" b="1" dirty="0">
                <a:latin typeface="Arial"/>
                <a:cs typeface="Arial"/>
              </a:rPr>
              <a:t>new</a:t>
            </a:r>
            <a:r>
              <a:rPr sz="1400" b="1" spc="-25" dirty="0">
                <a:latin typeface="Arial"/>
                <a:cs typeface="Arial"/>
              </a:rPr>
              <a:t> </a:t>
            </a:r>
            <a:r>
              <a:rPr sz="1400" b="1" spc="-10" dirty="0">
                <a:latin typeface="Arial"/>
                <a:cs typeface="Arial"/>
              </a:rPr>
              <a:t>approaches, technologies, </a:t>
            </a:r>
            <a:r>
              <a:rPr sz="1400" b="1" dirty="0">
                <a:latin typeface="Arial"/>
                <a:cs typeface="Arial"/>
              </a:rPr>
              <a:t>resources</a:t>
            </a:r>
            <a:r>
              <a:rPr sz="1400" b="1" spc="-45" dirty="0">
                <a:latin typeface="Arial"/>
                <a:cs typeface="Arial"/>
              </a:rPr>
              <a:t> </a:t>
            </a:r>
            <a:r>
              <a:rPr sz="1400" b="1" dirty="0">
                <a:latin typeface="Arial"/>
                <a:cs typeface="Arial"/>
              </a:rPr>
              <a:t>and</a:t>
            </a:r>
            <a:r>
              <a:rPr sz="1400" b="1" spc="-35" dirty="0">
                <a:latin typeface="Arial"/>
                <a:cs typeface="Arial"/>
              </a:rPr>
              <a:t> </a:t>
            </a:r>
            <a:r>
              <a:rPr sz="1400" b="1" spc="-10" dirty="0">
                <a:latin typeface="Arial"/>
                <a:cs typeface="Arial"/>
              </a:rPr>
              <a:t>models</a:t>
            </a:r>
            <a:endParaRPr sz="1400">
              <a:latin typeface="Arial"/>
              <a:cs typeface="Arial"/>
            </a:endParaRPr>
          </a:p>
        </p:txBody>
      </p:sp>
      <p:sp>
        <p:nvSpPr>
          <p:cNvPr id="83" name="object 18">
            <a:extLst>
              <a:ext uri="{FF2B5EF4-FFF2-40B4-BE49-F238E27FC236}">
                <a16:creationId xmlns:a16="http://schemas.microsoft.com/office/drawing/2014/main" id="{3F46AFF0-2EC7-A40A-1A29-CA74F2BEE20C}"/>
              </a:ext>
            </a:extLst>
          </p:cNvPr>
          <p:cNvSpPr txBox="1"/>
          <p:nvPr/>
        </p:nvSpPr>
        <p:spPr>
          <a:xfrm>
            <a:off x="5926982" y="4755756"/>
            <a:ext cx="1805939" cy="627380"/>
          </a:xfrm>
          <a:prstGeom prst="rect">
            <a:avLst/>
          </a:prstGeom>
        </p:spPr>
        <p:txBody>
          <a:bodyPr vert="horz" wrap="square" lIns="0" tIns="90170" rIns="0" bIns="0" rtlCol="0">
            <a:spAutoFit/>
          </a:bodyPr>
          <a:lstStyle/>
          <a:p>
            <a:pPr algn="ctr">
              <a:lnSpc>
                <a:spcPct val="100000"/>
              </a:lnSpc>
              <a:spcBef>
                <a:spcPts val="710"/>
              </a:spcBef>
            </a:pPr>
            <a:r>
              <a:rPr sz="1600" b="1" spc="-10" dirty="0">
                <a:latin typeface="Arial"/>
                <a:cs typeface="Arial"/>
              </a:rPr>
              <a:t>DEMONSTRATION</a:t>
            </a:r>
            <a:endParaRPr sz="1600">
              <a:latin typeface="Arial"/>
              <a:cs typeface="Arial"/>
            </a:endParaRPr>
          </a:p>
          <a:p>
            <a:pPr marL="25400" algn="ctr">
              <a:lnSpc>
                <a:spcPct val="100000"/>
              </a:lnSpc>
              <a:spcBef>
                <a:spcPts val="530"/>
              </a:spcBef>
            </a:pPr>
            <a:r>
              <a:rPr sz="1400" b="1" dirty="0">
                <a:latin typeface="Arial"/>
                <a:cs typeface="Arial"/>
              </a:rPr>
              <a:t>of</a:t>
            </a:r>
            <a:r>
              <a:rPr sz="1400" b="1" spc="-20" dirty="0">
                <a:latin typeface="Arial"/>
                <a:cs typeface="Arial"/>
              </a:rPr>
              <a:t> </a:t>
            </a:r>
            <a:r>
              <a:rPr sz="1400" b="1" dirty="0">
                <a:latin typeface="Arial"/>
                <a:cs typeface="Arial"/>
              </a:rPr>
              <a:t>their</a:t>
            </a:r>
            <a:r>
              <a:rPr sz="1400" b="1" spc="-20" dirty="0">
                <a:latin typeface="Arial"/>
                <a:cs typeface="Arial"/>
              </a:rPr>
              <a:t> </a:t>
            </a:r>
            <a:r>
              <a:rPr sz="1400" b="1" spc="-10" dirty="0">
                <a:latin typeface="Arial"/>
                <a:cs typeface="Arial"/>
              </a:rPr>
              <a:t>utility</a:t>
            </a:r>
            <a:endParaRPr sz="1400">
              <a:latin typeface="Arial"/>
              <a:cs typeface="Arial"/>
            </a:endParaRPr>
          </a:p>
        </p:txBody>
      </p:sp>
      <p:sp>
        <p:nvSpPr>
          <p:cNvPr id="84" name="object 19">
            <a:extLst>
              <a:ext uri="{FF2B5EF4-FFF2-40B4-BE49-F238E27FC236}">
                <a16:creationId xmlns:a16="http://schemas.microsoft.com/office/drawing/2014/main" id="{6699A512-C9B3-5914-7B1E-4D459FA7BEC1}"/>
              </a:ext>
            </a:extLst>
          </p:cNvPr>
          <p:cNvSpPr txBox="1"/>
          <p:nvPr/>
        </p:nvSpPr>
        <p:spPr>
          <a:xfrm>
            <a:off x="8489927" y="4801162"/>
            <a:ext cx="1718310" cy="926465"/>
          </a:xfrm>
          <a:prstGeom prst="rect">
            <a:avLst/>
          </a:prstGeom>
        </p:spPr>
        <p:txBody>
          <a:bodyPr vert="horz" wrap="square" lIns="0" tIns="44450" rIns="0" bIns="0" rtlCol="0">
            <a:spAutoFit/>
          </a:bodyPr>
          <a:lstStyle/>
          <a:p>
            <a:pPr marL="27305">
              <a:lnSpc>
                <a:spcPct val="100000"/>
              </a:lnSpc>
              <a:spcBef>
                <a:spcPts val="350"/>
              </a:spcBef>
            </a:pPr>
            <a:r>
              <a:rPr sz="1600" b="1" spc="-10" dirty="0">
                <a:solidFill>
                  <a:schemeClr val="tx1">
                    <a:lumMod val="75000"/>
                    <a:lumOff val="25000"/>
                  </a:schemeClr>
                </a:solidFill>
                <a:latin typeface="Arial"/>
                <a:cs typeface="Arial"/>
              </a:rPr>
              <a:t>DISSEMINATION</a:t>
            </a:r>
            <a:endParaRPr sz="1600" dirty="0">
              <a:solidFill>
                <a:schemeClr val="tx1">
                  <a:lumMod val="75000"/>
                  <a:lumOff val="25000"/>
                </a:schemeClr>
              </a:solidFill>
              <a:latin typeface="Arial"/>
              <a:cs typeface="Arial"/>
            </a:endParaRPr>
          </a:p>
          <a:p>
            <a:pPr marL="46355" marR="5080" indent="-34290" algn="just">
              <a:lnSpc>
                <a:spcPts val="1510"/>
              </a:lnSpc>
              <a:spcBef>
                <a:spcPts val="409"/>
              </a:spcBef>
            </a:pPr>
            <a:r>
              <a:rPr sz="1400" b="1" dirty="0">
                <a:solidFill>
                  <a:schemeClr val="tx1">
                    <a:lumMod val="75000"/>
                    <a:lumOff val="25000"/>
                  </a:schemeClr>
                </a:solidFill>
                <a:latin typeface="Arial"/>
                <a:cs typeface="Arial"/>
              </a:rPr>
              <a:t>of</a:t>
            </a:r>
            <a:r>
              <a:rPr sz="1400" b="1" spc="-20" dirty="0">
                <a:solidFill>
                  <a:schemeClr val="tx1">
                    <a:lumMod val="75000"/>
                    <a:lumOff val="25000"/>
                  </a:schemeClr>
                </a:solidFill>
                <a:latin typeface="Arial"/>
                <a:cs typeface="Arial"/>
              </a:rPr>
              <a:t> </a:t>
            </a:r>
            <a:r>
              <a:rPr sz="1400" b="1" dirty="0">
                <a:solidFill>
                  <a:schemeClr val="tx1">
                    <a:lumMod val="75000"/>
                    <a:lumOff val="25000"/>
                  </a:schemeClr>
                </a:solidFill>
                <a:latin typeface="Arial"/>
                <a:cs typeface="Arial"/>
              </a:rPr>
              <a:t>the</a:t>
            </a:r>
            <a:r>
              <a:rPr sz="1400" b="1" spc="-15" dirty="0">
                <a:solidFill>
                  <a:schemeClr val="tx1">
                    <a:lumMod val="75000"/>
                    <a:lumOff val="25000"/>
                  </a:schemeClr>
                </a:solidFill>
                <a:latin typeface="Arial"/>
                <a:cs typeface="Arial"/>
              </a:rPr>
              <a:t> </a:t>
            </a:r>
            <a:r>
              <a:rPr sz="1400" b="1" dirty="0">
                <a:solidFill>
                  <a:schemeClr val="tx1">
                    <a:lumMod val="75000"/>
                    <a:lumOff val="25000"/>
                  </a:schemeClr>
                </a:solidFill>
                <a:latin typeface="Arial"/>
                <a:cs typeface="Arial"/>
              </a:rPr>
              <a:t>data,</a:t>
            </a:r>
            <a:r>
              <a:rPr sz="1400" b="1" spc="-25" dirty="0">
                <a:solidFill>
                  <a:schemeClr val="tx1">
                    <a:lumMod val="75000"/>
                    <a:lumOff val="25000"/>
                  </a:schemeClr>
                </a:solidFill>
                <a:latin typeface="Arial"/>
                <a:cs typeface="Arial"/>
              </a:rPr>
              <a:t> </a:t>
            </a:r>
            <a:r>
              <a:rPr sz="1400" b="1" spc="-10" dirty="0">
                <a:solidFill>
                  <a:schemeClr val="tx1">
                    <a:lumMod val="75000"/>
                    <a:lumOff val="25000"/>
                  </a:schemeClr>
                </a:solidFill>
                <a:latin typeface="Arial"/>
                <a:cs typeface="Arial"/>
              </a:rPr>
              <a:t>analysis </a:t>
            </a:r>
            <a:r>
              <a:rPr sz="1400" b="1" dirty="0">
                <a:solidFill>
                  <a:schemeClr val="tx1">
                    <a:lumMod val="75000"/>
                    <a:lumOff val="25000"/>
                  </a:schemeClr>
                </a:solidFill>
                <a:latin typeface="Arial"/>
                <a:cs typeface="Arial"/>
              </a:rPr>
              <a:t>and</a:t>
            </a:r>
            <a:r>
              <a:rPr sz="1400" b="1" spc="-20" dirty="0">
                <a:solidFill>
                  <a:schemeClr val="tx1">
                    <a:lumMod val="75000"/>
                    <a:lumOff val="25000"/>
                  </a:schemeClr>
                </a:solidFill>
                <a:latin typeface="Arial"/>
                <a:cs typeface="Arial"/>
              </a:rPr>
              <a:t> </a:t>
            </a:r>
            <a:r>
              <a:rPr sz="1400" b="1" spc="-10" dirty="0">
                <a:solidFill>
                  <a:schemeClr val="tx1">
                    <a:lumMod val="75000"/>
                    <a:lumOff val="25000"/>
                  </a:schemeClr>
                </a:solidFill>
                <a:latin typeface="Arial"/>
                <a:cs typeface="Arial"/>
              </a:rPr>
              <a:t>methodologies </a:t>
            </a:r>
            <a:r>
              <a:rPr sz="1400" b="1" dirty="0">
                <a:solidFill>
                  <a:schemeClr val="tx1">
                    <a:lumMod val="75000"/>
                    <a:lumOff val="25000"/>
                  </a:schemeClr>
                </a:solidFill>
                <a:latin typeface="Arial"/>
                <a:cs typeface="Arial"/>
              </a:rPr>
              <a:t>to</a:t>
            </a:r>
            <a:r>
              <a:rPr sz="1400" b="1" spc="-20" dirty="0">
                <a:solidFill>
                  <a:schemeClr val="tx1">
                    <a:lumMod val="75000"/>
                    <a:lumOff val="25000"/>
                  </a:schemeClr>
                </a:solidFill>
                <a:latin typeface="Arial"/>
                <a:cs typeface="Arial"/>
              </a:rPr>
              <a:t> </a:t>
            </a:r>
            <a:r>
              <a:rPr sz="1400" b="1" dirty="0">
                <a:solidFill>
                  <a:schemeClr val="tx1">
                    <a:lumMod val="75000"/>
                    <a:lumOff val="25000"/>
                  </a:schemeClr>
                </a:solidFill>
                <a:latin typeface="Arial"/>
                <a:cs typeface="Arial"/>
              </a:rPr>
              <a:t>the</a:t>
            </a:r>
            <a:r>
              <a:rPr sz="1400" b="1" spc="-10" dirty="0">
                <a:solidFill>
                  <a:schemeClr val="tx1">
                    <a:lumMod val="75000"/>
                    <a:lumOff val="25000"/>
                  </a:schemeClr>
                </a:solidFill>
                <a:latin typeface="Arial"/>
                <a:cs typeface="Arial"/>
              </a:rPr>
              <a:t> community</a:t>
            </a:r>
            <a:endParaRPr sz="1400" dirty="0">
              <a:solidFill>
                <a:schemeClr val="tx1">
                  <a:lumMod val="75000"/>
                  <a:lumOff val="25000"/>
                </a:schemeClr>
              </a:solidFill>
              <a:latin typeface="Arial"/>
              <a:cs typeface="Arial"/>
            </a:endParaRPr>
          </a:p>
        </p:txBody>
      </p:sp>
      <p:pic>
        <p:nvPicPr>
          <p:cNvPr id="2" name="object 2">
            <a:extLst>
              <a:ext uri="{C183D7F6-B498-43B3-948B-1728B52AA6E4}">
                <adec:decorative xmlns:adec="http://schemas.microsoft.com/office/drawing/2017/decorative" val="1"/>
              </a:ext>
            </a:extLst>
          </p:cNvPr>
          <p:cNvPicPr/>
          <p:nvPr/>
        </p:nvPicPr>
        <p:blipFill>
          <a:blip r:embed="rId4" cstate="print"/>
          <a:stretch>
            <a:fillRect/>
          </a:stretch>
        </p:blipFill>
        <p:spPr>
          <a:xfrm>
            <a:off x="9705476" y="6249046"/>
            <a:ext cx="1810042" cy="43844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36921" rIns="0" bIns="0" rtlCol="0">
            <a:spAutoFit/>
          </a:bodyPr>
          <a:lstStyle/>
          <a:p>
            <a:pPr marL="1141095">
              <a:lnSpc>
                <a:spcPct val="100000"/>
              </a:lnSpc>
              <a:spcBef>
                <a:spcPts val="100"/>
              </a:spcBef>
            </a:pPr>
            <a:r>
              <a:rPr spc="-10" dirty="0"/>
              <a:t>Purpose</a:t>
            </a:r>
          </a:p>
        </p:txBody>
      </p:sp>
      <p:sp>
        <p:nvSpPr>
          <p:cNvPr id="3" name="object 3"/>
          <p:cNvSpPr txBox="1"/>
          <p:nvPr/>
        </p:nvSpPr>
        <p:spPr>
          <a:xfrm>
            <a:off x="2046986" y="1812099"/>
            <a:ext cx="9275445" cy="3378200"/>
          </a:xfrm>
          <a:prstGeom prst="rect">
            <a:avLst/>
          </a:prstGeom>
        </p:spPr>
        <p:txBody>
          <a:bodyPr vert="horz" wrap="square" lIns="0" tIns="12065" rIns="0" bIns="0" rtlCol="0">
            <a:spAutoFit/>
          </a:bodyPr>
          <a:lstStyle/>
          <a:p>
            <a:pPr marL="12700" marR="5080">
              <a:lnSpc>
                <a:spcPct val="100000"/>
              </a:lnSpc>
              <a:spcBef>
                <a:spcPts val="95"/>
              </a:spcBef>
            </a:pPr>
            <a:r>
              <a:rPr sz="2000" dirty="0">
                <a:latin typeface="Arial"/>
                <a:cs typeface="Arial"/>
              </a:rPr>
              <a:t>The</a:t>
            </a:r>
            <a:r>
              <a:rPr sz="2000" spc="-55" dirty="0">
                <a:latin typeface="Arial"/>
                <a:cs typeface="Arial"/>
              </a:rPr>
              <a:t> </a:t>
            </a:r>
            <a:r>
              <a:rPr sz="2000" dirty="0">
                <a:latin typeface="Arial"/>
                <a:cs typeface="Arial"/>
              </a:rPr>
              <a:t>purpose</a:t>
            </a:r>
            <a:r>
              <a:rPr sz="2000" spc="-60" dirty="0">
                <a:latin typeface="Arial"/>
                <a:cs typeface="Arial"/>
              </a:rPr>
              <a:t> </a:t>
            </a:r>
            <a:r>
              <a:rPr sz="2000" dirty="0">
                <a:latin typeface="Arial"/>
                <a:cs typeface="Arial"/>
              </a:rPr>
              <a:t>of</a:t>
            </a:r>
            <a:r>
              <a:rPr sz="2000" spc="-75" dirty="0">
                <a:latin typeface="Arial"/>
                <a:cs typeface="Arial"/>
              </a:rPr>
              <a:t> </a:t>
            </a:r>
            <a:r>
              <a:rPr sz="2000" dirty="0">
                <a:latin typeface="Arial"/>
                <a:cs typeface="Arial"/>
              </a:rPr>
              <a:t>the</a:t>
            </a:r>
            <a:r>
              <a:rPr sz="2000" spc="-75" dirty="0">
                <a:latin typeface="Arial"/>
                <a:cs typeface="Arial"/>
              </a:rPr>
              <a:t> </a:t>
            </a:r>
            <a:r>
              <a:rPr sz="2000" dirty="0">
                <a:latin typeface="Arial"/>
                <a:cs typeface="Arial"/>
              </a:rPr>
              <a:t>High</a:t>
            </a:r>
            <a:r>
              <a:rPr sz="2000" spc="-45" dirty="0">
                <a:latin typeface="Arial"/>
                <a:cs typeface="Arial"/>
              </a:rPr>
              <a:t> </a:t>
            </a:r>
            <a:r>
              <a:rPr sz="2000" dirty="0">
                <a:latin typeface="Arial"/>
                <a:cs typeface="Arial"/>
              </a:rPr>
              <a:t>Impact</a:t>
            </a:r>
            <a:r>
              <a:rPr sz="2000" spc="-75" dirty="0">
                <a:latin typeface="Arial"/>
                <a:cs typeface="Arial"/>
              </a:rPr>
              <a:t> </a:t>
            </a:r>
            <a:r>
              <a:rPr sz="2000" dirty="0">
                <a:latin typeface="Arial"/>
                <a:cs typeface="Arial"/>
              </a:rPr>
              <a:t>Specialized</a:t>
            </a:r>
            <a:r>
              <a:rPr sz="2000" spc="-45" dirty="0">
                <a:latin typeface="Arial"/>
                <a:cs typeface="Arial"/>
              </a:rPr>
              <a:t> </a:t>
            </a:r>
            <a:r>
              <a:rPr sz="2000" dirty="0">
                <a:latin typeface="Arial"/>
                <a:cs typeface="Arial"/>
              </a:rPr>
              <a:t>Innovation</a:t>
            </a:r>
            <a:r>
              <a:rPr sz="2000" spc="-70" dirty="0">
                <a:latin typeface="Arial"/>
                <a:cs typeface="Arial"/>
              </a:rPr>
              <a:t> </a:t>
            </a:r>
            <a:r>
              <a:rPr sz="2000" dirty="0">
                <a:latin typeface="Arial"/>
                <a:cs typeface="Arial"/>
              </a:rPr>
              <a:t>Programs</a:t>
            </a:r>
            <a:r>
              <a:rPr sz="2000" spc="-55" dirty="0">
                <a:latin typeface="Arial"/>
                <a:cs typeface="Arial"/>
              </a:rPr>
              <a:t> </a:t>
            </a:r>
            <a:r>
              <a:rPr sz="2000" dirty="0">
                <a:latin typeface="Arial"/>
                <a:cs typeface="Arial"/>
              </a:rPr>
              <a:t>(SIPs)</a:t>
            </a:r>
            <a:r>
              <a:rPr sz="2000" spc="-75" dirty="0">
                <a:latin typeface="Arial"/>
                <a:cs typeface="Arial"/>
              </a:rPr>
              <a:t> </a:t>
            </a:r>
            <a:r>
              <a:rPr sz="2000" dirty="0">
                <a:latin typeface="Arial"/>
                <a:cs typeface="Arial"/>
              </a:rPr>
              <a:t>is</a:t>
            </a:r>
            <a:r>
              <a:rPr sz="2000" spc="-55" dirty="0">
                <a:latin typeface="Arial"/>
                <a:cs typeface="Arial"/>
              </a:rPr>
              <a:t> </a:t>
            </a:r>
            <a:r>
              <a:rPr sz="2000" spc="-25" dirty="0">
                <a:latin typeface="Arial"/>
                <a:cs typeface="Arial"/>
              </a:rPr>
              <a:t>to </a:t>
            </a:r>
            <a:r>
              <a:rPr sz="2000" dirty="0">
                <a:latin typeface="Arial"/>
                <a:cs typeface="Arial"/>
              </a:rPr>
              <a:t>support</a:t>
            </a:r>
            <a:r>
              <a:rPr sz="2000" spc="-90" dirty="0">
                <a:latin typeface="Arial"/>
                <a:cs typeface="Arial"/>
              </a:rPr>
              <a:t> </a:t>
            </a:r>
            <a:r>
              <a:rPr sz="2000" dirty="0">
                <a:latin typeface="Arial"/>
                <a:cs typeface="Arial"/>
              </a:rPr>
              <a:t>unique</a:t>
            </a:r>
            <a:r>
              <a:rPr sz="2000" spc="-70" dirty="0">
                <a:latin typeface="Arial"/>
                <a:cs typeface="Arial"/>
              </a:rPr>
              <a:t> </a:t>
            </a:r>
            <a:r>
              <a:rPr sz="2000" dirty="0">
                <a:latin typeface="Arial"/>
                <a:cs typeface="Arial"/>
              </a:rPr>
              <a:t>activities,</a:t>
            </a:r>
            <a:r>
              <a:rPr sz="2000" spc="-90" dirty="0">
                <a:latin typeface="Arial"/>
                <a:cs typeface="Arial"/>
              </a:rPr>
              <a:t> </a:t>
            </a:r>
            <a:r>
              <a:rPr sz="2000" dirty="0">
                <a:latin typeface="Arial"/>
                <a:cs typeface="Arial"/>
              </a:rPr>
              <a:t>resources,</a:t>
            </a:r>
            <a:r>
              <a:rPr sz="2000" spc="-95" dirty="0">
                <a:latin typeface="Arial"/>
                <a:cs typeface="Arial"/>
              </a:rPr>
              <a:t> </a:t>
            </a:r>
            <a:r>
              <a:rPr sz="2000" dirty="0">
                <a:latin typeface="Arial"/>
                <a:cs typeface="Arial"/>
              </a:rPr>
              <a:t>capabilities</a:t>
            </a:r>
            <a:r>
              <a:rPr sz="2000" spc="-60" dirty="0">
                <a:latin typeface="Arial"/>
                <a:cs typeface="Arial"/>
              </a:rPr>
              <a:t> </a:t>
            </a:r>
            <a:r>
              <a:rPr sz="2000" dirty="0">
                <a:latin typeface="Arial"/>
                <a:cs typeface="Arial"/>
              </a:rPr>
              <a:t>and/or</a:t>
            </a:r>
            <a:r>
              <a:rPr sz="2000" spc="-85" dirty="0">
                <a:latin typeface="Arial"/>
                <a:cs typeface="Arial"/>
              </a:rPr>
              <a:t> </a:t>
            </a:r>
            <a:r>
              <a:rPr sz="2000" dirty="0">
                <a:latin typeface="Arial"/>
                <a:cs typeface="Arial"/>
              </a:rPr>
              <a:t>expertise</a:t>
            </a:r>
            <a:r>
              <a:rPr sz="2000" spc="-80" dirty="0">
                <a:latin typeface="Arial"/>
                <a:cs typeface="Arial"/>
              </a:rPr>
              <a:t> </a:t>
            </a:r>
            <a:r>
              <a:rPr sz="2000" b="1" dirty="0">
                <a:latin typeface="Arial"/>
                <a:cs typeface="Arial"/>
              </a:rPr>
              <a:t>at</a:t>
            </a:r>
            <a:r>
              <a:rPr sz="2000" b="1" spc="-85" dirty="0">
                <a:latin typeface="Arial"/>
                <a:cs typeface="Arial"/>
              </a:rPr>
              <a:t> </a:t>
            </a:r>
            <a:r>
              <a:rPr sz="2000" b="1" spc="-10" dirty="0">
                <a:latin typeface="Arial"/>
                <a:cs typeface="Arial"/>
              </a:rPr>
              <a:t>awarded </a:t>
            </a:r>
            <a:r>
              <a:rPr sz="2000" b="1" dirty="0">
                <a:latin typeface="Arial"/>
                <a:cs typeface="Arial"/>
              </a:rPr>
              <a:t>CTSA</a:t>
            </a:r>
            <a:r>
              <a:rPr sz="2000" b="1" spc="-90" dirty="0">
                <a:latin typeface="Arial"/>
                <a:cs typeface="Arial"/>
              </a:rPr>
              <a:t> </a:t>
            </a:r>
            <a:r>
              <a:rPr sz="2000" b="1" dirty="0">
                <a:latin typeface="Arial"/>
                <a:cs typeface="Arial"/>
              </a:rPr>
              <a:t>UM1</a:t>
            </a:r>
            <a:r>
              <a:rPr sz="2000" b="1" spc="-40" dirty="0">
                <a:latin typeface="Arial"/>
                <a:cs typeface="Arial"/>
              </a:rPr>
              <a:t> </a:t>
            </a:r>
            <a:r>
              <a:rPr sz="2000" b="1" spc="-50" dirty="0">
                <a:latin typeface="Arial"/>
                <a:cs typeface="Arial"/>
              </a:rPr>
              <a:t>(</a:t>
            </a:r>
            <a:r>
              <a:rPr sz="2000" u="sng" spc="-50" dirty="0">
                <a:solidFill>
                  <a:srgbClr val="0562C1"/>
                </a:solidFill>
                <a:uFill>
                  <a:solidFill>
                    <a:srgbClr val="0562C1"/>
                  </a:solidFill>
                </a:uFill>
                <a:latin typeface="Arial"/>
                <a:cs typeface="Arial"/>
                <a:hlinkClick r:id="rId2"/>
              </a:rPr>
              <a:t>PAR-</a:t>
            </a:r>
            <a:r>
              <a:rPr sz="2000" u="sng" spc="-20" dirty="0">
                <a:solidFill>
                  <a:srgbClr val="0562C1"/>
                </a:solidFill>
                <a:uFill>
                  <a:solidFill>
                    <a:srgbClr val="0562C1"/>
                  </a:solidFill>
                </a:uFill>
                <a:latin typeface="Arial"/>
                <a:cs typeface="Arial"/>
                <a:hlinkClick r:id="rId2"/>
              </a:rPr>
              <a:t>21-</a:t>
            </a:r>
            <a:r>
              <a:rPr sz="2000" u="sng" dirty="0">
                <a:solidFill>
                  <a:srgbClr val="0562C1"/>
                </a:solidFill>
                <a:uFill>
                  <a:solidFill>
                    <a:srgbClr val="0562C1"/>
                  </a:solidFill>
                </a:uFill>
                <a:latin typeface="Arial"/>
                <a:cs typeface="Arial"/>
                <a:hlinkClick r:id="rId2"/>
              </a:rPr>
              <a:t>293</a:t>
            </a:r>
            <a:r>
              <a:rPr sz="2000" b="1" dirty="0">
                <a:latin typeface="Arial"/>
                <a:cs typeface="Arial"/>
              </a:rPr>
              <a:t>)</a:t>
            </a:r>
            <a:r>
              <a:rPr sz="2000" b="1" spc="-35" dirty="0">
                <a:latin typeface="Arial"/>
                <a:cs typeface="Arial"/>
              </a:rPr>
              <a:t> </a:t>
            </a:r>
            <a:r>
              <a:rPr sz="2000" b="1" dirty="0">
                <a:latin typeface="Arial"/>
                <a:cs typeface="Arial"/>
              </a:rPr>
              <a:t>hubs</a:t>
            </a:r>
            <a:r>
              <a:rPr sz="2000" b="1" spc="-35" dirty="0">
                <a:latin typeface="Arial"/>
                <a:cs typeface="Arial"/>
              </a:rPr>
              <a:t> </a:t>
            </a:r>
            <a:r>
              <a:rPr sz="2000" dirty="0">
                <a:latin typeface="Arial"/>
                <a:cs typeface="Arial"/>
              </a:rPr>
              <a:t>to</a:t>
            </a:r>
            <a:r>
              <a:rPr sz="2000" spc="-55" dirty="0">
                <a:latin typeface="Arial"/>
                <a:cs typeface="Arial"/>
              </a:rPr>
              <a:t> </a:t>
            </a:r>
            <a:r>
              <a:rPr sz="2000" dirty="0">
                <a:latin typeface="Arial"/>
                <a:cs typeface="Arial"/>
              </a:rPr>
              <a:t>help</a:t>
            </a:r>
            <a:r>
              <a:rPr sz="2000" spc="-40" dirty="0">
                <a:latin typeface="Arial"/>
                <a:cs typeface="Arial"/>
              </a:rPr>
              <a:t> </a:t>
            </a:r>
            <a:r>
              <a:rPr sz="2000" dirty="0">
                <a:latin typeface="Arial"/>
                <a:cs typeface="Arial"/>
              </a:rPr>
              <a:t>advance</a:t>
            </a:r>
            <a:r>
              <a:rPr sz="2000" spc="-45" dirty="0">
                <a:latin typeface="Arial"/>
                <a:cs typeface="Arial"/>
              </a:rPr>
              <a:t> </a:t>
            </a:r>
            <a:r>
              <a:rPr sz="2000" dirty="0">
                <a:latin typeface="Arial"/>
                <a:cs typeface="Arial"/>
              </a:rPr>
              <a:t>one</a:t>
            </a:r>
            <a:r>
              <a:rPr sz="2000" spc="-45" dirty="0">
                <a:latin typeface="Arial"/>
                <a:cs typeface="Arial"/>
              </a:rPr>
              <a:t> </a:t>
            </a:r>
            <a:r>
              <a:rPr sz="2000" dirty="0">
                <a:latin typeface="Arial"/>
                <a:cs typeface="Arial"/>
              </a:rPr>
              <a:t>or</a:t>
            </a:r>
            <a:r>
              <a:rPr sz="2000" spc="-45" dirty="0">
                <a:latin typeface="Arial"/>
                <a:cs typeface="Arial"/>
              </a:rPr>
              <a:t> </a:t>
            </a:r>
            <a:r>
              <a:rPr sz="2000" dirty="0">
                <a:latin typeface="Arial"/>
                <a:cs typeface="Arial"/>
              </a:rPr>
              <a:t>more</a:t>
            </a:r>
            <a:r>
              <a:rPr sz="2000" spc="-50" dirty="0">
                <a:latin typeface="Arial"/>
                <a:cs typeface="Arial"/>
              </a:rPr>
              <a:t> </a:t>
            </a:r>
            <a:r>
              <a:rPr sz="2000" dirty="0">
                <a:latin typeface="Arial"/>
                <a:cs typeface="Arial"/>
              </a:rPr>
              <a:t>of</a:t>
            </a:r>
            <a:r>
              <a:rPr sz="2000" spc="-55" dirty="0">
                <a:latin typeface="Arial"/>
                <a:cs typeface="Arial"/>
              </a:rPr>
              <a:t> </a:t>
            </a:r>
            <a:r>
              <a:rPr sz="2000" dirty="0">
                <a:latin typeface="Arial"/>
                <a:cs typeface="Arial"/>
              </a:rPr>
              <a:t>the</a:t>
            </a:r>
            <a:r>
              <a:rPr sz="2000" spc="-60" dirty="0">
                <a:latin typeface="Arial"/>
                <a:cs typeface="Arial"/>
              </a:rPr>
              <a:t> </a:t>
            </a:r>
            <a:r>
              <a:rPr sz="2000" spc="-20" dirty="0">
                <a:latin typeface="Arial"/>
                <a:cs typeface="Arial"/>
              </a:rPr>
              <a:t>NCATS </a:t>
            </a:r>
            <a:r>
              <a:rPr sz="2000" u="sng" spc="-20" dirty="0">
                <a:solidFill>
                  <a:srgbClr val="0562C1"/>
                </a:solidFill>
                <a:uFill>
                  <a:solidFill>
                    <a:srgbClr val="0562C1"/>
                  </a:solidFill>
                </a:uFill>
                <a:latin typeface="Arial"/>
                <a:cs typeface="Arial"/>
                <a:hlinkClick r:id="rId3"/>
              </a:rPr>
              <a:t>CTSA</a:t>
            </a:r>
            <a:r>
              <a:rPr sz="2000" spc="-20" dirty="0">
                <a:solidFill>
                  <a:srgbClr val="0562C1"/>
                </a:solidFill>
                <a:latin typeface="Arial"/>
                <a:cs typeface="Arial"/>
              </a:rPr>
              <a:t> </a:t>
            </a:r>
            <a:r>
              <a:rPr sz="2000" u="sng" dirty="0">
                <a:solidFill>
                  <a:srgbClr val="0562C1"/>
                </a:solidFill>
                <a:uFill>
                  <a:solidFill>
                    <a:srgbClr val="0562C1"/>
                  </a:solidFill>
                </a:uFill>
                <a:latin typeface="Arial"/>
                <a:cs typeface="Arial"/>
                <a:hlinkClick r:id="rId3"/>
              </a:rPr>
              <a:t>Program</a:t>
            </a:r>
            <a:r>
              <a:rPr sz="2000" u="sng" spc="-50" dirty="0">
                <a:solidFill>
                  <a:srgbClr val="0562C1"/>
                </a:solidFill>
                <a:uFill>
                  <a:solidFill>
                    <a:srgbClr val="0562C1"/>
                  </a:solidFill>
                </a:uFill>
                <a:latin typeface="Arial"/>
                <a:cs typeface="Arial"/>
                <a:hlinkClick r:id="rId3"/>
              </a:rPr>
              <a:t> </a:t>
            </a:r>
            <a:r>
              <a:rPr sz="2000" u="sng" dirty="0">
                <a:solidFill>
                  <a:srgbClr val="0562C1"/>
                </a:solidFill>
                <a:uFill>
                  <a:solidFill>
                    <a:srgbClr val="0562C1"/>
                  </a:solidFill>
                </a:uFill>
                <a:latin typeface="Arial"/>
                <a:cs typeface="Arial"/>
                <a:hlinkClick r:id="rId3"/>
              </a:rPr>
              <a:t>goals</a:t>
            </a:r>
            <a:r>
              <a:rPr sz="2000" dirty="0">
                <a:latin typeface="Arial"/>
                <a:cs typeface="Arial"/>
              </a:rPr>
              <a:t>.</a:t>
            </a:r>
            <a:r>
              <a:rPr sz="2000" spc="-85" dirty="0">
                <a:latin typeface="Arial"/>
                <a:cs typeface="Arial"/>
              </a:rPr>
              <a:t> </a:t>
            </a:r>
            <a:r>
              <a:rPr sz="2000" dirty="0">
                <a:latin typeface="Arial"/>
                <a:cs typeface="Arial"/>
              </a:rPr>
              <a:t>The</a:t>
            </a:r>
            <a:r>
              <a:rPr sz="2000" spc="-45" dirty="0">
                <a:latin typeface="Arial"/>
                <a:cs typeface="Arial"/>
              </a:rPr>
              <a:t> </a:t>
            </a:r>
            <a:r>
              <a:rPr sz="2000" dirty="0">
                <a:latin typeface="Arial"/>
                <a:cs typeface="Arial"/>
              </a:rPr>
              <a:t>SIPs</a:t>
            </a:r>
            <a:r>
              <a:rPr sz="2000" spc="-55" dirty="0">
                <a:latin typeface="Arial"/>
                <a:cs typeface="Arial"/>
              </a:rPr>
              <a:t> </a:t>
            </a:r>
            <a:r>
              <a:rPr sz="2000" dirty="0">
                <a:latin typeface="Arial"/>
                <a:cs typeface="Arial"/>
              </a:rPr>
              <a:t>initiative</a:t>
            </a:r>
            <a:r>
              <a:rPr sz="2000" spc="-45" dirty="0">
                <a:latin typeface="Arial"/>
                <a:cs typeface="Arial"/>
              </a:rPr>
              <a:t> </a:t>
            </a:r>
            <a:r>
              <a:rPr sz="2000" dirty="0">
                <a:latin typeface="Arial"/>
                <a:cs typeface="Arial"/>
              </a:rPr>
              <a:t>is</a:t>
            </a:r>
            <a:r>
              <a:rPr sz="2000" spc="-45" dirty="0">
                <a:latin typeface="Arial"/>
                <a:cs typeface="Arial"/>
              </a:rPr>
              <a:t> </a:t>
            </a:r>
            <a:r>
              <a:rPr sz="2000" dirty="0">
                <a:latin typeface="Arial"/>
                <a:cs typeface="Arial"/>
              </a:rPr>
              <a:t>envisioned</a:t>
            </a:r>
            <a:r>
              <a:rPr sz="2000" spc="-40" dirty="0">
                <a:latin typeface="Arial"/>
                <a:cs typeface="Arial"/>
              </a:rPr>
              <a:t> </a:t>
            </a:r>
            <a:r>
              <a:rPr sz="2000" dirty="0">
                <a:latin typeface="Arial"/>
                <a:cs typeface="Arial"/>
              </a:rPr>
              <a:t>as</a:t>
            </a:r>
            <a:r>
              <a:rPr sz="2000" spc="-55" dirty="0">
                <a:latin typeface="Arial"/>
                <a:cs typeface="Arial"/>
              </a:rPr>
              <a:t> </a:t>
            </a:r>
            <a:r>
              <a:rPr sz="2000" dirty="0">
                <a:latin typeface="Arial"/>
                <a:cs typeface="Arial"/>
              </a:rPr>
              <a:t>part</a:t>
            </a:r>
            <a:r>
              <a:rPr sz="2000" spc="-55" dirty="0">
                <a:latin typeface="Arial"/>
                <a:cs typeface="Arial"/>
              </a:rPr>
              <a:t> </a:t>
            </a:r>
            <a:r>
              <a:rPr sz="2000" dirty="0">
                <a:latin typeface="Arial"/>
                <a:cs typeface="Arial"/>
              </a:rPr>
              <a:t>of</a:t>
            </a:r>
            <a:r>
              <a:rPr sz="2000" spc="-65" dirty="0">
                <a:latin typeface="Arial"/>
                <a:cs typeface="Arial"/>
              </a:rPr>
              <a:t> </a:t>
            </a:r>
            <a:r>
              <a:rPr sz="2000" dirty="0">
                <a:latin typeface="Arial"/>
                <a:cs typeface="Arial"/>
              </a:rPr>
              <a:t>the</a:t>
            </a:r>
            <a:r>
              <a:rPr sz="2000" spc="-55" dirty="0">
                <a:latin typeface="Arial"/>
                <a:cs typeface="Arial"/>
              </a:rPr>
              <a:t> </a:t>
            </a:r>
            <a:r>
              <a:rPr sz="2000" dirty="0">
                <a:latin typeface="Arial"/>
                <a:cs typeface="Arial"/>
              </a:rPr>
              <a:t>current</a:t>
            </a:r>
            <a:r>
              <a:rPr sz="2000" spc="-65" dirty="0">
                <a:latin typeface="Arial"/>
                <a:cs typeface="Arial"/>
              </a:rPr>
              <a:t> </a:t>
            </a:r>
            <a:r>
              <a:rPr sz="2000" spc="-10" dirty="0">
                <a:latin typeface="Arial"/>
                <a:cs typeface="Arial"/>
              </a:rPr>
              <a:t>innovation </a:t>
            </a:r>
            <a:r>
              <a:rPr sz="2000" dirty="0">
                <a:latin typeface="Arial"/>
                <a:cs typeface="Arial"/>
              </a:rPr>
              <a:t>ecosystem</a:t>
            </a:r>
            <a:r>
              <a:rPr sz="2000" spc="-75" dirty="0">
                <a:latin typeface="Arial"/>
                <a:cs typeface="Arial"/>
              </a:rPr>
              <a:t> </a:t>
            </a:r>
            <a:r>
              <a:rPr sz="2000" dirty="0">
                <a:latin typeface="Arial"/>
                <a:cs typeface="Arial"/>
              </a:rPr>
              <a:t>to</a:t>
            </a:r>
            <a:r>
              <a:rPr sz="2000" spc="-75" dirty="0">
                <a:latin typeface="Arial"/>
                <a:cs typeface="Arial"/>
              </a:rPr>
              <a:t> </a:t>
            </a:r>
            <a:r>
              <a:rPr sz="2000" b="1" dirty="0">
                <a:uFill>
                  <a:solidFill>
                    <a:srgbClr val="000000"/>
                  </a:solidFill>
                </a:uFill>
                <a:latin typeface="Arial"/>
                <a:cs typeface="Arial"/>
              </a:rPr>
              <a:t>support</a:t>
            </a:r>
            <a:r>
              <a:rPr sz="2000" b="1" spc="-65" dirty="0">
                <a:uFill>
                  <a:solidFill>
                    <a:srgbClr val="000000"/>
                  </a:solidFill>
                </a:uFill>
                <a:latin typeface="Arial"/>
                <a:cs typeface="Arial"/>
              </a:rPr>
              <a:t> </a:t>
            </a:r>
            <a:r>
              <a:rPr sz="2000" b="1" dirty="0">
                <a:uFill>
                  <a:solidFill>
                    <a:srgbClr val="000000"/>
                  </a:solidFill>
                </a:uFill>
                <a:latin typeface="Arial"/>
                <a:cs typeface="Arial"/>
              </a:rPr>
              <a:t>the</a:t>
            </a:r>
            <a:r>
              <a:rPr sz="2000" b="1" spc="-70" dirty="0">
                <a:uFill>
                  <a:solidFill>
                    <a:srgbClr val="000000"/>
                  </a:solidFill>
                </a:uFill>
                <a:latin typeface="Arial"/>
                <a:cs typeface="Arial"/>
              </a:rPr>
              <a:t> </a:t>
            </a:r>
            <a:r>
              <a:rPr sz="2000" b="1" dirty="0">
                <a:uFill>
                  <a:solidFill>
                    <a:srgbClr val="000000"/>
                  </a:solidFill>
                </a:uFill>
                <a:latin typeface="Arial"/>
                <a:cs typeface="Arial"/>
              </a:rPr>
              <a:t>generation</a:t>
            </a:r>
            <a:r>
              <a:rPr sz="2000" b="1" spc="-50" dirty="0">
                <a:uFill>
                  <a:solidFill>
                    <a:srgbClr val="000000"/>
                  </a:solidFill>
                </a:uFill>
                <a:latin typeface="Arial"/>
                <a:cs typeface="Arial"/>
              </a:rPr>
              <a:t> </a:t>
            </a:r>
            <a:r>
              <a:rPr sz="2000" b="1" dirty="0">
                <a:uFill>
                  <a:solidFill>
                    <a:srgbClr val="000000"/>
                  </a:solidFill>
                </a:uFill>
                <a:latin typeface="Arial"/>
                <a:cs typeface="Arial"/>
              </a:rPr>
              <a:t>of</a:t>
            </a:r>
            <a:r>
              <a:rPr sz="2000" b="1" spc="-65" dirty="0">
                <a:uFill>
                  <a:solidFill>
                    <a:srgbClr val="000000"/>
                  </a:solidFill>
                </a:uFill>
                <a:latin typeface="Arial"/>
                <a:cs typeface="Arial"/>
              </a:rPr>
              <a:t> </a:t>
            </a:r>
            <a:r>
              <a:rPr sz="2000" b="1" dirty="0">
                <a:uFill>
                  <a:solidFill>
                    <a:srgbClr val="000000"/>
                  </a:solidFill>
                </a:uFill>
                <a:latin typeface="Arial"/>
                <a:cs typeface="Arial"/>
              </a:rPr>
              <a:t>a</a:t>
            </a:r>
            <a:r>
              <a:rPr sz="2000" b="1" spc="-70" dirty="0">
                <a:uFill>
                  <a:solidFill>
                    <a:srgbClr val="000000"/>
                  </a:solidFill>
                </a:uFill>
                <a:latin typeface="Arial"/>
                <a:cs typeface="Arial"/>
              </a:rPr>
              <a:t> </a:t>
            </a:r>
            <a:r>
              <a:rPr sz="2000" b="1" dirty="0">
                <a:uFill>
                  <a:solidFill>
                    <a:srgbClr val="000000"/>
                  </a:solidFill>
                </a:uFill>
                <a:latin typeface="Arial"/>
                <a:cs typeface="Arial"/>
              </a:rPr>
              <a:t>research</a:t>
            </a:r>
            <a:r>
              <a:rPr sz="2000" b="1" spc="-70" dirty="0">
                <a:uFill>
                  <a:solidFill>
                    <a:srgbClr val="000000"/>
                  </a:solidFill>
                </a:uFill>
                <a:latin typeface="Arial"/>
                <a:cs typeface="Arial"/>
              </a:rPr>
              <a:t> </a:t>
            </a:r>
            <a:r>
              <a:rPr sz="2000" b="1" dirty="0">
                <a:uFill>
                  <a:solidFill>
                    <a:srgbClr val="000000"/>
                  </a:solidFill>
                </a:uFill>
                <a:latin typeface="Arial"/>
                <a:cs typeface="Arial"/>
              </a:rPr>
              <a:t>resource</a:t>
            </a:r>
            <a:r>
              <a:rPr sz="2000" b="1" spc="-60" dirty="0">
                <a:uFill>
                  <a:solidFill>
                    <a:srgbClr val="000000"/>
                  </a:solidFill>
                </a:uFill>
                <a:latin typeface="Arial"/>
                <a:cs typeface="Arial"/>
              </a:rPr>
              <a:t> </a:t>
            </a:r>
            <a:r>
              <a:rPr sz="2000" b="1" dirty="0">
                <a:uFill>
                  <a:solidFill>
                    <a:srgbClr val="000000"/>
                  </a:solidFill>
                </a:uFill>
                <a:latin typeface="Arial"/>
                <a:cs typeface="Arial"/>
              </a:rPr>
              <a:t>and/or</a:t>
            </a:r>
            <a:r>
              <a:rPr sz="2000" b="1" spc="-65" dirty="0">
                <a:uFill>
                  <a:solidFill>
                    <a:srgbClr val="000000"/>
                  </a:solidFill>
                </a:uFill>
                <a:latin typeface="Arial"/>
                <a:cs typeface="Arial"/>
              </a:rPr>
              <a:t> </a:t>
            </a:r>
            <a:r>
              <a:rPr sz="2000" b="1" spc="-10" dirty="0">
                <a:uFill>
                  <a:solidFill>
                    <a:srgbClr val="000000"/>
                  </a:solidFill>
                </a:uFill>
                <a:latin typeface="Arial"/>
                <a:cs typeface="Arial"/>
              </a:rPr>
              <a:t>foster</a:t>
            </a:r>
            <a:r>
              <a:rPr sz="2000" b="1" spc="-10" dirty="0">
                <a:latin typeface="Arial"/>
                <a:cs typeface="Arial"/>
              </a:rPr>
              <a:t> </a:t>
            </a:r>
            <a:r>
              <a:rPr sz="2000" b="1" spc="-10" dirty="0">
                <a:uFill>
                  <a:solidFill>
                    <a:srgbClr val="000000"/>
                  </a:solidFill>
                </a:uFill>
                <a:latin typeface="Arial"/>
                <a:cs typeface="Arial"/>
              </a:rPr>
              <a:t>discovery-</a:t>
            </a:r>
            <a:r>
              <a:rPr sz="2000" b="1" dirty="0">
                <a:uFill>
                  <a:solidFill>
                    <a:srgbClr val="000000"/>
                  </a:solidFill>
                </a:uFill>
                <a:latin typeface="Arial"/>
                <a:cs typeface="Arial"/>
              </a:rPr>
              <a:t>based</a:t>
            </a:r>
            <a:r>
              <a:rPr sz="2000" b="1" spc="-40" dirty="0">
                <a:uFill>
                  <a:solidFill>
                    <a:srgbClr val="000000"/>
                  </a:solidFill>
                </a:uFill>
                <a:latin typeface="Arial"/>
                <a:cs typeface="Arial"/>
              </a:rPr>
              <a:t> </a:t>
            </a:r>
            <a:r>
              <a:rPr sz="2000" b="1" dirty="0">
                <a:uFill>
                  <a:solidFill>
                    <a:srgbClr val="000000"/>
                  </a:solidFill>
                </a:uFill>
                <a:latin typeface="Arial"/>
                <a:cs typeface="Arial"/>
              </a:rPr>
              <a:t>or</a:t>
            </a:r>
            <a:r>
              <a:rPr sz="2000" b="1" spc="-45" dirty="0">
                <a:uFill>
                  <a:solidFill>
                    <a:srgbClr val="000000"/>
                  </a:solidFill>
                </a:uFill>
                <a:latin typeface="Arial"/>
                <a:cs typeface="Arial"/>
              </a:rPr>
              <a:t> </a:t>
            </a:r>
            <a:r>
              <a:rPr sz="2000" b="1" spc="-20" dirty="0">
                <a:uFill>
                  <a:solidFill>
                    <a:srgbClr val="000000"/>
                  </a:solidFill>
                </a:uFill>
                <a:latin typeface="Arial"/>
                <a:cs typeface="Arial"/>
              </a:rPr>
              <a:t>hypothesis-</a:t>
            </a:r>
            <a:r>
              <a:rPr sz="2000" b="1" dirty="0">
                <a:uFill>
                  <a:solidFill>
                    <a:srgbClr val="000000"/>
                  </a:solidFill>
                </a:uFill>
                <a:latin typeface="Arial"/>
                <a:cs typeface="Arial"/>
              </a:rPr>
              <a:t>generating</a:t>
            </a:r>
            <a:r>
              <a:rPr sz="2000" b="1" spc="-35" dirty="0">
                <a:uFill>
                  <a:solidFill>
                    <a:srgbClr val="000000"/>
                  </a:solidFill>
                </a:uFill>
                <a:latin typeface="Arial"/>
                <a:cs typeface="Arial"/>
              </a:rPr>
              <a:t> </a:t>
            </a:r>
            <a:r>
              <a:rPr sz="2000" b="1" dirty="0">
                <a:uFill>
                  <a:solidFill>
                    <a:srgbClr val="000000"/>
                  </a:solidFill>
                </a:uFill>
                <a:latin typeface="Arial"/>
                <a:cs typeface="Arial"/>
              </a:rPr>
              <a:t>science</a:t>
            </a:r>
            <a:r>
              <a:rPr sz="2000" b="1" spc="-40" dirty="0">
                <a:uFill>
                  <a:solidFill>
                    <a:srgbClr val="000000"/>
                  </a:solidFill>
                </a:uFill>
                <a:latin typeface="Arial"/>
                <a:cs typeface="Arial"/>
              </a:rPr>
              <a:t> </a:t>
            </a:r>
            <a:r>
              <a:rPr sz="2000" b="1" dirty="0">
                <a:uFill>
                  <a:solidFill>
                    <a:srgbClr val="000000"/>
                  </a:solidFill>
                </a:uFill>
                <a:latin typeface="Arial"/>
                <a:cs typeface="Arial"/>
              </a:rPr>
              <a:t>that</a:t>
            </a:r>
            <a:r>
              <a:rPr sz="2000" b="1" spc="-50" dirty="0">
                <a:uFill>
                  <a:solidFill>
                    <a:srgbClr val="000000"/>
                  </a:solidFill>
                </a:uFill>
                <a:latin typeface="Arial"/>
                <a:cs typeface="Arial"/>
              </a:rPr>
              <a:t> </a:t>
            </a:r>
            <a:r>
              <a:rPr sz="2000" b="1" dirty="0">
                <a:uFill>
                  <a:solidFill>
                    <a:srgbClr val="000000"/>
                  </a:solidFill>
                </a:uFill>
                <a:latin typeface="Arial"/>
                <a:cs typeface="Arial"/>
              </a:rPr>
              <a:t>can</a:t>
            </a:r>
            <a:r>
              <a:rPr sz="2000" b="1" spc="-45" dirty="0">
                <a:uFill>
                  <a:solidFill>
                    <a:srgbClr val="000000"/>
                  </a:solidFill>
                </a:uFill>
                <a:latin typeface="Arial"/>
                <a:cs typeface="Arial"/>
              </a:rPr>
              <a:t> </a:t>
            </a:r>
            <a:r>
              <a:rPr sz="2000" b="1" dirty="0">
                <a:uFill>
                  <a:solidFill>
                    <a:srgbClr val="000000"/>
                  </a:solidFill>
                </a:uFill>
                <a:latin typeface="Arial"/>
                <a:cs typeface="Arial"/>
              </a:rPr>
              <a:t>have</a:t>
            </a:r>
            <a:r>
              <a:rPr sz="2000" b="1" spc="-40" dirty="0">
                <a:uFill>
                  <a:solidFill>
                    <a:srgbClr val="000000"/>
                  </a:solidFill>
                </a:uFill>
                <a:latin typeface="Arial"/>
                <a:cs typeface="Arial"/>
              </a:rPr>
              <a:t> </a:t>
            </a:r>
            <a:r>
              <a:rPr sz="2000" b="1" dirty="0">
                <a:uFill>
                  <a:solidFill>
                    <a:srgbClr val="000000"/>
                  </a:solidFill>
                </a:uFill>
                <a:latin typeface="Arial"/>
                <a:cs typeface="Arial"/>
              </a:rPr>
              <a:t>a</a:t>
            </a:r>
            <a:r>
              <a:rPr sz="2000" b="1" spc="-45" dirty="0">
                <a:uFill>
                  <a:solidFill>
                    <a:srgbClr val="000000"/>
                  </a:solidFill>
                </a:uFill>
                <a:latin typeface="Arial"/>
                <a:cs typeface="Arial"/>
              </a:rPr>
              <a:t> </a:t>
            </a:r>
            <a:r>
              <a:rPr sz="2000" b="1" spc="-10" dirty="0">
                <a:uFill>
                  <a:solidFill>
                    <a:srgbClr val="000000"/>
                  </a:solidFill>
                </a:uFill>
                <a:latin typeface="Arial"/>
                <a:cs typeface="Arial"/>
              </a:rPr>
              <a:t>significant</a:t>
            </a:r>
            <a:r>
              <a:rPr sz="2000" b="1" spc="-10" dirty="0">
                <a:latin typeface="Arial"/>
                <a:cs typeface="Arial"/>
              </a:rPr>
              <a:t> </a:t>
            </a:r>
            <a:r>
              <a:rPr sz="2000" b="1" dirty="0">
                <a:uFill>
                  <a:solidFill>
                    <a:srgbClr val="000000"/>
                  </a:solidFill>
                </a:uFill>
                <a:latin typeface="Arial"/>
                <a:cs typeface="Arial"/>
              </a:rPr>
              <a:t>impact</a:t>
            </a:r>
            <a:r>
              <a:rPr sz="2000" b="1" spc="-65" dirty="0">
                <a:uFill>
                  <a:solidFill>
                    <a:srgbClr val="000000"/>
                  </a:solidFill>
                </a:uFill>
                <a:latin typeface="Arial"/>
                <a:cs typeface="Arial"/>
              </a:rPr>
              <a:t> </a:t>
            </a:r>
            <a:r>
              <a:rPr sz="2000" b="1" dirty="0">
                <a:uFill>
                  <a:solidFill>
                    <a:srgbClr val="000000"/>
                  </a:solidFill>
                </a:uFill>
                <a:latin typeface="Arial"/>
                <a:cs typeface="Arial"/>
              </a:rPr>
              <a:t>in</a:t>
            </a:r>
            <a:r>
              <a:rPr sz="2000" b="1" spc="-55" dirty="0">
                <a:uFill>
                  <a:solidFill>
                    <a:srgbClr val="000000"/>
                  </a:solidFill>
                </a:uFill>
                <a:latin typeface="Arial"/>
                <a:cs typeface="Arial"/>
              </a:rPr>
              <a:t> </a:t>
            </a:r>
            <a:r>
              <a:rPr sz="2000" b="1" dirty="0">
                <a:uFill>
                  <a:solidFill>
                    <a:srgbClr val="000000"/>
                  </a:solidFill>
                </a:uFill>
                <a:latin typeface="Arial"/>
                <a:cs typeface="Arial"/>
              </a:rPr>
              <a:t>Clinical</a:t>
            </a:r>
            <a:r>
              <a:rPr sz="2000" b="1" spc="-30" dirty="0">
                <a:uFill>
                  <a:solidFill>
                    <a:srgbClr val="000000"/>
                  </a:solidFill>
                </a:uFill>
                <a:latin typeface="Arial"/>
                <a:cs typeface="Arial"/>
              </a:rPr>
              <a:t> </a:t>
            </a:r>
            <a:r>
              <a:rPr sz="2000" b="1" dirty="0">
                <a:uFill>
                  <a:solidFill>
                    <a:srgbClr val="000000"/>
                  </a:solidFill>
                </a:uFill>
                <a:latin typeface="Arial"/>
                <a:cs typeface="Arial"/>
              </a:rPr>
              <a:t>and</a:t>
            </a:r>
            <a:r>
              <a:rPr sz="2000" b="1" spc="-95" dirty="0">
                <a:uFill>
                  <a:solidFill>
                    <a:srgbClr val="000000"/>
                  </a:solidFill>
                </a:uFill>
                <a:latin typeface="Arial"/>
                <a:cs typeface="Arial"/>
              </a:rPr>
              <a:t> </a:t>
            </a:r>
            <a:r>
              <a:rPr sz="2000" b="1" spc="-10" dirty="0">
                <a:uFill>
                  <a:solidFill>
                    <a:srgbClr val="000000"/>
                  </a:solidFill>
                </a:uFill>
                <a:latin typeface="Arial"/>
                <a:cs typeface="Arial"/>
              </a:rPr>
              <a:t>Translational</a:t>
            </a:r>
            <a:r>
              <a:rPr sz="2000" b="1" spc="-35" dirty="0">
                <a:uFill>
                  <a:solidFill>
                    <a:srgbClr val="000000"/>
                  </a:solidFill>
                </a:uFill>
                <a:latin typeface="Arial"/>
                <a:cs typeface="Arial"/>
              </a:rPr>
              <a:t> </a:t>
            </a:r>
            <a:r>
              <a:rPr sz="2000" b="1" dirty="0">
                <a:uFill>
                  <a:solidFill>
                    <a:srgbClr val="000000"/>
                  </a:solidFill>
                </a:uFill>
                <a:latin typeface="Arial"/>
                <a:cs typeface="Arial"/>
              </a:rPr>
              <a:t>Science</a:t>
            </a:r>
            <a:r>
              <a:rPr sz="2000" b="1" spc="-55" dirty="0">
                <a:uFill>
                  <a:solidFill>
                    <a:srgbClr val="000000"/>
                  </a:solidFill>
                </a:uFill>
                <a:latin typeface="Arial"/>
                <a:cs typeface="Arial"/>
              </a:rPr>
              <a:t> </a:t>
            </a:r>
            <a:r>
              <a:rPr sz="2000" b="1" dirty="0">
                <a:uFill>
                  <a:solidFill>
                    <a:srgbClr val="000000"/>
                  </a:solidFill>
                </a:uFill>
                <a:latin typeface="Arial"/>
                <a:cs typeface="Arial"/>
              </a:rPr>
              <a:t>(CTS).</a:t>
            </a:r>
            <a:r>
              <a:rPr sz="2000" b="1" spc="-50" dirty="0">
                <a:uFill>
                  <a:solidFill>
                    <a:srgbClr val="000000"/>
                  </a:solidFill>
                </a:uFill>
                <a:latin typeface="Arial"/>
                <a:cs typeface="Arial"/>
              </a:rPr>
              <a:t> </a:t>
            </a:r>
            <a:r>
              <a:rPr sz="2000" spc="-20" dirty="0">
                <a:latin typeface="Arial"/>
                <a:cs typeface="Arial"/>
              </a:rPr>
              <a:t>Specifically,</a:t>
            </a:r>
            <a:r>
              <a:rPr sz="2000" spc="-45" dirty="0">
                <a:latin typeface="Arial"/>
                <a:cs typeface="Arial"/>
              </a:rPr>
              <a:t> </a:t>
            </a:r>
            <a:r>
              <a:rPr sz="2000" dirty="0">
                <a:latin typeface="Arial"/>
                <a:cs typeface="Arial"/>
              </a:rPr>
              <a:t>this</a:t>
            </a:r>
            <a:r>
              <a:rPr sz="2000" spc="-65" dirty="0">
                <a:latin typeface="Arial"/>
                <a:cs typeface="Arial"/>
              </a:rPr>
              <a:t> </a:t>
            </a:r>
            <a:r>
              <a:rPr sz="2000" dirty="0">
                <a:latin typeface="Arial"/>
                <a:cs typeface="Arial"/>
              </a:rPr>
              <a:t>NOFO</a:t>
            </a:r>
            <a:r>
              <a:rPr sz="2000" spc="-55" dirty="0">
                <a:latin typeface="Arial"/>
                <a:cs typeface="Arial"/>
              </a:rPr>
              <a:t> </a:t>
            </a:r>
            <a:r>
              <a:rPr sz="2000" spc="-10" dirty="0">
                <a:latin typeface="Arial"/>
                <a:cs typeface="Arial"/>
              </a:rPr>
              <a:t>seeks </a:t>
            </a:r>
            <a:r>
              <a:rPr sz="2000" dirty="0">
                <a:latin typeface="Arial"/>
                <a:cs typeface="Arial"/>
              </a:rPr>
              <a:t>to</a:t>
            </a:r>
            <a:r>
              <a:rPr sz="2000" spc="-85" dirty="0">
                <a:latin typeface="Arial"/>
                <a:cs typeface="Arial"/>
              </a:rPr>
              <a:t> </a:t>
            </a:r>
            <a:r>
              <a:rPr sz="2000" dirty="0">
                <a:latin typeface="Arial"/>
                <a:cs typeface="Arial"/>
              </a:rPr>
              <a:t>support</a:t>
            </a:r>
            <a:r>
              <a:rPr sz="2000" spc="-75" dirty="0">
                <a:latin typeface="Arial"/>
                <a:cs typeface="Arial"/>
              </a:rPr>
              <a:t> </a:t>
            </a:r>
            <a:r>
              <a:rPr sz="2000" dirty="0">
                <a:latin typeface="Arial"/>
                <a:cs typeface="Arial"/>
              </a:rPr>
              <a:t>novel</a:t>
            </a:r>
            <a:r>
              <a:rPr sz="2000" spc="-70" dirty="0">
                <a:latin typeface="Arial"/>
                <a:cs typeface="Arial"/>
              </a:rPr>
              <a:t> </a:t>
            </a:r>
            <a:r>
              <a:rPr sz="2000" dirty="0">
                <a:latin typeface="Arial"/>
                <a:cs typeface="Arial"/>
              </a:rPr>
              <a:t>approaches</a:t>
            </a:r>
            <a:r>
              <a:rPr sz="2000" spc="-55" dirty="0">
                <a:latin typeface="Arial"/>
                <a:cs typeface="Arial"/>
              </a:rPr>
              <a:t> </a:t>
            </a:r>
            <a:r>
              <a:rPr sz="2000" dirty="0">
                <a:latin typeface="Arial"/>
                <a:cs typeface="Arial"/>
              </a:rPr>
              <a:t>in</a:t>
            </a:r>
            <a:r>
              <a:rPr sz="2000" spc="-70" dirty="0">
                <a:latin typeface="Arial"/>
                <a:cs typeface="Arial"/>
              </a:rPr>
              <a:t> </a:t>
            </a:r>
            <a:r>
              <a:rPr sz="2000" dirty="0">
                <a:latin typeface="Arial"/>
                <a:cs typeface="Arial"/>
              </a:rPr>
              <a:t>areas</a:t>
            </a:r>
            <a:r>
              <a:rPr sz="2000" spc="-75" dirty="0">
                <a:latin typeface="Arial"/>
                <a:cs typeface="Arial"/>
              </a:rPr>
              <a:t> </a:t>
            </a:r>
            <a:r>
              <a:rPr sz="2000" dirty="0">
                <a:latin typeface="Arial"/>
                <a:cs typeface="Arial"/>
              </a:rPr>
              <a:t>that</a:t>
            </a:r>
            <a:r>
              <a:rPr sz="2000" spc="-80" dirty="0">
                <a:latin typeface="Arial"/>
                <a:cs typeface="Arial"/>
              </a:rPr>
              <a:t> </a:t>
            </a:r>
            <a:r>
              <a:rPr sz="2000" dirty="0">
                <a:latin typeface="Arial"/>
                <a:cs typeface="Arial"/>
              </a:rPr>
              <a:t>address</a:t>
            </a:r>
            <a:r>
              <a:rPr sz="2000" spc="-70" dirty="0">
                <a:latin typeface="Arial"/>
                <a:cs typeface="Arial"/>
              </a:rPr>
              <a:t> </a:t>
            </a:r>
            <a:r>
              <a:rPr sz="2000" dirty="0">
                <a:latin typeface="Arial"/>
                <a:cs typeface="Arial"/>
              </a:rPr>
              <a:t>specific</a:t>
            </a:r>
            <a:r>
              <a:rPr sz="2000" spc="-75" dirty="0">
                <a:latin typeface="Arial"/>
                <a:cs typeface="Arial"/>
              </a:rPr>
              <a:t> </a:t>
            </a:r>
            <a:r>
              <a:rPr sz="2000" dirty="0">
                <a:latin typeface="Arial"/>
                <a:cs typeface="Arial"/>
              </a:rPr>
              <a:t>knowledge</a:t>
            </a:r>
            <a:r>
              <a:rPr sz="2000" spc="-55" dirty="0">
                <a:latin typeface="Arial"/>
                <a:cs typeface="Arial"/>
              </a:rPr>
              <a:t> </a:t>
            </a:r>
            <a:r>
              <a:rPr sz="2000" spc="-10" dirty="0">
                <a:latin typeface="Arial"/>
                <a:cs typeface="Arial"/>
              </a:rPr>
              <a:t>gaps, </a:t>
            </a:r>
            <a:r>
              <a:rPr sz="2000" dirty="0">
                <a:latin typeface="Arial"/>
                <a:cs typeface="Arial"/>
              </a:rPr>
              <a:t>scientific</a:t>
            </a:r>
            <a:r>
              <a:rPr sz="2000" spc="-70" dirty="0">
                <a:latin typeface="Arial"/>
                <a:cs typeface="Arial"/>
              </a:rPr>
              <a:t> </a:t>
            </a:r>
            <a:r>
              <a:rPr sz="2000" dirty="0">
                <a:latin typeface="Arial"/>
                <a:cs typeface="Arial"/>
              </a:rPr>
              <a:t>opportunities,</a:t>
            </a:r>
            <a:r>
              <a:rPr sz="2000" spc="-70" dirty="0">
                <a:latin typeface="Arial"/>
                <a:cs typeface="Arial"/>
              </a:rPr>
              <a:t> </a:t>
            </a:r>
            <a:r>
              <a:rPr sz="2000" dirty="0">
                <a:latin typeface="Arial"/>
                <a:cs typeface="Arial"/>
              </a:rPr>
              <a:t>new</a:t>
            </a:r>
            <a:r>
              <a:rPr sz="2000" spc="-60" dirty="0">
                <a:latin typeface="Arial"/>
                <a:cs typeface="Arial"/>
              </a:rPr>
              <a:t> </a:t>
            </a:r>
            <a:r>
              <a:rPr sz="2000" spc="-10" dirty="0">
                <a:latin typeface="Arial"/>
                <a:cs typeface="Arial"/>
              </a:rPr>
              <a:t>technologies/platforms,</a:t>
            </a:r>
            <a:r>
              <a:rPr sz="2000" spc="-80" dirty="0">
                <a:latin typeface="Arial"/>
                <a:cs typeface="Arial"/>
              </a:rPr>
              <a:t> </a:t>
            </a:r>
            <a:r>
              <a:rPr sz="2000" dirty="0">
                <a:latin typeface="Arial"/>
                <a:cs typeface="Arial"/>
              </a:rPr>
              <a:t>data</a:t>
            </a:r>
            <a:r>
              <a:rPr sz="2000" spc="-75" dirty="0">
                <a:latin typeface="Arial"/>
                <a:cs typeface="Arial"/>
              </a:rPr>
              <a:t> </a:t>
            </a:r>
            <a:r>
              <a:rPr sz="2000" dirty="0">
                <a:latin typeface="Arial"/>
                <a:cs typeface="Arial"/>
              </a:rPr>
              <a:t>generation</a:t>
            </a:r>
            <a:r>
              <a:rPr sz="2000" spc="-60" dirty="0">
                <a:latin typeface="Arial"/>
                <a:cs typeface="Arial"/>
              </a:rPr>
              <a:t> </a:t>
            </a:r>
            <a:r>
              <a:rPr sz="2000" spc="-10" dirty="0">
                <a:latin typeface="Arial"/>
                <a:cs typeface="Arial"/>
              </a:rPr>
              <a:t>and/or </a:t>
            </a:r>
            <a:r>
              <a:rPr sz="2000" dirty="0">
                <a:latin typeface="Arial"/>
                <a:cs typeface="Arial"/>
              </a:rPr>
              <a:t>analysis,</a:t>
            </a:r>
            <a:r>
              <a:rPr sz="2000" spc="-60" dirty="0">
                <a:latin typeface="Arial"/>
                <a:cs typeface="Arial"/>
              </a:rPr>
              <a:t> </a:t>
            </a:r>
            <a:r>
              <a:rPr sz="2000" dirty="0">
                <a:latin typeface="Arial"/>
                <a:cs typeface="Arial"/>
              </a:rPr>
              <a:t>or</a:t>
            </a:r>
            <a:r>
              <a:rPr sz="2000" spc="-70" dirty="0">
                <a:latin typeface="Arial"/>
                <a:cs typeface="Arial"/>
              </a:rPr>
              <a:t> </a:t>
            </a:r>
            <a:r>
              <a:rPr sz="2000" dirty="0">
                <a:latin typeface="Arial"/>
                <a:cs typeface="Arial"/>
              </a:rPr>
              <a:t>novel</a:t>
            </a:r>
            <a:r>
              <a:rPr sz="2000" spc="-55" dirty="0">
                <a:latin typeface="Arial"/>
                <a:cs typeface="Arial"/>
              </a:rPr>
              <a:t> </a:t>
            </a:r>
            <a:r>
              <a:rPr sz="2000" dirty="0">
                <a:latin typeface="Arial"/>
                <a:cs typeface="Arial"/>
              </a:rPr>
              <a:t>research</a:t>
            </a:r>
            <a:r>
              <a:rPr sz="2000" spc="-70" dirty="0">
                <a:latin typeface="Arial"/>
                <a:cs typeface="Arial"/>
              </a:rPr>
              <a:t> </a:t>
            </a:r>
            <a:r>
              <a:rPr sz="2000" dirty="0">
                <a:latin typeface="Arial"/>
                <a:cs typeface="Arial"/>
              </a:rPr>
              <a:t>methods</a:t>
            </a:r>
            <a:r>
              <a:rPr sz="2000" spc="-65" dirty="0">
                <a:latin typeface="Arial"/>
                <a:cs typeface="Arial"/>
              </a:rPr>
              <a:t> </a:t>
            </a:r>
            <a:r>
              <a:rPr sz="2000" dirty="0">
                <a:latin typeface="Arial"/>
                <a:cs typeface="Arial"/>
              </a:rPr>
              <a:t>that</a:t>
            </a:r>
            <a:r>
              <a:rPr sz="2000" spc="-75" dirty="0">
                <a:latin typeface="Arial"/>
                <a:cs typeface="Arial"/>
              </a:rPr>
              <a:t> </a:t>
            </a:r>
            <a:r>
              <a:rPr sz="2000" dirty="0">
                <a:latin typeface="Arial"/>
                <a:cs typeface="Arial"/>
              </a:rPr>
              <a:t>will</a:t>
            </a:r>
            <a:r>
              <a:rPr sz="2000" spc="-45" dirty="0">
                <a:latin typeface="Arial"/>
                <a:cs typeface="Arial"/>
              </a:rPr>
              <a:t> </a:t>
            </a:r>
            <a:r>
              <a:rPr sz="2000" dirty="0">
                <a:latin typeface="Arial"/>
                <a:cs typeface="Arial"/>
              </a:rPr>
              <a:t>advance</a:t>
            </a:r>
            <a:r>
              <a:rPr sz="2000" spc="-60" dirty="0">
                <a:latin typeface="Arial"/>
                <a:cs typeface="Arial"/>
              </a:rPr>
              <a:t> </a:t>
            </a:r>
            <a:r>
              <a:rPr sz="2000" dirty="0">
                <a:latin typeface="Arial"/>
                <a:cs typeface="Arial"/>
              </a:rPr>
              <a:t>clinical</a:t>
            </a:r>
            <a:r>
              <a:rPr sz="2000" spc="-40" dirty="0">
                <a:latin typeface="Arial"/>
                <a:cs typeface="Arial"/>
              </a:rPr>
              <a:t> </a:t>
            </a:r>
            <a:r>
              <a:rPr sz="2000" dirty="0">
                <a:latin typeface="Arial"/>
                <a:cs typeface="Arial"/>
              </a:rPr>
              <a:t>and</a:t>
            </a:r>
            <a:r>
              <a:rPr sz="2000" spc="-60" dirty="0">
                <a:latin typeface="Arial"/>
                <a:cs typeface="Arial"/>
              </a:rPr>
              <a:t> </a:t>
            </a:r>
            <a:r>
              <a:rPr sz="2000" spc="-10" dirty="0">
                <a:latin typeface="Arial"/>
                <a:cs typeface="Arial"/>
              </a:rPr>
              <a:t>translational </a:t>
            </a:r>
            <a:r>
              <a:rPr sz="2000" dirty="0">
                <a:latin typeface="Arial"/>
                <a:cs typeface="Arial"/>
              </a:rPr>
              <a:t>science</a:t>
            </a:r>
            <a:r>
              <a:rPr sz="2000" spc="-60" dirty="0">
                <a:latin typeface="Arial"/>
                <a:cs typeface="Arial"/>
              </a:rPr>
              <a:t> </a:t>
            </a:r>
            <a:r>
              <a:rPr sz="2000" dirty="0">
                <a:latin typeface="Arial"/>
                <a:cs typeface="Arial"/>
              </a:rPr>
              <a:t>(CTS)</a:t>
            </a:r>
            <a:r>
              <a:rPr sz="2000" spc="-50" dirty="0">
                <a:latin typeface="Arial"/>
                <a:cs typeface="Arial"/>
              </a:rPr>
              <a:t> </a:t>
            </a:r>
            <a:r>
              <a:rPr sz="2000" dirty="0">
                <a:latin typeface="Arial"/>
                <a:cs typeface="Arial"/>
              </a:rPr>
              <a:t>and</a:t>
            </a:r>
            <a:r>
              <a:rPr sz="2000" spc="-50" dirty="0">
                <a:latin typeface="Arial"/>
                <a:cs typeface="Arial"/>
              </a:rPr>
              <a:t> </a:t>
            </a:r>
            <a:r>
              <a:rPr sz="2000" dirty="0">
                <a:latin typeface="Arial"/>
                <a:cs typeface="Arial"/>
              </a:rPr>
              <a:t>research</a:t>
            </a:r>
            <a:r>
              <a:rPr sz="2000" spc="-60" dirty="0">
                <a:latin typeface="Arial"/>
                <a:cs typeface="Arial"/>
              </a:rPr>
              <a:t> </a:t>
            </a:r>
            <a:r>
              <a:rPr sz="2000" dirty="0">
                <a:latin typeface="Arial"/>
                <a:cs typeface="Arial"/>
              </a:rPr>
              <a:t>(CTR)</a:t>
            </a:r>
            <a:r>
              <a:rPr sz="2000" spc="-45" dirty="0">
                <a:latin typeface="Arial"/>
                <a:cs typeface="Arial"/>
              </a:rPr>
              <a:t> </a:t>
            </a:r>
            <a:r>
              <a:rPr sz="2000" dirty="0">
                <a:latin typeface="Arial"/>
                <a:cs typeface="Arial"/>
              </a:rPr>
              <a:t>at</a:t>
            </a:r>
            <a:r>
              <a:rPr sz="2000" spc="-65" dirty="0">
                <a:latin typeface="Arial"/>
                <a:cs typeface="Arial"/>
              </a:rPr>
              <a:t> </a:t>
            </a:r>
            <a:r>
              <a:rPr sz="2000" spc="-10" dirty="0">
                <a:latin typeface="Arial"/>
                <a:cs typeface="Arial"/>
              </a:rPr>
              <a:t>CTSA</a:t>
            </a:r>
            <a:r>
              <a:rPr sz="2000" spc="-130" dirty="0">
                <a:latin typeface="Arial"/>
                <a:cs typeface="Arial"/>
              </a:rPr>
              <a:t> </a:t>
            </a:r>
            <a:r>
              <a:rPr sz="2000" dirty="0">
                <a:latin typeface="Arial"/>
                <a:cs typeface="Arial"/>
              </a:rPr>
              <a:t>UM1</a:t>
            </a:r>
            <a:r>
              <a:rPr sz="2000" spc="-45" dirty="0">
                <a:latin typeface="Arial"/>
                <a:cs typeface="Arial"/>
              </a:rPr>
              <a:t> </a:t>
            </a:r>
            <a:r>
              <a:rPr sz="2000" spc="-10" dirty="0">
                <a:latin typeface="Arial"/>
                <a:cs typeface="Arial"/>
              </a:rPr>
              <a:t>hubs.</a:t>
            </a:r>
            <a:endParaRPr sz="2000" dirty="0">
              <a:latin typeface="Arial"/>
              <a:cs typeface="Arial"/>
            </a:endParaRPr>
          </a:p>
        </p:txBody>
      </p:sp>
      <p:sp>
        <p:nvSpPr>
          <p:cNvPr id="4" name="object 4"/>
          <p:cNvSpPr txBox="1"/>
          <p:nvPr/>
        </p:nvSpPr>
        <p:spPr>
          <a:xfrm>
            <a:off x="5938283" y="6464009"/>
            <a:ext cx="6069330" cy="299720"/>
          </a:xfrm>
          <a:prstGeom prst="rect">
            <a:avLst/>
          </a:prstGeom>
        </p:spPr>
        <p:txBody>
          <a:bodyPr vert="horz" wrap="square" lIns="0" tIns="12700" rIns="0" bIns="0" rtlCol="0">
            <a:spAutoFit/>
          </a:bodyPr>
          <a:lstStyle/>
          <a:p>
            <a:pPr marL="12700">
              <a:lnSpc>
                <a:spcPct val="100000"/>
              </a:lnSpc>
              <a:spcBef>
                <a:spcPts val="100"/>
              </a:spcBef>
            </a:pPr>
            <a:r>
              <a:rPr sz="1800" u="sng" spc="-10" dirty="0">
                <a:solidFill>
                  <a:srgbClr val="0562C1"/>
                </a:solidFill>
                <a:uFill>
                  <a:solidFill>
                    <a:srgbClr val="0562C1"/>
                  </a:solidFill>
                </a:uFill>
                <a:latin typeface="Arial"/>
                <a:cs typeface="Arial"/>
                <a:hlinkClick r:id="rId4"/>
              </a:rPr>
              <a:t>https://grants.nih.gov/grants/guide/pa-</a:t>
            </a:r>
            <a:r>
              <a:rPr sz="1800" u="sng" spc="-25" dirty="0">
                <a:solidFill>
                  <a:srgbClr val="0562C1"/>
                </a:solidFill>
                <a:uFill>
                  <a:solidFill>
                    <a:srgbClr val="0562C1"/>
                  </a:solidFill>
                </a:uFill>
                <a:latin typeface="Arial"/>
                <a:cs typeface="Arial"/>
                <a:hlinkClick r:id="rId4"/>
              </a:rPr>
              <a:t>files/PAR-</a:t>
            </a:r>
            <a:r>
              <a:rPr sz="1800" u="sng" spc="-10" dirty="0">
                <a:solidFill>
                  <a:srgbClr val="0562C1"/>
                </a:solidFill>
                <a:uFill>
                  <a:solidFill>
                    <a:srgbClr val="0562C1"/>
                  </a:solidFill>
                </a:uFill>
                <a:latin typeface="Arial"/>
                <a:cs typeface="Arial"/>
                <a:hlinkClick r:id="rId4"/>
              </a:rPr>
              <a:t>24-054.html</a:t>
            </a:r>
            <a:endParaRPr sz="1800" dirty="0">
              <a:latin typeface="Arial"/>
              <a:cs typeface="Arial"/>
            </a:endParaRPr>
          </a:p>
        </p:txBody>
      </p:sp>
      <p:sp>
        <p:nvSpPr>
          <p:cNvPr id="5" name="object 5">
            <a:extLst>
              <a:ext uri="{C183D7F6-B498-43B3-948B-1728B52AA6E4}">
                <adec:decorative xmlns:adec="http://schemas.microsoft.com/office/drawing/2017/decorative" val="1"/>
              </a:ext>
            </a:extLst>
          </p:cNvPr>
          <p:cNvSpPr txBox="1"/>
          <p:nvPr/>
        </p:nvSpPr>
        <p:spPr>
          <a:xfrm>
            <a:off x="11928600" y="15473"/>
            <a:ext cx="172085" cy="197490"/>
          </a:xfrm>
          <a:prstGeom prst="rect">
            <a:avLst/>
          </a:prstGeom>
        </p:spPr>
        <p:txBody>
          <a:bodyPr vert="horz" wrap="square" lIns="0" tIns="12700" rIns="0" bIns="0" rtlCol="0">
            <a:spAutoFit/>
          </a:bodyPr>
          <a:lstStyle/>
          <a:p>
            <a:pPr marL="12700">
              <a:lnSpc>
                <a:spcPct val="100000"/>
              </a:lnSpc>
              <a:spcBef>
                <a:spcPts val="100"/>
              </a:spcBef>
            </a:pPr>
            <a:r>
              <a:rPr sz="1200" spc="-60" dirty="0">
                <a:solidFill>
                  <a:schemeClr val="tx1"/>
                </a:solidFill>
                <a:latin typeface="Arial"/>
                <a:cs typeface="Arial"/>
              </a:rPr>
              <a:t>11</a:t>
            </a:r>
            <a:endParaRPr sz="1200">
              <a:solidFill>
                <a:schemeClr val="tx1"/>
              </a:solidFill>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319637" rIns="0" bIns="0" rtlCol="0">
            <a:spAutoFit/>
          </a:bodyPr>
          <a:lstStyle/>
          <a:p>
            <a:pPr marL="761365">
              <a:lnSpc>
                <a:spcPct val="100000"/>
              </a:lnSpc>
              <a:spcBef>
                <a:spcPts val="100"/>
              </a:spcBef>
            </a:pPr>
            <a:r>
              <a:rPr dirty="0"/>
              <a:t>Funding</a:t>
            </a:r>
            <a:r>
              <a:rPr spc="-170" dirty="0"/>
              <a:t> </a:t>
            </a:r>
            <a:r>
              <a:rPr dirty="0"/>
              <a:t>Opportunity</a:t>
            </a:r>
            <a:r>
              <a:rPr spc="-165" dirty="0"/>
              <a:t> </a:t>
            </a:r>
            <a:r>
              <a:rPr spc="-10" dirty="0"/>
              <a:t>Description</a:t>
            </a:r>
          </a:p>
        </p:txBody>
      </p:sp>
      <p:sp>
        <p:nvSpPr>
          <p:cNvPr id="2" name="object 2"/>
          <p:cNvSpPr txBox="1"/>
          <p:nvPr/>
        </p:nvSpPr>
        <p:spPr>
          <a:xfrm>
            <a:off x="1247603" y="1351817"/>
            <a:ext cx="10117455" cy="3366947"/>
          </a:xfrm>
          <a:prstGeom prst="rect">
            <a:avLst/>
          </a:prstGeom>
        </p:spPr>
        <p:txBody>
          <a:bodyPr vert="horz" wrap="square" lIns="0" tIns="12065" rIns="0" bIns="0" rtlCol="0">
            <a:spAutoFit/>
          </a:bodyPr>
          <a:lstStyle/>
          <a:p>
            <a:pPr marL="469265" marR="5080" indent="-457200">
              <a:lnSpc>
                <a:spcPct val="100000"/>
              </a:lnSpc>
              <a:spcBef>
                <a:spcPts val="95"/>
              </a:spcBef>
              <a:buFont typeface="Arial"/>
              <a:buChar char="•"/>
              <a:tabLst>
                <a:tab pos="469265" algn="l"/>
              </a:tabLst>
            </a:pPr>
            <a:r>
              <a:rPr sz="2000" dirty="0">
                <a:latin typeface="Arial"/>
                <a:cs typeface="Arial"/>
              </a:rPr>
              <a:t>SIPs</a:t>
            </a:r>
            <a:r>
              <a:rPr sz="2000" spc="-60" dirty="0">
                <a:latin typeface="Arial"/>
                <a:cs typeface="Arial"/>
              </a:rPr>
              <a:t> </a:t>
            </a:r>
            <a:r>
              <a:rPr sz="2000" dirty="0">
                <a:latin typeface="Arial"/>
                <a:cs typeface="Arial"/>
              </a:rPr>
              <a:t>are</a:t>
            </a:r>
            <a:r>
              <a:rPr sz="2000" spc="-65" dirty="0">
                <a:latin typeface="Arial"/>
                <a:cs typeface="Arial"/>
              </a:rPr>
              <a:t> </a:t>
            </a:r>
            <a:r>
              <a:rPr sz="2000" dirty="0">
                <a:latin typeface="Arial"/>
                <a:cs typeface="Arial"/>
              </a:rPr>
              <a:t>expected</a:t>
            </a:r>
            <a:r>
              <a:rPr sz="2000" spc="-60" dirty="0">
                <a:latin typeface="Arial"/>
                <a:cs typeface="Arial"/>
              </a:rPr>
              <a:t> </a:t>
            </a:r>
            <a:r>
              <a:rPr sz="2000" dirty="0">
                <a:latin typeface="Arial"/>
                <a:cs typeface="Arial"/>
              </a:rPr>
              <a:t>to</a:t>
            </a:r>
            <a:r>
              <a:rPr sz="2000" spc="-70" dirty="0">
                <a:latin typeface="Arial"/>
                <a:cs typeface="Arial"/>
              </a:rPr>
              <a:t> </a:t>
            </a:r>
            <a:r>
              <a:rPr sz="2000" dirty="0">
                <a:latin typeface="Arial"/>
                <a:cs typeface="Arial"/>
              </a:rPr>
              <a:t>have</a:t>
            </a:r>
            <a:r>
              <a:rPr sz="2000" spc="-55" dirty="0">
                <a:latin typeface="Arial"/>
                <a:cs typeface="Arial"/>
              </a:rPr>
              <a:t> </a:t>
            </a:r>
            <a:r>
              <a:rPr sz="2000" dirty="0">
                <a:latin typeface="Arial"/>
                <a:cs typeface="Arial"/>
              </a:rPr>
              <a:t>a</a:t>
            </a:r>
            <a:r>
              <a:rPr sz="2000" spc="-65" dirty="0">
                <a:latin typeface="Arial"/>
                <a:cs typeface="Arial"/>
              </a:rPr>
              <a:t> </a:t>
            </a:r>
            <a:r>
              <a:rPr sz="2000" b="1" dirty="0">
                <a:latin typeface="Arial"/>
                <a:cs typeface="Arial"/>
              </a:rPr>
              <a:t>significant</a:t>
            </a:r>
            <a:r>
              <a:rPr sz="2000" b="1" spc="-60" dirty="0">
                <a:latin typeface="Arial"/>
                <a:cs typeface="Arial"/>
              </a:rPr>
              <a:t> </a:t>
            </a:r>
            <a:r>
              <a:rPr sz="2000" b="1" dirty="0">
                <a:latin typeface="Arial"/>
                <a:cs typeface="Arial"/>
              </a:rPr>
              <a:t>impact</a:t>
            </a:r>
            <a:r>
              <a:rPr sz="2000" b="1" spc="-55" dirty="0">
                <a:latin typeface="Arial"/>
                <a:cs typeface="Arial"/>
              </a:rPr>
              <a:t> </a:t>
            </a:r>
            <a:r>
              <a:rPr sz="2000" dirty="0">
                <a:latin typeface="Arial"/>
                <a:cs typeface="Arial"/>
              </a:rPr>
              <a:t>on</a:t>
            </a:r>
            <a:r>
              <a:rPr sz="2000" spc="-60" dirty="0">
                <a:latin typeface="Arial"/>
                <a:cs typeface="Arial"/>
              </a:rPr>
              <a:t> </a:t>
            </a:r>
            <a:r>
              <a:rPr sz="2000" dirty="0">
                <a:latin typeface="Arial"/>
                <a:cs typeface="Arial"/>
              </a:rPr>
              <a:t>Clinical</a:t>
            </a:r>
            <a:r>
              <a:rPr sz="2000" spc="-35" dirty="0">
                <a:latin typeface="Arial"/>
                <a:cs typeface="Arial"/>
              </a:rPr>
              <a:t> </a:t>
            </a:r>
            <a:r>
              <a:rPr sz="2000" dirty="0">
                <a:latin typeface="Arial"/>
                <a:cs typeface="Arial"/>
              </a:rPr>
              <a:t>and</a:t>
            </a:r>
            <a:r>
              <a:rPr sz="2000" spc="-85" dirty="0">
                <a:latin typeface="Arial"/>
                <a:cs typeface="Arial"/>
              </a:rPr>
              <a:t> </a:t>
            </a:r>
            <a:r>
              <a:rPr sz="2000" spc="-10" dirty="0">
                <a:latin typeface="Arial"/>
                <a:cs typeface="Arial"/>
              </a:rPr>
              <a:t>Translational</a:t>
            </a:r>
            <a:r>
              <a:rPr sz="2000" spc="-40" dirty="0">
                <a:latin typeface="Arial"/>
                <a:cs typeface="Arial"/>
              </a:rPr>
              <a:t> </a:t>
            </a:r>
            <a:r>
              <a:rPr sz="2000" spc="-10" dirty="0">
                <a:latin typeface="Arial"/>
                <a:cs typeface="Arial"/>
              </a:rPr>
              <a:t>Science (CTS).</a:t>
            </a:r>
            <a:endParaRPr sz="2000" dirty="0">
              <a:latin typeface="Arial"/>
              <a:cs typeface="Arial"/>
            </a:endParaRPr>
          </a:p>
          <a:p>
            <a:pPr marL="469900" marR="237490" indent="-457200">
              <a:lnSpc>
                <a:spcPct val="100000"/>
              </a:lnSpc>
              <a:spcBef>
                <a:spcPts val="2400"/>
              </a:spcBef>
              <a:buChar char="•"/>
              <a:tabLst>
                <a:tab pos="469900" algn="l"/>
              </a:tabLst>
            </a:pPr>
            <a:r>
              <a:rPr lang="en-US" sz="2000" dirty="0">
                <a:latin typeface="Arial"/>
                <a:cs typeface="Arial"/>
              </a:rPr>
              <a:t>Address</a:t>
            </a:r>
            <a:r>
              <a:rPr lang="en-US" sz="2000" spc="-75" dirty="0">
                <a:latin typeface="Arial"/>
                <a:cs typeface="Arial"/>
              </a:rPr>
              <a:t> </a:t>
            </a:r>
            <a:r>
              <a:rPr lang="en-US" sz="2000" dirty="0">
                <a:latin typeface="Arial"/>
                <a:cs typeface="Arial"/>
              </a:rPr>
              <a:t>specific</a:t>
            </a:r>
            <a:r>
              <a:rPr lang="en-US" sz="2000" spc="-80" dirty="0">
                <a:latin typeface="Arial"/>
                <a:cs typeface="Arial"/>
              </a:rPr>
              <a:t> </a:t>
            </a:r>
            <a:r>
              <a:rPr lang="en-US" sz="2000" dirty="0">
                <a:latin typeface="Arial"/>
                <a:cs typeface="Arial"/>
              </a:rPr>
              <a:t>knowledge</a:t>
            </a:r>
            <a:r>
              <a:rPr lang="en-US" sz="2000" spc="-65" dirty="0">
                <a:latin typeface="Arial"/>
                <a:cs typeface="Arial"/>
              </a:rPr>
              <a:t> </a:t>
            </a:r>
            <a:r>
              <a:rPr lang="en-US" sz="2000" dirty="0">
                <a:latin typeface="Arial"/>
                <a:cs typeface="Arial"/>
              </a:rPr>
              <a:t>gaps</a:t>
            </a:r>
            <a:r>
              <a:rPr lang="en-US" sz="2000" spc="-70" dirty="0">
                <a:latin typeface="Arial"/>
                <a:cs typeface="Arial"/>
              </a:rPr>
              <a:t> </a:t>
            </a:r>
            <a:r>
              <a:rPr lang="en-US" sz="2000" dirty="0">
                <a:latin typeface="Arial"/>
                <a:cs typeface="Arial"/>
              </a:rPr>
              <a:t>that</a:t>
            </a:r>
            <a:r>
              <a:rPr lang="en-US" sz="2000" spc="-90" dirty="0">
                <a:latin typeface="Arial"/>
                <a:cs typeface="Arial"/>
              </a:rPr>
              <a:t> </a:t>
            </a:r>
            <a:r>
              <a:rPr lang="en-US" sz="2000" dirty="0">
                <a:latin typeface="Arial"/>
                <a:cs typeface="Arial"/>
              </a:rPr>
              <a:t>will</a:t>
            </a:r>
            <a:r>
              <a:rPr lang="en-US" sz="2000" spc="-60" dirty="0">
                <a:latin typeface="Arial"/>
                <a:cs typeface="Arial"/>
              </a:rPr>
              <a:t> </a:t>
            </a:r>
            <a:r>
              <a:rPr lang="en-US" sz="2000" dirty="0">
                <a:latin typeface="Arial"/>
                <a:cs typeface="Arial"/>
              </a:rPr>
              <a:t>advance</a:t>
            </a:r>
            <a:r>
              <a:rPr lang="en-US" sz="2000" spc="-75" dirty="0">
                <a:latin typeface="Arial"/>
                <a:cs typeface="Arial"/>
              </a:rPr>
              <a:t> </a:t>
            </a:r>
            <a:r>
              <a:rPr lang="en-US" sz="2000" dirty="0">
                <a:latin typeface="Arial"/>
                <a:cs typeface="Arial"/>
              </a:rPr>
              <a:t>clinical</a:t>
            </a:r>
            <a:r>
              <a:rPr lang="en-US" sz="2000" spc="-60" dirty="0">
                <a:latin typeface="Arial"/>
                <a:cs typeface="Arial"/>
              </a:rPr>
              <a:t> </a:t>
            </a:r>
            <a:r>
              <a:rPr lang="en-US" sz="2000" dirty="0">
                <a:latin typeface="Arial"/>
                <a:cs typeface="Arial"/>
              </a:rPr>
              <a:t>and</a:t>
            </a:r>
            <a:r>
              <a:rPr lang="en-US" sz="2000" spc="-75" dirty="0">
                <a:latin typeface="Arial"/>
                <a:cs typeface="Arial"/>
              </a:rPr>
              <a:t> </a:t>
            </a:r>
            <a:r>
              <a:rPr lang="en-US" sz="2000" dirty="0">
                <a:latin typeface="Arial"/>
                <a:cs typeface="Arial"/>
              </a:rPr>
              <a:t>translational</a:t>
            </a:r>
            <a:r>
              <a:rPr lang="en-US" sz="2000" spc="-80" dirty="0">
                <a:latin typeface="Arial"/>
                <a:cs typeface="Arial"/>
              </a:rPr>
              <a:t> </a:t>
            </a:r>
            <a:r>
              <a:rPr lang="en-US" sz="2000" spc="-10" dirty="0">
                <a:latin typeface="Arial"/>
                <a:cs typeface="Arial"/>
              </a:rPr>
              <a:t>science </a:t>
            </a:r>
            <a:r>
              <a:rPr lang="en-US" sz="2000" dirty="0">
                <a:latin typeface="Arial"/>
                <a:cs typeface="Arial"/>
              </a:rPr>
              <a:t>(CTS)</a:t>
            </a:r>
            <a:r>
              <a:rPr lang="en-US" sz="2000" spc="-55" dirty="0">
                <a:latin typeface="Arial"/>
                <a:cs typeface="Arial"/>
              </a:rPr>
              <a:t> </a:t>
            </a:r>
            <a:r>
              <a:rPr lang="en-US" sz="2000" dirty="0">
                <a:latin typeface="Arial"/>
                <a:cs typeface="Arial"/>
              </a:rPr>
              <a:t>and</a:t>
            </a:r>
            <a:r>
              <a:rPr lang="en-US" sz="2000" spc="-55" dirty="0">
                <a:latin typeface="Arial"/>
                <a:cs typeface="Arial"/>
              </a:rPr>
              <a:t> </a:t>
            </a:r>
            <a:r>
              <a:rPr lang="en-US" sz="2000" dirty="0">
                <a:latin typeface="Arial"/>
                <a:cs typeface="Arial"/>
              </a:rPr>
              <a:t>research</a:t>
            </a:r>
            <a:r>
              <a:rPr lang="en-US" sz="2000" spc="-60" dirty="0">
                <a:latin typeface="Arial"/>
                <a:cs typeface="Arial"/>
              </a:rPr>
              <a:t> </a:t>
            </a:r>
            <a:r>
              <a:rPr lang="en-US" sz="2000" dirty="0">
                <a:latin typeface="Arial"/>
                <a:cs typeface="Arial"/>
              </a:rPr>
              <a:t>(CTR)</a:t>
            </a:r>
            <a:r>
              <a:rPr lang="en-US" sz="2000" spc="-45" dirty="0">
                <a:latin typeface="Arial"/>
                <a:cs typeface="Arial"/>
              </a:rPr>
              <a:t> </a:t>
            </a:r>
            <a:r>
              <a:rPr lang="en-US" sz="2000" b="1" dirty="0">
                <a:latin typeface="Arial"/>
                <a:cs typeface="Arial"/>
              </a:rPr>
              <a:t>at</a:t>
            </a:r>
            <a:r>
              <a:rPr lang="en-US" sz="2000" b="1" spc="-65" dirty="0">
                <a:latin typeface="Arial"/>
                <a:cs typeface="Arial"/>
              </a:rPr>
              <a:t> </a:t>
            </a:r>
            <a:r>
              <a:rPr lang="en-US" sz="2000" b="1" dirty="0">
                <a:latin typeface="Arial"/>
                <a:cs typeface="Arial"/>
              </a:rPr>
              <a:t>CTSA</a:t>
            </a:r>
            <a:r>
              <a:rPr lang="en-US" sz="2000" b="1" spc="-100" dirty="0">
                <a:latin typeface="Arial"/>
                <a:cs typeface="Arial"/>
              </a:rPr>
              <a:t> </a:t>
            </a:r>
            <a:r>
              <a:rPr lang="en-US" sz="2000" b="1" dirty="0">
                <a:latin typeface="Arial"/>
                <a:cs typeface="Arial"/>
              </a:rPr>
              <a:t>UM1</a:t>
            </a:r>
            <a:r>
              <a:rPr lang="en-US" sz="2000" b="1" spc="-50" dirty="0">
                <a:latin typeface="Arial"/>
                <a:cs typeface="Arial"/>
              </a:rPr>
              <a:t> </a:t>
            </a:r>
            <a:r>
              <a:rPr lang="en-US" sz="2000" b="1" spc="-10" dirty="0">
                <a:latin typeface="Arial"/>
                <a:cs typeface="Arial"/>
              </a:rPr>
              <a:t>hubs</a:t>
            </a:r>
            <a:r>
              <a:rPr lang="en-US" sz="2000" spc="-10" dirty="0">
                <a:latin typeface="Arial"/>
                <a:cs typeface="Arial"/>
              </a:rPr>
              <a:t>.</a:t>
            </a:r>
            <a:endParaRPr lang="en-US" sz="2000" dirty="0">
              <a:latin typeface="Arial"/>
              <a:cs typeface="Arial"/>
            </a:endParaRPr>
          </a:p>
          <a:p>
            <a:pPr marL="469900" marR="570230" indent="-457200">
              <a:lnSpc>
                <a:spcPct val="100000"/>
              </a:lnSpc>
              <a:spcBef>
                <a:spcPts val="2400"/>
              </a:spcBef>
              <a:buChar char="•"/>
              <a:tabLst>
                <a:tab pos="469900" algn="l"/>
              </a:tabLst>
            </a:pPr>
            <a:r>
              <a:rPr sz="2000" dirty="0">
                <a:latin typeface="Arial"/>
                <a:cs typeface="Arial"/>
              </a:rPr>
              <a:t>Resources,</a:t>
            </a:r>
            <a:r>
              <a:rPr sz="2000" spc="-80" dirty="0">
                <a:latin typeface="Arial"/>
                <a:cs typeface="Arial"/>
              </a:rPr>
              <a:t> </a:t>
            </a:r>
            <a:r>
              <a:rPr sz="2000" dirty="0">
                <a:latin typeface="Arial"/>
                <a:cs typeface="Arial"/>
              </a:rPr>
              <a:t>activities,</a:t>
            </a:r>
            <a:r>
              <a:rPr sz="2000" spc="-80" dirty="0">
                <a:latin typeface="Arial"/>
                <a:cs typeface="Arial"/>
              </a:rPr>
              <a:t> </a:t>
            </a:r>
            <a:r>
              <a:rPr sz="2000" dirty="0">
                <a:latin typeface="Arial"/>
                <a:cs typeface="Arial"/>
              </a:rPr>
              <a:t>and</a:t>
            </a:r>
            <a:r>
              <a:rPr sz="2000" spc="-75" dirty="0">
                <a:latin typeface="Arial"/>
                <a:cs typeface="Arial"/>
              </a:rPr>
              <a:t> </a:t>
            </a:r>
            <a:r>
              <a:rPr sz="2000" dirty="0">
                <a:latin typeface="Arial"/>
                <a:cs typeface="Arial"/>
              </a:rPr>
              <a:t>expertise</a:t>
            </a:r>
            <a:r>
              <a:rPr sz="2000" spc="-85" dirty="0">
                <a:latin typeface="Arial"/>
                <a:cs typeface="Arial"/>
              </a:rPr>
              <a:t> </a:t>
            </a:r>
            <a:r>
              <a:rPr sz="2000" dirty="0">
                <a:latin typeface="Arial"/>
                <a:cs typeface="Arial"/>
              </a:rPr>
              <a:t>supported</a:t>
            </a:r>
            <a:r>
              <a:rPr sz="2000" spc="-80" dirty="0">
                <a:latin typeface="Arial"/>
                <a:cs typeface="Arial"/>
              </a:rPr>
              <a:t> </a:t>
            </a:r>
            <a:r>
              <a:rPr sz="2000" dirty="0">
                <a:latin typeface="Arial"/>
                <a:cs typeface="Arial"/>
              </a:rPr>
              <a:t>through</a:t>
            </a:r>
            <a:r>
              <a:rPr sz="2000" spc="-75" dirty="0">
                <a:latin typeface="Arial"/>
                <a:cs typeface="Arial"/>
              </a:rPr>
              <a:t> </a:t>
            </a:r>
            <a:r>
              <a:rPr sz="2000" dirty="0">
                <a:latin typeface="Arial"/>
                <a:cs typeface="Arial"/>
              </a:rPr>
              <a:t>the</a:t>
            </a:r>
            <a:r>
              <a:rPr sz="2000" spc="-90" dirty="0">
                <a:latin typeface="Arial"/>
                <a:cs typeface="Arial"/>
              </a:rPr>
              <a:t> </a:t>
            </a:r>
            <a:r>
              <a:rPr sz="2000" dirty="0">
                <a:latin typeface="Arial"/>
                <a:cs typeface="Arial"/>
              </a:rPr>
              <a:t>RC2</a:t>
            </a:r>
            <a:r>
              <a:rPr sz="2000" spc="-60" dirty="0">
                <a:latin typeface="Arial"/>
                <a:cs typeface="Arial"/>
              </a:rPr>
              <a:t> </a:t>
            </a:r>
            <a:r>
              <a:rPr sz="2000" dirty="0">
                <a:latin typeface="Arial"/>
                <a:cs typeface="Arial"/>
              </a:rPr>
              <a:t>mechanism</a:t>
            </a:r>
            <a:r>
              <a:rPr sz="2000" spc="-70" dirty="0">
                <a:latin typeface="Arial"/>
                <a:cs typeface="Arial"/>
              </a:rPr>
              <a:t> </a:t>
            </a:r>
            <a:r>
              <a:rPr sz="2000" spc="-25" dirty="0">
                <a:latin typeface="Arial"/>
                <a:cs typeface="Arial"/>
              </a:rPr>
              <a:t>are </a:t>
            </a:r>
            <a:r>
              <a:rPr sz="2000" dirty="0">
                <a:latin typeface="Arial"/>
                <a:cs typeface="Arial"/>
              </a:rPr>
              <a:t>expected</a:t>
            </a:r>
            <a:r>
              <a:rPr sz="2000" spc="-75" dirty="0">
                <a:latin typeface="Arial"/>
                <a:cs typeface="Arial"/>
              </a:rPr>
              <a:t> </a:t>
            </a:r>
            <a:r>
              <a:rPr sz="2000" dirty="0">
                <a:latin typeface="Arial"/>
                <a:cs typeface="Arial"/>
              </a:rPr>
              <a:t>to</a:t>
            </a:r>
            <a:r>
              <a:rPr sz="2000" spc="-75" dirty="0">
                <a:latin typeface="Arial"/>
                <a:cs typeface="Arial"/>
              </a:rPr>
              <a:t> </a:t>
            </a:r>
            <a:r>
              <a:rPr sz="2000" dirty="0">
                <a:latin typeface="Arial"/>
                <a:cs typeface="Arial"/>
              </a:rPr>
              <a:t>enhance</a:t>
            </a:r>
            <a:r>
              <a:rPr sz="2000" spc="-65" dirty="0">
                <a:latin typeface="Arial"/>
                <a:cs typeface="Arial"/>
              </a:rPr>
              <a:t> </a:t>
            </a:r>
            <a:r>
              <a:rPr sz="2000" dirty="0">
                <a:latin typeface="Arial"/>
                <a:cs typeface="Arial"/>
              </a:rPr>
              <a:t>the</a:t>
            </a:r>
            <a:r>
              <a:rPr sz="2000" spc="-65" dirty="0">
                <a:latin typeface="Arial"/>
                <a:cs typeface="Arial"/>
              </a:rPr>
              <a:t> </a:t>
            </a:r>
            <a:r>
              <a:rPr sz="2000" b="1" spc="-10" dirty="0">
                <a:latin typeface="Arial"/>
                <a:cs typeface="Arial"/>
              </a:rPr>
              <a:t>development</a:t>
            </a:r>
            <a:r>
              <a:rPr sz="2000" b="1" spc="-55" dirty="0">
                <a:latin typeface="Arial"/>
                <a:cs typeface="Arial"/>
              </a:rPr>
              <a:t> </a:t>
            </a:r>
            <a:r>
              <a:rPr sz="2000" b="1" dirty="0">
                <a:latin typeface="Arial"/>
                <a:cs typeface="Arial"/>
              </a:rPr>
              <a:t>and</a:t>
            </a:r>
            <a:r>
              <a:rPr sz="2000" b="1" spc="-55" dirty="0">
                <a:latin typeface="Arial"/>
                <a:cs typeface="Arial"/>
              </a:rPr>
              <a:t> </a:t>
            </a:r>
            <a:r>
              <a:rPr sz="2000" b="1" dirty="0">
                <a:latin typeface="Arial"/>
                <a:cs typeface="Arial"/>
              </a:rPr>
              <a:t>demonstration</a:t>
            </a:r>
            <a:r>
              <a:rPr sz="2000" b="1" spc="-60" dirty="0">
                <a:latin typeface="Arial"/>
                <a:cs typeface="Arial"/>
              </a:rPr>
              <a:t> </a:t>
            </a:r>
            <a:r>
              <a:rPr sz="2000" dirty="0">
                <a:latin typeface="Arial"/>
                <a:cs typeface="Arial"/>
              </a:rPr>
              <a:t>activities</a:t>
            </a:r>
            <a:r>
              <a:rPr sz="2000" spc="-65" dirty="0">
                <a:latin typeface="Arial"/>
                <a:cs typeface="Arial"/>
              </a:rPr>
              <a:t> </a:t>
            </a:r>
            <a:r>
              <a:rPr sz="2000" dirty="0">
                <a:latin typeface="Arial"/>
                <a:cs typeface="Arial"/>
              </a:rPr>
              <a:t>or</a:t>
            </a:r>
            <a:r>
              <a:rPr sz="2000" spc="-70" dirty="0">
                <a:latin typeface="Arial"/>
                <a:cs typeface="Arial"/>
              </a:rPr>
              <a:t> </a:t>
            </a:r>
            <a:r>
              <a:rPr sz="2000" spc="-10" dirty="0">
                <a:latin typeface="Arial"/>
                <a:cs typeface="Arial"/>
              </a:rPr>
              <a:t>projects </a:t>
            </a:r>
            <a:r>
              <a:rPr sz="2000" b="1" dirty="0">
                <a:latin typeface="Arial"/>
                <a:cs typeface="Arial"/>
              </a:rPr>
              <a:t>within</a:t>
            </a:r>
            <a:r>
              <a:rPr sz="2000" b="1" spc="-55" dirty="0">
                <a:latin typeface="Arial"/>
                <a:cs typeface="Arial"/>
              </a:rPr>
              <a:t> </a:t>
            </a:r>
            <a:r>
              <a:rPr sz="2000" b="1" dirty="0">
                <a:latin typeface="Arial"/>
                <a:cs typeface="Arial"/>
              </a:rPr>
              <a:t>a</a:t>
            </a:r>
            <a:r>
              <a:rPr sz="2000" b="1" spc="-45" dirty="0">
                <a:latin typeface="Arial"/>
                <a:cs typeface="Arial"/>
              </a:rPr>
              <a:t> </a:t>
            </a:r>
            <a:r>
              <a:rPr sz="2000" b="1" dirty="0">
                <a:latin typeface="Arial"/>
                <a:cs typeface="Arial"/>
              </a:rPr>
              <a:t>CTSA</a:t>
            </a:r>
            <a:r>
              <a:rPr sz="2000" b="1" spc="-80" dirty="0">
                <a:latin typeface="Arial"/>
                <a:cs typeface="Arial"/>
              </a:rPr>
              <a:t> </a:t>
            </a:r>
            <a:r>
              <a:rPr sz="2000" b="1" spc="-20" dirty="0">
                <a:latin typeface="Arial"/>
                <a:cs typeface="Arial"/>
              </a:rPr>
              <a:t>hub.</a:t>
            </a:r>
            <a:endParaRPr sz="2000" dirty="0">
              <a:latin typeface="Arial"/>
              <a:cs typeface="Arial"/>
            </a:endParaRPr>
          </a:p>
          <a:p>
            <a:pPr marL="469265" indent="-456565">
              <a:lnSpc>
                <a:spcPct val="100000"/>
              </a:lnSpc>
              <a:spcBef>
                <a:spcPts val="2400"/>
              </a:spcBef>
              <a:buChar char="•"/>
              <a:tabLst>
                <a:tab pos="469265" algn="l"/>
              </a:tabLst>
            </a:pPr>
            <a:r>
              <a:rPr sz="1800" dirty="0">
                <a:latin typeface="Arial"/>
                <a:cs typeface="Arial"/>
              </a:rPr>
              <a:t>Highly</a:t>
            </a:r>
            <a:r>
              <a:rPr sz="1800" spc="-20" dirty="0">
                <a:latin typeface="Arial"/>
                <a:cs typeface="Arial"/>
              </a:rPr>
              <a:t> </a:t>
            </a:r>
            <a:r>
              <a:rPr sz="1800" b="1" dirty="0">
                <a:latin typeface="Arial"/>
                <a:cs typeface="Arial"/>
              </a:rPr>
              <a:t>useful</a:t>
            </a:r>
            <a:r>
              <a:rPr sz="1800" b="1" spc="-15" dirty="0">
                <a:latin typeface="Arial"/>
                <a:cs typeface="Arial"/>
              </a:rPr>
              <a:t> </a:t>
            </a:r>
            <a:r>
              <a:rPr sz="1800" b="1" dirty="0">
                <a:latin typeface="Arial"/>
                <a:cs typeface="Arial"/>
              </a:rPr>
              <a:t>and</a:t>
            </a:r>
            <a:r>
              <a:rPr sz="1800" b="1" spc="-10" dirty="0">
                <a:latin typeface="Arial"/>
                <a:cs typeface="Arial"/>
              </a:rPr>
              <a:t> </a:t>
            </a:r>
            <a:r>
              <a:rPr sz="1800" b="1" dirty="0">
                <a:latin typeface="Arial"/>
                <a:cs typeface="Arial"/>
              </a:rPr>
              <a:t>transformative</a:t>
            </a:r>
            <a:r>
              <a:rPr sz="1800" b="1" spc="-30" dirty="0">
                <a:latin typeface="Arial"/>
                <a:cs typeface="Arial"/>
              </a:rPr>
              <a:t> </a:t>
            </a:r>
            <a:r>
              <a:rPr sz="1800" dirty="0">
                <a:latin typeface="Arial"/>
                <a:cs typeface="Arial"/>
              </a:rPr>
              <a:t>to</a:t>
            </a:r>
            <a:r>
              <a:rPr sz="1800" spc="-15" dirty="0">
                <a:latin typeface="Arial"/>
                <a:cs typeface="Arial"/>
              </a:rPr>
              <a:t> </a:t>
            </a:r>
            <a:r>
              <a:rPr sz="1800" dirty="0">
                <a:latin typeface="Arial"/>
                <a:cs typeface="Arial"/>
              </a:rPr>
              <a:t>the</a:t>
            </a:r>
            <a:r>
              <a:rPr sz="1800" spc="-15" dirty="0">
                <a:latin typeface="Arial"/>
                <a:cs typeface="Arial"/>
              </a:rPr>
              <a:t> </a:t>
            </a:r>
            <a:r>
              <a:rPr sz="1800" dirty="0">
                <a:latin typeface="Arial"/>
                <a:cs typeface="Arial"/>
              </a:rPr>
              <a:t>broader</a:t>
            </a:r>
            <a:r>
              <a:rPr sz="1800" spc="-20" dirty="0">
                <a:latin typeface="Arial"/>
                <a:cs typeface="Arial"/>
              </a:rPr>
              <a:t> </a:t>
            </a:r>
            <a:r>
              <a:rPr sz="1800" dirty="0">
                <a:latin typeface="Arial"/>
                <a:cs typeface="Arial"/>
              </a:rPr>
              <a:t>clinical</a:t>
            </a:r>
            <a:r>
              <a:rPr sz="1800" spc="-25" dirty="0">
                <a:latin typeface="Arial"/>
                <a:cs typeface="Arial"/>
              </a:rPr>
              <a:t> </a:t>
            </a:r>
            <a:r>
              <a:rPr sz="1800" dirty="0">
                <a:latin typeface="Arial"/>
                <a:cs typeface="Arial"/>
              </a:rPr>
              <a:t>and</a:t>
            </a:r>
            <a:r>
              <a:rPr sz="1800" spc="-20" dirty="0">
                <a:latin typeface="Arial"/>
                <a:cs typeface="Arial"/>
              </a:rPr>
              <a:t> </a:t>
            </a:r>
            <a:r>
              <a:rPr sz="1800" dirty="0">
                <a:latin typeface="Arial"/>
                <a:cs typeface="Arial"/>
              </a:rPr>
              <a:t>translational</a:t>
            </a:r>
            <a:r>
              <a:rPr sz="1800" spc="-25" dirty="0">
                <a:latin typeface="Arial"/>
                <a:cs typeface="Arial"/>
              </a:rPr>
              <a:t> </a:t>
            </a:r>
            <a:r>
              <a:rPr sz="1800" dirty="0">
                <a:latin typeface="Arial"/>
                <a:cs typeface="Arial"/>
              </a:rPr>
              <a:t>science</a:t>
            </a:r>
            <a:r>
              <a:rPr sz="1800" spc="-20" dirty="0">
                <a:latin typeface="Arial"/>
                <a:cs typeface="Arial"/>
              </a:rPr>
              <a:t> </a:t>
            </a:r>
            <a:r>
              <a:rPr sz="1800" spc="-10" dirty="0">
                <a:latin typeface="Arial"/>
                <a:cs typeface="Arial"/>
              </a:rPr>
              <a:t>community.</a:t>
            </a:r>
            <a:endParaRPr sz="1800" dirty="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622208" rIns="0" bIns="0" rtlCol="0">
            <a:spAutoFit/>
          </a:bodyPr>
          <a:lstStyle/>
          <a:p>
            <a:pPr marL="656590">
              <a:lnSpc>
                <a:spcPct val="100000"/>
              </a:lnSpc>
              <a:spcBef>
                <a:spcPts val="100"/>
              </a:spcBef>
            </a:pPr>
            <a:r>
              <a:rPr dirty="0"/>
              <a:t>Examples</a:t>
            </a:r>
            <a:r>
              <a:rPr spc="-55" dirty="0"/>
              <a:t> </a:t>
            </a:r>
            <a:r>
              <a:rPr dirty="0"/>
              <a:t>of</a:t>
            </a:r>
            <a:r>
              <a:rPr spc="-45" dirty="0"/>
              <a:t> </a:t>
            </a:r>
            <a:r>
              <a:rPr spc="-20" dirty="0"/>
              <a:t>SIPs</a:t>
            </a:r>
          </a:p>
        </p:txBody>
      </p:sp>
      <p:sp>
        <p:nvSpPr>
          <p:cNvPr id="2" name="object 2"/>
          <p:cNvSpPr txBox="1"/>
          <p:nvPr/>
        </p:nvSpPr>
        <p:spPr>
          <a:xfrm>
            <a:off x="1456610" y="1668703"/>
            <a:ext cx="6598920" cy="4048760"/>
          </a:xfrm>
          <a:prstGeom prst="rect">
            <a:avLst/>
          </a:prstGeom>
        </p:spPr>
        <p:txBody>
          <a:bodyPr vert="horz" wrap="square" lIns="0" tIns="12700" rIns="0" bIns="0" rtlCol="0">
            <a:spAutoFit/>
          </a:bodyPr>
          <a:lstStyle/>
          <a:p>
            <a:pPr marL="469265" indent="-456565">
              <a:lnSpc>
                <a:spcPct val="100000"/>
              </a:lnSpc>
              <a:spcBef>
                <a:spcPts val="100"/>
              </a:spcBef>
              <a:buFont typeface="Arial"/>
              <a:buChar char="•"/>
              <a:tabLst>
                <a:tab pos="469265" algn="l"/>
              </a:tabLst>
            </a:pPr>
            <a:r>
              <a:rPr sz="2400" dirty="0">
                <a:latin typeface="Arial"/>
                <a:cs typeface="Arial"/>
              </a:rPr>
              <a:t>Digital</a:t>
            </a:r>
            <a:r>
              <a:rPr sz="2400" spc="-65" dirty="0">
                <a:latin typeface="Arial"/>
                <a:cs typeface="Arial"/>
              </a:rPr>
              <a:t> </a:t>
            </a:r>
            <a:r>
              <a:rPr sz="2400" spc="-10" dirty="0">
                <a:latin typeface="Arial"/>
                <a:cs typeface="Arial"/>
              </a:rPr>
              <a:t>Health</a:t>
            </a:r>
            <a:endParaRPr sz="2400" dirty="0">
              <a:latin typeface="Arial"/>
              <a:cs typeface="Arial"/>
            </a:endParaRPr>
          </a:p>
          <a:p>
            <a:pPr marL="469265" indent="-456565">
              <a:lnSpc>
                <a:spcPct val="100000"/>
              </a:lnSpc>
              <a:buChar char="•"/>
              <a:tabLst>
                <a:tab pos="469265" algn="l"/>
              </a:tabLst>
            </a:pPr>
            <a:r>
              <a:rPr sz="2400" dirty="0">
                <a:latin typeface="Arial"/>
                <a:cs typeface="Arial"/>
              </a:rPr>
              <a:t>Decentralized</a:t>
            </a:r>
            <a:r>
              <a:rPr sz="2400" spc="-160" dirty="0">
                <a:latin typeface="Arial"/>
                <a:cs typeface="Arial"/>
              </a:rPr>
              <a:t> </a:t>
            </a:r>
            <a:r>
              <a:rPr sz="2400" spc="-10" dirty="0">
                <a:latin typeface="Arial"/>
                <a:cs typeface="Arial"/>
              </a:rPr>
              <a:t>trials</a:t>
            </a:r>
            <a:endParaRPr sz="2400" dirty="0">
              <a:latin typeface="Arial"/>
              <a:cs typeface="Arial"/>
            </a:endParaRPr>
          </a:p>
          <a:p>
            <a:pPr marL="469265" indent="-456565">
              <a:lnSpc>
                <a:spcPct val="100000"/>
              </a:lnSpc>
              <a:buChar char="•"/>
              <a:tabLst>
                <a:tab pos="469265" algn="l"/>
              </a:tabLst>
            </a:pPr>
            <a:r>
              <a:rPr sz="2400" spc="-10" dirty="0">
                <a:latin typeface="Arial"/>
                <a:cs typeface="Arial"/>
              </a:rPr>
              <a:t>Telehealth</a:t>
            </a:r>
            <a:endParaRPr sz="2400" dirty="0">
              <a:latin typeface="Arial"/>
              <a:cs typeface="Arial"/>
            </a:endParaRPr>
          </a:p>
          <a:p>
            <a:pPr marL="469265" indent="-456565">
              <a:lnSpc>
                <a:spcPct val="100000"/>
              </a:lnSpc>
              <a:buChar char="•"/>
              <a:tabLst>
                <a:tab pos="469265" algn="l"/>
              </a:tabLst>
            </a:pPr>
            <a:r>
              <a:rPr sz="2400" dirty="0">
                <a:latin typeface="Arial"/>
                <a:cs typeface="Arial"/>
              </a:rPr>
              <a:t>Pragmatic</a:t>
            </a:r>
            <a:r>
              <a:rPr sz="2400" spc="-95" dirty="0">
                <a:latin typeface="Arial"/>
                <a:cs typeface="Arial"/>
              </a:rPr>
              <a:t> </a:t>
            </a:r>
            <a:r>
              <a:rPr sz="2400" spc="-10" dirty="0">
                <a:latin typeface="Arial"/>
                <a:cs typeface="Arial"/>
              </a:rPr>
              <a:t>trials</a:t>
            </a:r>
            <a:endParaRPr sz="2400" dirty="0">
              <a:latin typeface="Arial"/>
              <a:cs typeface="Arial"/>
            </a:endParaRPr>
          </a:p>
          <a:p>
            <a:pPr marL="469265" indent="-456565">
              <a:lnSpc>
                <a:spcPct val="100000"/>
              </a:lnSpc>
              <a:buChar char="•"/>
              <a:tabLst>
                <a:tab pos="469265" algn="l"/>
              </a:tabLst>
            </a:pPr>
            <a:r>
              <a:rPr sz="2400" dirty="0">
                <a:latin typeface="Arial"/>
                <a:cs typeface="Arial"/>
              </a:rPr>
              <a:t>AI/ML</a:t>
            </a:r>
            <a:r>
              <a:rPr sz="2400" spc="-160" dirty="0">
                <a:latin typeface="Arial"/>
                <a:cs typeface="Arial"/>
              </a:rPr>
              <a:t> </a:t>
            </a:r>
            <a:r>
              <a:rPr sz="2400" dirty="0">
                <a:latin typeface="Arial"/>
                <a:cs typeface="Arial"/>
              </a:rPr>
              <a:t>algorithms</a:t>
            </a:r>
            <a:r>
              <a:rPr sz="2400" spc="-50" dirty="0">
                <a:latin typeface="Arial"/>
                <a:cs typeface="Arial"/>
              </a:rPr>
              <a:t> </a:t>
            </a:r>
            <a:r>
              <a:rPr sz="2400" dirty="0">
                <a:latin typeface="Arial"/>
                <a:cs typeface="Arial"/>
              </a:rPr>
              <a:t>in</a:t>
            </a:r>
            <a:r>
              <a:rPr sz="2400" spc="-65" dirty="0">
                <a:latin typeface="Arial"/>
                <a:cs typeface="Arial"/>
              </a:rPr>
              <a:t> </a:t>
            </a:r>
            <a:r>
              <a:rPr sz="2400" spc="-10" dirty="0">
                <a:latin typeface="Arial"/>
                <a:cs typeface="Arial"/>
              </a:rPr>
              <a:t>medicine</a:t>
            </a:r>
            <a:endParaRPr sz="2400" dirty="0">
              <a:latin typeface="Arial"/>
              <a:cs typeface="Arial"/>
            </a:endParaRPr>
          </a:p>
          <a:p>
            <a:pPr marL="469265" indent="-456565">
              <a:lnSpc>
                <a:spcPct val="100000"/>
              </a:lnSpc>
              <a:buChar char="•"/>
              <a:tabLst>
                <a:tab pos="469265" algn="l"/>
              </a:tabLst>
            </a:pPr>
            <a:r>
              <a:rPr sz="2400" dirty="0">
                <a:latin typeface="Arial"/>
                <a:cs typeface="Arial"/>
              </a:rPr>
              <a:t>Decision</a:t>
            </a:r>
            <a:r>
              <a:rPr sz="2400" spc="-100" dirty="0">
                <a:latin typeface="Arial"/>
                <a:cs typeface="Arial"/>
              </a:rPr>
              <a:t> </a:t>
            </a:r>
            <a:r>
              <a:rPr sz="2400" dirty="0">
                <a:latin typeface="Arial"/>
                <a:cs typeface="Arial"/>
              </a:rPr>
              <a:t>support</a:t>
            </a:r>
            <a:r>
              <a:rPr sz="2400" spc="-100" dirty="0">
                <a:latin typeface="Arial"/>
                <a:cs typeface="Arial"/>
              </a:rPr>
              <a:t> </a:t>
            </a:r>
            <a:r>
              <a:rPr sz="2400" spc="-10" dirty="0">
                <a:latin typeface="Arial"/>
                <a:cs typeface="Arial"/>
              </a:rPr>
              <a:t>systems</a:t>
            </a:r>
            <a:endParaRPr sz="2400" dirty="0">
              <a:latin typeface="Arial"/>
              <a:cs typeface="Arial"/>
            </a:endParaRPr>
          </a:p>
          <a:p>
            <a:pPr marL="469265" indent="-456565">
              <a:lnSpc>
                <a:spcPct val="100000"/>
              </a:lnSpc>
              <a:buChar char="•"/>
              <a:tabLst>
                <a:tab pos="469265" algn="l"/>
              </a:tabLst>
            </a:pPr>
            <a:r>
              <a:rPr sz="2400" dirty="0">
                <a:latin typeface="Arial"/>
                <a:cs typeface="Arial"/>
              </a:rPr>
              <a:t>Data</a:t>
            </a:r>
            <a:r>
              <a:rPr sz="2400" spc="-80" dirty="0">
                <a:latin typeface="Arial"/>
                <a:cs typeface="Arial"/>
              </a:rPr>
              <a:t> </a:t>
            </a:r>
            <a:r>
              <a:rPr sz="2400" dirty="0">
                <a:latin typeface="Arial"/>
                <a:cs typeface="Arial"/>
              </a:rPr>
              <a:t>science</a:t>
            </a:r>
            <a:r>
              <a:rPr sz="2400" spc="-65" dirty="0">
                <a:latin typeface="Arial"/>
                <a:cs typeface="Arial"/>
              </a:rPr>
              <a:t> </a:t>
            </a:r>
            <a:r>
              <a:rPr sz="2400" dirty="0">
                <a:latin typeface="Arial"/>
                <a:cs typeface="Arial"/>
              </a:rPr>
              <a:t>and</a:t>
            </a:r>
            <a:r>
              <a:rPr sz="2400" spc="-70" dirty="0">
                <a:latin typeface="Arial"/>
                <a:cs typeface="Arial"/>
              </a:rPr>
              <a:t> </a:t>
            </a:r>
            <a:r>
              <a:rPr sz="2400" dirty="0">
                <a:latin typeface="Arial"/>
                <a:cs typeface="Arial"/>
              </a:rPr>
              <a:t>novel</a:t>
            </a:r>
            <a:r>
              <a:rPr sz="2400" spc="-65" dirty="0">
                <a:latin typeface="Arial"/>
                <a:cs typeface="Arial"/>
              </a:rPr>
              <a:t> </a:t>
            </a:r>
            <a:r>
              <a:rPr sz="2400" dirty="0">
                <a:latin typeface="Arial"/>
                <a:cs typeface="Arial"/>
              </a:rPr>
              <a:t>statistical</a:t>
            </a:r>
            <a:r>
              <a:rPr sz="2400" spc="-75" dirty="0">
                <a:latin typeface="Arial"/>
                <a:cs typeface="Arial"/>
              </a:rPr>
              <a:t> </a:t>
            </a:r>
            <a:r>
              <a:rPr sz="2400" spc="-10" dirty="0">
                <a:latin typeface="Arial"/>
                <a:cs typeface="Arial"/>
              </a:rPr>
              <a:t>methods</a:t>
            </a:r>
            <a:endParaRPr sz="2400" dirty="0">
              <a:latin typeface="Arial"/>
              <a:cs typeface="Arial"/>
            </a:endParaRPr>
          </a:p>
          <a:p>
            <a:pPr marL="469265" indent="-456565">
              <a:lnSpc>
                <a:spcPct val="100000"/>
              </a:lnSpc>
              <a:buChar char="•"/>
              <a:tabLst>
                <a:tab pos="469265" algn="l"/>
              </a:tabLst>
            </a:pPr>
            <a:r>
              <a:rPr sz="2400" spc="-10" dirty="0">
                <a:latin typeface="Arial"/>
                <a:cs typeface="Arial"/>
              </a:rPr>
              <a:t>RWD/RWE</a:t>
            </a:r>
            <a:endParaRPr sz="2400" dirty="0">
              <a:latin typeface="Arial"/>
              <a:cs typeface="Arial"/>
            </a:endParaRPr>
          </a:p>
          <a:p>
            <a:pPr marL="469265" indent="-456565">
              <a:lnSpc>
                <a:spcPct val="100000"/>
              </a:lnSpc>
              <a:buChar char="•"/>
              <a:tabLst>
                <a:tab pos="469265" algn="l"/>
              </a:tabLst>
            </a:pPr>
            <a:r>
              <a:rPr sz="2400" dirty="0">
                <a:latin typeface="Arial"/>
                <a:cs typeface="Arial"/>
              </a:rPr>
              <a:t>Innovative</a:t>
            </a:r>
            <a:r>
              <a:rPr sz="2400" spc="-60" dirty="0">
                <a:latin typeface="Arial"/>
                <a:cs typeface="Arial"/>
              </a:rPr>
              <a:t> </a:t>
            </a:r>
            <a:r>
              <a:rPr sz="2400" dirty="0">
                <a:latin typeface="Arial"/>
                <a:cs typeface="Arial"/>
              </a:rPr>
              <a:t>CT</a:t>
            </a:r>
            <a:r>
              <a:rPr sz="2400" spc="-100" dirty="0">
                <a:latin typeface="Arial"/>
                <a:cs typeface="Arial"/>
              </a:rPr>
              <a:t> </a:t>
            </a:r>
            <a:r>
              <a:rPr sz="2400" spc="-10" dirty="0">
                <a:latin typeface="Arial"/>
                <a:cs typeface="Arial"/>
              </a:rPr>
              <a:t>designs</a:t>
            </a:r>
            <a:endParaRPr sz="2400" dirty="0">
              <a:latin typeface="Arial"/>
              <a:cs typeface="Arial"/>
            </a:endParaRPr>
          </a:p>
          <a:p>
            <a:pPr marL="469265" indent="-456565">
              <a:lnSpc>
                <a:spcPct val="100000"/>
              </a:lnSpc>
              <a:buChar char="•"/>
              <a:tabLst>
                <a:tab pos="469265" algn="l"/>
              </a:tabLst>
            </a:pPr>
            <a:r>
              <a:rPr sz="2400" dirty="0">
                <a:latin typeface="Arial"/>
                <a:cs typeface="Arial"/>
              </a:rPr>
              <a:t>Genetics</a:t>
            </a:r>
            <a:r>
              <a:rPr sz="2400" spc="-65" dirty="0">
                <a:latin typeface="Arial"/>
                <a:cs typeface="Arial"/>
              </a:rPr>
              <a:t> </a:t>
            </a:r>
            <a:r>
              <a:rPr sz="2400" dirty="0">
                <a:latin typeface="Arial"/>
                <a:cs typeface="Arial"/>
              </a:rPr>
              <a:t>and</a:t>
            </a:r>
            <a:r>
              <a:rPr sz="2400" spc="-70" dirty="0">
                <a:latin typeface="Arial"/>
                <a:cs typeface="Arial"/>
              </a:rPr>
              <a:t> </a:t>
            </a:r>
            <a:r>
              <a:rPr sz="2400" spc="-10" dirty="0">
                <a:latin typeface="Arial"/>
                <a:cs typeface="Arial"/>
              </a:rPr>
              <a:t>genomics</a:t>
            </a:r>
            <a:endParaRPr sz="2400" dirty="0">
              <a:latin typeface="Arial"/>
              <a:cs typeface="Arial"/>
            </a:endParaRPr>
          </a:p>
          <a:p>
            <a:pPr marL="469265" indent="-456565">
              <a:lnSpc>
                <a:spcPct val="100000"/>
              </a:lnSpc>
              <a:buChar char="•"/>
              <a:tabLst>
                <a:tab pos="469265" algn="l"/>
              </a:tabLst>
            </a:pPr>
            <a:r>
              <a:rPr sz="2400" dirty="0">
                <a:latin typeface="Arial"/>
                <a:cs typeface="Arial"/>
              </a:rPr>
              <a:t>Other</a:t>
            </a:r>
            <a:r>
              <a:rPr sz="2400" spc="-60" dirty="0">
                <a:latin typeface="Arial"/>
                <a:cs typeface="Arial"/>
              </a:rPr>
              <a:t> </a:t>
            </a:r>
            <a:r>
              <a:rPr sz="2400" dirty="0">
                <a:latin typeface="Arial"/>
                <a:cs typeface="Arial"/>
              </a:rPr>
              <a:t>areas</a:t>
            </a:r>
            <a:r>
              <a:rPr sz="2400" spc="-45" dirty="0">
                <a:latin typeface="Arial"/>
                <a:cs typeface="Arial"/>
              </a:rPr>
              <a:t> </a:t>
            </a:r>
            <a:r>
              <a:rPr sz="2400" dirty="0">
                <a:latin typeface="Arial"/>
                <a:cs typeface="Arial"/>
              </a:rPr>
              <a:t>of</a:t>
            </a:r>
            <a:r>
              <a:rPr sz="2400" spc="-60" dirty="0">
                <a:latin typeface="Arial"/>
                <a:cs typeface="Arial"/>
              </a:rPr>
              <a:t> </a:t>
            </a:r>
            <a:r>
              <a:rPr sz="2400" dirty="0">
                <a:latin typeface="Arial"/>
                <a:cs typeface="Arial"/>
              </a:rPr>
              <a:t>need</a:t>
            </a:r>
            <a:r>
              <a:rPr sz="2400" spc="-45" dirty="0">
                <a:latin typeface="Arial"/>
                <a:cs typeface="Arial"/>
              </a:rPr>
              <a:t> </a:t>
            </a:r>
            <a:r>
              <a:rPr sz="2400" dirty="0">
                <a:latin typeface="Arial"/>
                <a:cs typeface="Arial"/>
              </a:rPr>
              <a:t>for</a:t>
            </a:r>
            <a:r>
              <a:rPr sz="2400" spc="-60" dirty="0">
                <a:latin typeface="Arial"/>
                <a:cs typeface="Arial"/>
              </a:rPr>
              <a:t> </a:t>
            </a:r>
            <a:r>
              <a:rPr sz="2400" dirty="0">
                <a:latin typeface="Arial"/>
                <a:cs typeface="Arial"/>
              </a:rPr>
              <a:t>specialized</a:t>
            </a:r>
            <a:r>
              <a:rPr sz="2400" spc="-30" dirty="0">
                <a:latin typeface="Arial"/>
                <a:cs typeface="Arial"/>
              </a:rPr>
              <a:t> </a:t>
            </a:r>
            <a:r>
              <a:rPr sz="2400" spc="-10" dirty="0">
                <a:latin typeface="Arial"/>
                <a:cs typeface="Arial"/>
              </a:rPr>
              <a:t>programs</a:t>
            </a:r>
            <a:endParaRPr sz="2400" dirty="0">
              <a:latin typeface="Arial"/>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36951" rIns="0" bIns="0" rtlCol="0">
            <a:spAutoFit/>
          </a:bodyPr>
          <a:lstStyle/>
          <a:p>
            <a:pPr marL="474980">
              <a:lnSpc>
                <a:spcPct val="100000"/>
              </a:lnSpc>
              <a:spcBef>
                <a:spcPts val="100"/>
              </a:spcBef>
            </a:pPr>
            <a:r>
              <a:rPr dirty="0"/>
              <a:t>Scope</a:t>
            </a:r>
            <a:r>
              <a:rPr spc="-25" dirty="0"/>
              <a:t> </a:t>
            </a:r>
            <a:r>
              <a:rPr dirty="0"/>
              <a:t>and</a:t>
            </a:r>
            <a:r>
              <a:rPr spc="-20" dirty="0"/>
              <a:t> </a:t>
            </a:r>
            <a:r>
              <a:rPr dirty="0"/>
              <a:t>Specific</a:t>
            </a:r>
            <a:r>
              <a:rPr spc="-30" dirty="0"/>
              <a:t> </a:t>
            </a:r>
            <a:r>
              <a:rPr spc="-10" dirty="0"/>
              <a:t>Requirements:</a:t>
            </a:r>
          </a:p>
        </p:txBody>
      </p:sp>
      <p:sp>
        <p:nvSpPr>
          <p:cNvPr id="3" name="object 3"/>
          <p:cNvSpPr txBox="1"/>
          <p:nvPr/>
        </p:nvSpPr>
        <p:spPr>
          <a:xfrm>
            <a:off x="1510571" y="1358080"/>
            <a:ext cx="9946005" cy="5334281"/>
          </a:xfrm>
          <a:prstGeom prst="rect">
            <a:avLst/>
          </a:prstGeom>
        </p:spPr>
        <p:txBody>
          <a:bodyPr vert="horz" wrap="square" lIns="0" tIns="12700" rIns="0" bIns="0" rtlCol="0">
            <a:spAutoFit/>
          </a:bodyPr>
          <a:lstStyle/>
          <a:p>
            <a:pPr marL="12700">
              <a:lnSpc>
                <a:spcPts val="2215"/>
              </a:lnSpc>
              <a:spcBef>
                <a:spcPts val="100"/>
              </a:spcBef>
            </a:pPr>
            <a:r>
              <a:rPr sz="1900" dirty="0">
                <a:latin typeface="Arial"/>
                <a:cs typeface="Arial"/>
              </a:rPr>
              <a:t>SIPs</a:t>
            </a:r>
            <a:r>
              <a:rPr sz="1900" spc="-65" dirty="0">
                <a:latin typeface="Arial"/>
                <a:cs typeface="Arial"/>
              </a:rPr>
              <a:t> </a:t>
            </a:r>
            <a:r>
              <a:rPr sz="1900" dirty="0">
                <a:latin typeface="Arial"/>
                <a:cs typeface="Arial"/>
              </a:rPr>
              <a:t>should</a:t>
            </a:r>
            <a:r>
              <a:rPr sz="1900" spc="-25" dirty="0">
                <a:latin typeface="Arial"/>
                <a:cs typeface="Arial"/>
              </a:rPr>
              <a:t> </a:t>
            </a:r>
            <a:r>
              <a:rPr sz="1900" dirty="0">
                <a:latin typeface="Arial"/>
                <a:cs typeface="Arial"/>
              </a:rPr>
              <a:t>address</a:t>
            </a:r>
            <a:r>
              <a:rPr sz="1900" spc="-30" dirty="0">
                <a:latin typeface="Arial"/>
                <a:cs typeface="Arial"/>
              </a:rPr>
              <a:t> </a:t>
            </a:r>
            <a:r>
              <a:rPr sz="1900" dirty="0">
                <a:latin typeface="Arial"/>
                <a:cs typeface="Arial"/>
              </a:rPr>
              <a:t>one</a:t>
            </a:r>
            <a:r>
              <a:rPr sz="1900" spc="-30" dirty="0">
                <a:latin typeface="Arial"/>
                <a:cs typeface="Arial"/>
              </a:rPr>
              <a:t> </a:t>
            </a:r>
            <a:r>
              <a:rPr sz="1900" dirty="0">
                <a:latin typeface="Arial"/>
                <a:cs typeface="Arial"/>
              </a:rPr>
              <a:t>or</a:t>
            </a:r>
            <a:r>
              <a:rPr sz="1900" spc="-45" dirty="0">
                <a:latin typeface="Arial"/>
                <a:cs typeface="Arial"/>
              </a:rPr>
              <a:t> </a:t>
            </a:r>
            <a:r>
              <a:rPr sz="1900" dirty="0">
                <a:latin typeface="Arial"/>
                <a:cs typeface="Arial"/>
              </a:rPr>
              <a:t>more</a:t>
            </a:r>
            <a:r>
              <a:rPr sz="1900" spc="-40" dirty="0">
                <a:latin typeface="Arial"/>
                <a:cs typeface="Arial"/>
              </a:rPr>
              <a:t> </a:t>
            </a:r>
            <a:r>
              <a:rPr sz="1900" dirty="0">
                <a:latin typeface="Arial"/>
                <a:cs typeface="Arial"/>
              </a:rPr>
              <a:t>of</a:t>
            </a:r>
            <a:r>
              <a:rPr sz="1900" spc="-50" dirty="0">
                <a:latin typeface="Arial"/>
                <a:cs typeface="Arial"/>
              </a:rPr>
              <a:t> </a:t>
            </a:r>
            <a:r>
              <a:rPr sz="1900" dirty="0">
                <a:latin typeface="Arial"/>
                <a:cs typeface="Arial"/>
              </a:rPr>
              <a:t>the</a:t>
            </a:r>
            <a:r>
              <a:rPr sz="1900" spc="-50" dirty="0">
                <a:latin typeface="Arial"/>
                <a:cs typeface="Arial"/>
              </a:rPr>
              <a:t> </a:t>
            </a:r>
            <a:r>
              <a:rPr sz="1900" dirty="0">
                <a:latin typeface="Arial"/>
                <a:cs typeface="Arial"/>
              </a:rPr>
              <a:t>following</a:t>
            </a:r>
            <a:r>
              <a:rPr sz="1900" spc="-25" dirty="0">
                <a:latin typeface="Arial"/>
                <a:cs typeface="Arial"/>
              </a:rPr>
              <a:t> </a:t>
            </a:r>
            <a:r>
              <a:rPr sz="1900" spc="-10" dirty="0">
                <a:latin typeface="Arial"/>
                <a:cs typeface="Arial"/>
              </a:rPr>
              <a:t>objectives:</a:t>
            </a:r>
            <a:endParaRPr sz="1900" dirty="0">
              <a:latin typeface="Arial"/>
              <a:cs typeface="Arial"/>
            </a:endParaRPr>
          </a:p>
          <a:p>
            <a:pPr marL="241300" marR="495300" indent="-228600">
              <a:lnSpc>
                <a:spcPts val="2050"/>
              </a:lnSpc>
              <a:spcBef>
                <a:spcPts val="200"/>
              </a:spcBef>
              <a:buClr>
                <a:srgbClr val="44536A"/>
              </a:buClr>
              <a:buChar char="•"/>
              <a:tabLst>
                <a:tab pos="241300" algn="l"/>
              </a:tabLst>
            </a:pPr>
            <a:r>
              <a:rPr sz="1900" spc="-10" dirty="0">
                <a:latin typeface="Arial"/>
                <a:cs typeface="Arial"/>
              </a:rPr>
              <a:t>Groundbreaking,</a:t>
            </a:r>
            <a:r>
              <a:rPr sz="1900" spc="-50" dirty="0">
                <a:latin typeface="Arial"/>
                <a:cs typeface="Arial"/>
              </a:rPr>
              <a:t> </a:t>
            </a:r>
            <a:r>
              <a:rPr sz="1900" dirty="0">
                <a:latin typeface="Arial"/>
                <a:cs typeface="Arial"/>
              </a:rPr>
              <a:t>innovative,</a:t>
            </a:r>
            <a:r>
              <a:rPr sz="1900" spc="-45" dirty="0">
                <a:latin typeface="Arial"/>
                <a:cs typeface="Arial"/>
              </a:rPr>
              <a:t> </a:t>
            </a:r>
            <a:r>
              <a:rPr sz="1900" dirty="0">
                <a:latin typeface="Arial"/>
                <a:cs typeface="Arial"/>
              </a:rPr>
              <a:t>high</a:t>
            </a:r>
            <a:r>
              <a:rPr sz="1900" spc="-50" dirty="0">
                <a:latin typeface="Arial"/>
                <a:cs typeface="Arial"/>
              </a:rPr>
              <a:t> </a:t>
            </a:r>
            <a:r>
              <a:rPr sz="1900" dirty="0">
                <a:latin typeface="Arial"/>
                <a:cs typeface="Arial"/>
              </a:rPr>
              <a:t>impact</a:t>
            </a:r>
            <a:r>
              <a:rPr sz="1900" spc="-55" dirty="0">
                <a:latin typeface="Arial"/>
                <a:cs typeface="Arial"/>
              </a:rPr>
              <a:t> </a:t>
            </a:r>
            <a:r>
              <a:rPr sz="1900" dirty="0">
                <a:latin typeface="Arial"/>
                <a:cs typeface="Arial"/>
              </a:rPr>
              <a:t>and</a:t>
            </a:r>
            <a:r>
              <a:rPr sz="1900" spc="-50" dirty="0">
                <a:latin typeface="Arial"/>
                <a:cs typeface="Arial"/>
              </a:rPr>
              <a:t> </a:t>
            </a:r>
            <a:r>
              <a:rPr sz="1900" spc="-10" dirty="0">
                <a:latin typeface="Arial"/>
                <a:cs typeface="Arial"/>
              </a:rPr>
              <a:t>cross-</a:t>
            </a:r>
            <a:r>
              <a:rPr sz="1900" dirty="0">
                <a:latin typeface="Arial"/>
                <a:cs typeface="Arial"/>
              </a:rPr>
              <a:t>cutting</a:t>
            </a:r>
            <a:r>
              <a:rPr sz="1900" spc="-65" dirty="0">
                <a:latin typeface="Arial"/>
                <a:cs typeface="Arial"/>
              </a:rPr>
              <a:t> </a:t>
            </a:r>
            <a:r>
              <a:rPr sz="1900" dirty="0">
                <a:latin typeface="Arial"/>
                <a:cs typeface="Arial"/>
              </a:rPr>
              <a:t>research,</a:t>
            </a:r>
            <a:r>
              <a:rPr sz="1900" spc="-50" dirty="0">
                <a:latin typeface="Arial"/>
                <a:cs typeface="Arial"/>
              </a:rPr>
              <a:t> </a:t>
            </a:r>
            <a:r>
              <a:rPr sz="1900" dirty="0">
                <a:latin typeface="Arial"/>
                <a:cs typeface="Arial"/>
              </a:rPr>
              <a:t>resources</a:t>
            </a:r>
            <a:r>
              <a:rPr sz="1900" spc="-55" dirty="0">
                <a:latin typeface="Arial"/>
                <a:cs typeface="Arial"/>
              </a:rPr>
              <a:t> </a:t>
            </a:r>
            <a:r>
              <a:rPr sz="1900" spc="-10" dirty="0">
                <a:latin typeface="Arial"/>
                <a:cs typeface="Arial"/>
              </a:rPr>
              <a:t>and/or </a:t>
            </a:r>
            <a:r>
              <a:rPr sz="1900" dirty="0">
                <a:latin typeface="Arial"/>
                <a:cs typeface="Arial"/>
              </a:rPr>
              <a:t>activities</a:t>
            </a:r>
            <a:r>
              <a:rPr sz="1900" spc="-75" dirty="0">
                <a:latin typeface="Arial"/>
                <a:cs typeface="Arial"/>
              </a:rPr>
              <a:t> </a:t>
            </a:r>
            <a:r>
              <a:rPr sz="1900" dirty="0">
                <a:latin typeface="Arial"/>
                <a:cs typeface="Arial"/>
              </a:rPr>
              <a:t>that</a:t>
            </a:r>
            <a:r>
              <a:rPr sz="1900" spc="-40" dirty="0">
                <a:latin typeface="Arial"/>
                <a:cs typeface="Arial"/>
              </a:rPr>
              <a:t> </a:t>
            </a:r>
            <a:r>
              <a:rPr sz="1900" dirty="0">
                <a:latin typeface="Arial"/>
                <a:cs typeface="Arial"/>
              </a:rPr>
              <a:t>address</a:t>
            </a:r>
            <a:r>
              <a:rPr sz="1900" spc="-25" dirty="0">
                <a:latin typeface="Arial"/>
                <a:cs typeface="Arial"/>
              </a:rPr>
              <a:t> </a:t>
            </a:r>
            <a:r>
              <a:rPr sz="1900" dirty="0">
                <a:latin typeface="Arial"/>
                <a:cs typeface="Arial"/>
              </a:rPr>
              <a:t>one</a:t>
            </a:r>
            <a:r>
              <a:rPr sz="1900" spc="-40" dirty="0">
                <a:latin typeface="Arial"/>
                <a:cs typeface="Arial"/>
              </a:rPr>
              <a:t> </a:t>
            </a:r>
            <a:r>
              <a:rPr sz="1900" dirty="0">
                <a:latin typeface="Arial"/>
                <a:cs typeface="Arial"/>
              </a:rPr>
              <a:t>or</a:t>
            </a:r>
            <a:r>
              <a:rPr sz="1900" spc="-40" dirty="0">
                <a:latin typeface="Arial"/>
                <a:cs typeface="Arial"/>
              </a:rPr>
              <a:t> </a:t>
            </a:r>
            <a:r>
              <a:rPr sz="1900" dirty="0">
                <a:latin typeface="Arial"/>
                <a:cs typeface="Arial"/>
              </a:rPr>
              <a:t>more</a:t>
            </a:r>
            <a:r>
              <a:rPr sz="1900" spc="-30" dirty="0">
                <a:latin typeface="Arial"/>
                <a:cs typeface="Arial"/>
              </a:rPr>
              <a:t> </a:t>
            </a:r>
            <a:r>
              <a:rPr sz="1900" dirty="0">
                <a:latin typeface="Arial"/>
                <a:cs typeface="Arial"/>
              </a:rPr>
              <a:t>of</a:t>
            </a:r>
            <a:r>
              <a:rPr sz="1900" spc="-50" dirty="0">
                <a:latin typeface="Arial"/>
                <a:cs typeface="Arial"/>
              </a:rPr>
              <a:t> </a:t>
            </a:r>
            <a:r>
              <a:rPr sz="1900" dirty="0">
                <a:latin typeface="Arial"/>
                <a:cs typeface="Arial"/>
              </a:rPr>
              <a:t>the</a:t>
            </a:r>
            <a:r>
              <a:rPr sz="1900" spc="-45" dirty="0">
                <a:latin typeface="Arial"/>
                <a:cs typeface="Arial"/>
              </a:rPr>
              <a:t> </a:t>
            </a:r>
            <a:r>
              <a:rPr sz="1900" u="sng" spc="-10" dirty="0">
                <a:solidFill>
                  <a:srgbClr val="0562C1"/>
                </a:solidFill>
                <a:uFill>
                  <a:solidFill>
                    <a:srgbClr val="0562C1"/>
                  </a:solidFill>
                </a:uFill>
                <a:latin typeface="Arial"/>
                <a:cs typeface="Arial"/>
                <a:hlinkClick r:id="rId2"/>
              </a:rPr>
              <a:t>CTSA</a:t>
            </a:r>
            <a:r>
              <a:rPr sz="1900" u="sng" spc="-120" dirty="0">
                <a:solidFill>
                  <a:srgbClr val="0562C1"/>
                </a:solidFill>
                <a:uFill>
                  <a:solidFill>
                    <a:srgbClr val="0562C1"/>
                  </a:solidFill>
                </a:uFill>
                <a:latin typeface="Arial"/>
                <a:cs typeface="Arial"/>
                <a:hlinkClick r:id="rId2"/>
              </a:rPr>
              <a:t> </a:t>
            </a:r>
            <a:r>
              <a:rPr sz="1900" u="sng" dirty="0">
                <a:solidFill>
                  <a:srgbClr val="0562C1"/>
                </a:solidFill>
                <a:uFill>
                  <a:solidFill>
                    <a:srgbClr val="0562C1"/>
                  </a:solidFill>
                </a:uFill>
                <a:latin typeface="Arial"/>
                <a:cs typeface="Arial"/>
                <a:hlinkClick r:id="rId2"/>
              </a:rPr>
              <a:t>Program</a:t>
            </a:r>
            <a:r>
              <a:rPr sz="1900" u="sng" spc="-35" dirty="0">
                <a:solidFill>
                  <a:srgbClr val="0562C1"/>
                </a:solidFill>
                <a:uFill>
                  <a:solidFill>
                    <a:srgbClr val="0562C1"/>
                  </a:solidFill>
                </a:uFill>
                <a:latin typeface="Arial"/>
                <a:cs typeface="Arial"/>
                <a:hlinkClick r:id="rId2"/>
              </a:rPr>
              <a:t> </a:t>
            </a:r>
            <a:r>
              <a:rPr sz="1900" u="sng" dirty="0">
                <a:solidFill>
                  <a:srgbClr val="0562C1"/>
                </a:solidFill>
                <a:uFill>
                  <a:solidFill>
                    <a:srgbClr val="0562C1"/>
                  </a:solidFill>
                </a:uFill>
                <a:latin typeface="Arial"/>
                <a:cs typeface="Arial"/>
                <a:hlinkClick r:id="rId2"/>
              </a:rPr>
              <a:t>Goals</a:t>
            </a:r>
            <a:r>
              <a:rPr sz="1900" spc="-40" dirty="0">
                <a:solidFill>
                  <a:srgbClr val="0562C1"/>
                </a:solidFill>
                <a:latin typeface="Arial"/>
                <a:cs typeface="Arial"/>
              </a:rPr>
              <a:t> </a:t>
            </a:r>
            <a:r>
              <a:rPr sz="1900" dirty="0">
                <a:latin typeface="Arial"/>
                <a:cs typeface="Arial"/>
              </a:rPr>
              <a:t>and</a:t>
            </a:r>
            <a:r>
              <a:rPr sz="1900" spc="-35" dirty="0">
                <a:latin typeface="Arial"/>
                <a:cs typeface="Arial"/>
              </a:rPr>
              <a:t> </a:t>
            </a:r>
            <a:r>
              <a:rPr sz="1900" dirty="0">
                <a:latin typeface="Arial"/>
                <a:cs typeface="Arial"/>
              </a:rPr>
              <a:t>have</a:t>
            </a:r>
            <a:r>
              <a:rPr sz="1900" spc="-35" dirty="0">
                <a:latin typeface="Arial"/>
                <a:cs typeface="Arial"/>
              </a:rPr>
              <a:t> </a:t>
            </a:r>
            <a:r>
              <a:rPr sz="1900" dirty="0">
                <a:latin typeface="Arial"/>
                <a:cs typeface="Arial"/>
              </a:rPr>
              <a:t>the</a:t>
            </a:r>
            <a:r>
              <a:rPr sz="1900" spc="-35" dirty="0">
                <a:latin typeface="Arial"/>
                <a:cs typeface="Arial"/>
              </a:rPr>
              <a:t> </a:t>
            </a:r>
            <a:r>
              <a:rPr sz="1900" spc="-10" dirty="0">
                <a:latin typeface="Arial"/>
                <a:cs typeface="Arial"/>
              </a:rPr>
              <a:t>highest </a:t>
            </a:r>
            <a:r>
              <a:rPr sz="1900" dirty="0">
                <a:latin typeface="Arial"/>
                <a:cs typeface="Arial"/>
              </a:rPr>
              <a:t>potential</a:t>
            </a:r>
            <a:r>
              <a:rPr sz="1900" spc="-60" dirty="0">
                <a:latin typeface="Arial"/>
                <a:cs typeface="Arial"/>
              </a:rPr>
              <a:t> </a:t>
            </a:r>
            <a:r>
              <a:rPr sz="1900" dirty="0">
                <a:latin typeface="Arial"/>
                <a:cs typeface="Arial"/>
              </a:rPr>
              <a:t>to</a:t>
            </a:r>
            <a:r>
              <a:rPr sz="1900" spc="-80" dirty="0">
                <a:latin typeface="Arial"/>
                <a:cs typeface="Arial"/>
              </a:rPr>
              <a:t> </a:t>
            </a:r>
            <a:r>
              <a:rPr sz="1900" dirty="0">
                <a:latin typeface="Arial"/>
                <a:cs typeface="Arial"/>
              </a:rPr>
              <a:t>improve</a:t>
            </a:r>
            <a:r>
              <a:rPr sz="1900" spc="-65" dirty="0">
                <a:latin typeface="Arial"/>
                <a:cs typeface="Arial"/>
              </a:rPr>
              <a:t> </a:t>
            </a:r>
            <a:r>
              <a:rPr sz="1900" dirty="0">
                <a:latin typeface="Arial"/>
                <a:cs typeface="Arial"/>
              </a:rPr>
              <a:t>and</a:t>
            </a:r>
            <a:r>
              <a:rPr sz="1900" spc="-65" dirty="0">
                <a:latin typeface="Arial"/>
                <a:cs typeface="Arial"/>
              </a:rPr>
              <a:t> </a:t>
            </a:r>
            <a:r>
              <a:rPr sz="1900" dirty="0">
                <a:latin typeface="Arial"/>
                <a:cs typeface="Arial"/>
              </a:rPr>
              <a:t>accelerate</a:t>
            </a:r>
            <a:r>
              <a:rPr sz="1900" spc="-60" dirty="0">
                <a:latin typeface="Arial"/>
                <a:cs typeface="Arial"/>
              </a:rPr>
              <a:t> </a:t>
            </a:r>
            <a:r>
              <a:rPr sz="1900" dirty="0">
                <a:latin typeface="Arial"/>
                <a:cs typeface="Arial"/>
              </a:rPr>
              <a:t>biomedical</a:t>
            </a:r>
            <a:r>
              <a:rPr sz="1900" spc="-55" dirty="0">
                <a:latin typeface="Arial"/>
                <a:cs typeface="Arial"/>
              </a:rPr>
              <a:t> </a:t>
            </a:r>
            <a:r>
              <a:rPr sz="1900" spc="-10" dirty="0">
                <a:latin typeface="Arial"/>
                <a:cs typeface="Arial"/>
              </a:rPr>
              <a:t>research.</a:t>
            </a:r>
            <a:endParaRPr sz="1900" dirty="0">
              <a:latin typeface="Arial"/>
              <a:cs typeface="Arial"/>
            </a:endParaRPr>
          </a:p>
          <a:p>
            <a:pPr marL="241300" marR="614680" indent="-228600">
              <a:lnSpc>
                <a:spcPct val="90100"/>
              </a:lnSpc>
              <a:spcBef>
                <a:spcPts val="165"/>
              </a:spcBef>
              <a:buClr>
                <a:srgbClr val="44536A"/>
              </a:buClr>
              <a:buChar char="•"/>
              <a:tabLst>
                <a:tab pos="241300" algn="l"/>
              </a:tabLst>
            </a:pPr>
            <a:r>
              <a:rPr sz="1900" dirty="0">
                <a:latin typeface="Arial"/>
                <a:cs typeface="Arial"/>
              </a:rPr>
              <a:t>Programs</a:t>
            </a:r>
            <a:r>
              <a:rPr sz="1900" spc="-55" dirty="0">
                <a:latin typeface="Arial"/>
                <a:cs typeface="Arial"/>
              </a:rPr>
              <a:t> </a:t>
            </a:r>
            <a:r>
              <a:rPr sz="1900" dirty="0">
                <a:latin typeface="Arial"/>
                <a:cs typeface="Arial"/>
              </a:rPr>
              <a:t>in</a:t>
            </a:r>
            <a:r>
              <a:rPr sz="1900" spc="-70" dirty="0">
                <a:latin typeface="Arial"/>
                <a:cs typeface="Arial"/>
              </a:rPr>
              <a:t> </a:t>
            </a:r>
            <a:r>
              <a:rPr sz="1900" dirty="0">
                <a:latin typeface="Arial"/>
                <a:cs typeface="Arial"/>
              </a:rPr>
              <a:t>Clinical</a:t>
            </a:r>
            <a:r>
              <a:rPr sz="1900" spc="-45" dirty="0">
                <a:latin typeface="Arial"/>
                <a:cs typeface="Arial"/>
              </a:rPr>
              <a:t> </a:t>
            </a:r>
            <a:r>
              <a:rPr sz="1900" dirty="0">
                <a:latin typeface="Arial"/>
                <a:cs typeface="Arial"/>
              </a:rPr>
              <a:t>and</a:t>
            </a:r>
            <a:r>
              <a:rPr sz="1900" spc="-90" dirty="0">
                <a:latin typeface="Arial"/>
                <a:cs typeface="Arial"/>
              </a:rPr>
              <a:t> </a:t>
            </a:r>
            <a:r>
              <a:rPr sz="1900" spc="-10" dirty="0">
                <a:latin typeface="Arial"/>
                <a:cs typeface="Arial"/>
              </a:rPr>
              <a:t>Translational</a:t>
            </a:r>
            <a:r>
              <a:rPr sz="1900" spc="-50" dirty="0">
                <a:latin typeface="Arial"/>
                <a:cs typeface="Arial"/>
              </a:rPr>
              <a:t> </a:t>
            </a:r>
            <a:r>
              <a:rPr sz="1900" dirty="0">
                <a:latin typeface="Arial"/>
                <a:cs typeface="Arial"/>
              </a:rPr>
              <a:t>Science</a:t>
            </a:r>
            <a:r>
              <a:rPr sz="1900" spc="-60" dirty="0">
                <a:latin typeface="Arial"/>
                <a:cs typeface="Arial"/>
              </a:rPr>
              <a:t> </a:t>
            </a:r>
            <a:r>
              <a:rPr sz="1900" dirty="0">
                <a:latin typeface="Arial"/>
                <a:cs typeface="Arial"/>
              </a:rPr>
              <a:t>that</a:t>
            </a:r>
            <a:r>
              <a:rPr sz="1900" spc="-75" dirty="0">
                <a:latin typeface="Arial"/>
                <a:cs typeface="Arial"/>
              </a:rPr>
              <a:t> </a:t>
            </a:r>
            <a:r>
              <a:rPr sz="1900" dirty="0">
                <a:latin typeface="Arial"/>
                <a:cs typeface="Arial"/>
              </a:rPr>
              <a:t>could</a:t>
            </a:r>
            <a:r>
              <a:rPr sz="1900" spc="-55" dirty="0">
                <a:latin typeface="Arial"/>
                <a:cs typeface="Arial"/>
              </a:rPr>
              <a:t> </a:t>
            </a:r>
            <a:r>
              <a:rPr sz="1900" dirty="0">
                <a:latin typeface="Arial"/>
                <a:cs typeface="Arial"/>
              </a:rPr>
              <a:t>fundamentally</a:t>
            </a:r>
            <a:r>
              <a:rPr sz="1900" spc="-50" dirty="0">
                <a:latin typeface="Arial"/>
                <a:cs typeface="Arial"/>
              </a:rPr>
              <a:t> </a:t>
            </a:r>
            <a:r>
              <a:rPr sz="1900" dirty="0">
                <a:latin typeface="Arial"/>
                <a:cs typeface="Arial"/>
              </a:rPr>
              <a:t>enhance</a:t>
            </a:r>
            <a:r>
              <a:rPr sz="1900" spc="-50" dirty="0">
                <a:latin typeface="Arial"/>
                <a:cs typeface="Arial"/>
              </a:rPr>
              <a:t> </a:t>
            </a:r>
            <a:r>
              <a:rPr sz="1900" spc="-25" dirty="0">
                <a:latin typeface="Arial"/>
                <a:cs typeface="Arial"/>
              </a:rPr>
              <a:t>the </a:t>
            </a:r>
            <a:r>
              <a:rPr sz="1900" dirty="0">
                <a:latin typeface="Arial"/>
                <a:cs typeface="Arial"/>
              </a:rPr>
              <a:t>research</a:t>
            </a:r>
            <a:r>
              <a:rPr sz="1900" spc="-75" dirty="0">
                <a:latin typeface="Arial"/>
                <a:cs typeface="Arial"/>
              </a:rPr>
              <a:t> </a:t>
            </a:r>
            <a:r>
              <a:rPr sz="1900" dirty="0">
                <a:latin typeface="Arial"/>
                <a:cs typeface="Arial"/>
              </a:rPr>
              <a:t>enterprise</a:t>
            </a:r>
            <a:r>
              <a:rPr sz="1900" spc="-70" dirty="0">
                <a:latin typeface="Arial"/>
                <a:cs typeface="Arial"/>
              </a:rPr>
              <a:t> </a:t>
            </a:r>
            <a:r>
              <a:rPr sz="1900" dirty="0">
                <a:latin typeface="Arial"/>
                <a:cs typeface="Arial"/>
              </a:rPr>
              <a:t>and</a:t>
            </a:r>
            <a:r>
              <a:rPr sz="1900" spc="-75" dirty="0">
                <a:latin typeface="Arial"/>
                <a:cs typeface="Arial"/>
              </a:rPr>
              <a:t> </a:t>
            </a:r>
            <a:r>
              <a:rPr sz="1900" dirty="0">
                <a:latin typeface="Arial"/>
                <a:cs typeface="Arial"/>
              </a:rPr>
              <a:t>that</a:t>
            </a:r>
            <a:r>
              <a:rPr sz="1900" spc="-80" dirty="0">
                <a:latin typeface="Arial"/>
                <a:cs typeface="Arial"/>
              </a:rPr>
              <a:t> </a:t>
            </a:r>
            <a:r>
              <a:rPr sz="1900" dirty="0">
                <a:latin typeface="Arial"/>
                <a:cs typeface="Arial"/>
              </a:rPr>
              <a:t>require</a:t>
            </a:r>
            <a:r>
              <a:rPr sz="1900" spc="-65" dirty="0">
                <a:latin typeface="Arial"/>
                <a:cs typeface="Arial"/>
              </a:rPr>
              <a:t> </a:t>
            </a:r>
            <a:r>
              <a:rPr sz="1900" dirty="0">
                <a:latin typeface="Arial"/>
                <a:cs typeface="Arial"/>
              </a:rPr>
              <a:t>the</a:t>
            </a:r>
            <a:r>
              <a:rPr sz="1900" spc="-85" dirty="0">
                <a:latin typeface="Arial"/>
                <a:cs typeface="Arial"/>
              </a:rPr>
              <a:t> </a:t>
            </a:r>
            <a:r>
              <a:rPr sz="1900" dirty="0">
                <a:latin typeface="Arial"/>
                <a:cs typeface="Arial"/>
              </a:rPr>
              <a:t>participation,</a:t>
            </a:r>
            <a:r>
              <a:rPr sz="1900" spc="-70" dirty="0">
                <a:latin typeface="Arial"/>
                <a:cs typeface="Arial"/>
              </a:rPr>
              <a:t> </a:t>
            </a:r>
            <a:r>
              <a:rPr sz="1900" dirty="0">
                <a:latin typeface="Arial"/>
                <a:cs typeface="Arial"/>
              </a:rPr>
              <a:t>interaction,</a:t>
            </a:r>
            <a:r>
              <a:rPr sz="1900" spc="-70" dirty="0">
                <a:latin typeface="Arial"/>
                <a:cs typeface="Arial"/>
              </a:rPr>
              <a:t> </a:t>
            </a:r>
            <a:r>
              <a:rPr sz="1900" dirty="0">
                <a:latin typeface="Arial"/>
                <a:cs typeface="Arial"/>
              </a:rPr>
              <a:t>coordination,</a:t>
            </a:r>
            <a:r>
              <a:rPr sz="1900" spc="-65" dirty="0">
                <a:latin typeface="Arial"/>
                <a:cs typeface="Arial"/>
              </a:rPr>
              <a:t> </a:t>
            </a:r>
            <a:r>
              <a:rPr sz="1900" spc="-25" dirty="0">
                <a:latin typeface="Arial"/>
                <a:cs typeface="Arial"/>
              </a:rPr>
              <a:t>and </a:t>
            </a:r>
            <a:r>
              <a:rPr sz="1900" dirty="0">
                <a:latin typeface="Arial"/>
                <a:cs typeface="Arial"/>
              </a:rPr>
              <a:t>integration</a:t>
            </a:r>
            <a:r>
              <a:rPr sz="1900" spc="-65" dirty="0">
                <a:latin typeface="Arial"/>
                <a:cs typeface="Arial"/>
              </a:rPr>
              <a:t> </a:t>
            </a:r>
            <a:r>
              <a:rPr sz="1900" dirty="0">
                <a:latin typeface="Arial"/>
                <a:cs typeface="Arial"/>
              </a:rPr>
              <a:t>of</a:t>
            </a:r>
            <a:r>
              <a:rPr sz="1900" spc="-55" dirty="0">
                <a:latin typeface="Arial"/>
                <a:cs typeface="Arial"/>
              </a:rPr>
              <a:t> </a:t>
            </a:r>
            <a:r>
              <a:rPr sz="1900" dirty="0">
                <a:latin typeface="Arial"/>
                <a:cs typeface="Arial"/>
              </a:rPr>
              <a:t>activities</a:t>
            </a:r>
            <a:r>
              <a:rPr sz="1900" spc="-45" dirty="0">
                <a:latin typeface="Arial"/>
                <a:cs typeface="Arial"/>
              </a:rPr>
              <a:t> </a:t>
            </a:r>
            <a:r>
              <a:rPr sz="1900" dirty="0">
                <a:latin typeface="Arial"/>
                <a:cs typeface="Arial"/>
              </a:rPr>
              <a:t>within</a:t>
            </a:r>
            <a:r>
              <a:rPr sz="1900" spc="-35" dirty="0">
                <a:latin typeface="Arial"/>
                <a:cs typeface="Arial"/>
              </a:rPr>
              <a:t> </a:t>
            </a:r>
            <a:r>
              <a:rPr sz="1900" dirty="0">
                <a:latin typeface="Arial"/>
                <a:cs typeface="Arial"/>
              </a:rPr>
              <a:t>a</a:t>
            </a:r>
            <a:r>
              <a:rPr sz="1900" spc="-50" dirty="0">
                <a:latin typeface="Arial"/>
                <a:cs typeface="Arial"/>
              </a:rPr>
              <a:t> </a:t>
            </a:r>
            <a:r>
              <a:rPr sz="1900" spc="-10" dirty="0">
                <a:latin typeface="Arial"/>
                <a:cs typeface="Arial"/>
              </a:rPr>
              <a:t>CTSA</a:t>
            </a:r>
            <a:r>
              <a:rPr sz="1900" spc="-120" dirty="0">
                <a:latin typeface="Arial"/>
                <a:cs typeface="Arial"/>
              </a:rPr>
              <a:t> </a:t>
            </a:r>
            <a:r>
              <a:rPr sz="1900" dirty="0">
                <a:latin typeface="Arial"/>
                <a:cs typeface="Arial"/>
              </a:rPr>
              <a:t>UM1</a:t>
            </a:r>
            <a:r>
              <a:rPr sz="1900" spc="-50" dirty="0">
                <a:latin typeface="Arial"/>
                <a:cs typeface="Arial"/>
              </a:rPr>
              <a:t> </a:t>
            </a:r>
            <a:r>
              <a:rPr sz="1900" dirty="0">
                <a:latin typeface="Arial"/>
                <a:cs typeface="Arial"/>
              </a:rPr>
              <a:t>hub</a:t>
            </a:r>
            <a:r>
              <a:rPr sz="1900" spc="-35" dirty="0">
                <a:latin typeface="Arial"/>
                <a:cs typeface="Arial"/>
              </a:rPr>
              <a:t> </a:t>
            </a:r>
            <a:r>
              <a:rPr sz="1900" spc="-50" dirty="0">
                <a:latin typeface="Arial"/>
                <a:cs typeface="Arial"/>
              </a:rPr>
              <a:t>.</a:t>
            </a:r>
            <a:endParaRPr sz="1900" dirty="0">
              <a:latin typeface="Arial"/>
              <a:cs typeface="Arial"/>
            </a:endParaRPr>
          </a:p>
          <a:p>
            <a:pPr marL="241300" marR="332105" indent="-228600">
              <a:lnSpc>
                <a:spcPts val="2060"/>
              </a:lnSpc>
              <a:spcBef>
                <a:spcPts val="219"/>
              </a:spcBef>
              <a:buClr>
                <a:srgbClr val="44536A"/>
              </a:buClr>
              <a:buChar char="•"/>
              <a:tabLst>
                <a:tab pos="241300" algn="l"/>
              </a:tabLst>
            </a:pPr>
            <a:r>
              <a:rPr sz="1900" dirty="0">
                <a:latin typeface="Arial"/>
                <a:cs typeface="Arial"/>
              </a:rPr>
              <a:t>Creation</a:t>
            </a:r>
            <a:r>
              <a:rPr sz="1900" spc="-55" dirty="0">
                <a:latin typeface="Arial"/>
                <a:cs typeface="Arial"/>
              </a:rPr>
              <a:t> </a:t>
            </a:r>
            <a:r>
              <a:rPr sz="1900" dirty="0">
                <a:latin typeface="Arial"/>
                <a:cs typeface="Arial"/>
              </a:rPr>
              <a:t>of</a:t>
            </a:r>
            <a:r>
              <a:rPr sz="1900" spc="-75" dirty="0">
                <a:latin typeface="Arial"/>
                <a:cs typeface="Arial"/>
              </a:rPr>
              <a:t> </a:t>
            </a:r>
            <a:r>
              <a:rPr sz="1900" dirty="0">
                <a:latin typeface="Arial"/>
                <a:cs typeface="Arial"/>
              </a:rPr>
              <a:t>unique</a:t>
            </a:r>
            <a:r>
              <a:rPr sz="1900" spc="-55" dirty="0">
                <a:latin typeface="Arial"/>
                <a:cs typeface="Arial"/>
              </a:rPr>
              <a:t> </a:t>
            </a:r>
            <a:r>
              <a:rPr sz="1900" dirty="0">
                <a:latin typeface="Arial"/>
                <a:cs typeface="Arial"/>
              </a:rPr>
              <a:t>resources</a:t>
            </a:r>
            <a:r>
              <a:rPr sz="1900" spc="-55" dirty="0">
                <a:latin typeface="Arial"/>
                <a:cs typeface="Arial"/>
              </a:rPr>
              <a:t> </a:t>
            </a:r>
            <a:r>
              <a:rPr sz="1900" dirty="0">
                <a:latin typeface="Arial"/>
                <a:cs typeface="Arial"/>
              </a:rPr>
              <a:t>and/or</a:t>
            </a:r>
            <a:r>
              <a:rPr sz="1900" spc="-55" dirty="0">
                <a:latin typeface="Arial"/>
                <a:cs typeface="Arial"/>
              </a:rPr>
              <a:t> </a:t>
            </a:r>
            <a:r>
              <a:rPr sz="1900" dirty="0">
                <a:latin typeface="Arial"/>
                <a:cs typeface="Arial"/>
              </a:rPr>
              <a:t>development</a:t>
            </a:r>
            <a:r>
              <a:rPr sz="1900" spc="-55" dirty="0">
                <a:latin typeface="Arial"/>
                <a:cs typeface="Arial"/>
              </a:rPr>
              <a:t> </a:t>
            </a:r>
            <a:r>
              <a:rPr sz="1900" dirty="0">
                <a:latin typeface="Arial"/>
                <a:cs typeface="Arial"/>
              </a:rPr>
              <a:t>of</a:t>
            </a:r>
            <a:r>
              <a:rPr sz="1900" spc="-75" dirty="0">
                <a:latin typeface="Arial"/>
                <a:cs typeface="Arial"/>
              </a:rPr>
              <a:t> </a:t>
            </a:r>
            <a:r>
              <a:rPr sz="1900" spc="-10" dirty="0">
                <a:latin typeface="Arial"/>
                <a:cs typeface="Arial"/>
              </a:rPr>
              <a:t>transformative</a:t>
            </a:r>
            <a:r>
              <a:rPr sz="1900" spc="-60" dirty="0">
                <a:latin typeface="Arial"/>
                <a:cs typeface="Arial"/>
              </a:rPr>
              <a:t> </a:t>
            </a:r>
            <a:r>
              <a:rPr sz="1900" dirty="0">
                <a:latin typeface="Arial"/>
                <a:cs typeface="Arial"/>
              </a:rPr>
              <a:t>technologies</a:t>
            </a:r>
            <a:r>
              <a:rPr sz="1900" spc="-50" dirty="0">
                <a:latin typeface="Arial"/>
                <a:cs typeface="Arial"/>
              </a:rPr>
              <a:t> </a:t>
            </a:r>
            <a:r>
              <a:rPr sz="1900" spc="-10" dirty="0">
                <a:latin typeface="Arial"/>
                <a:cs typeface="Arial"/>
              </a:rPr>
              <a:t>and/or </a:t>
            </a:r>
            <a:r>
              <a:rPr sz="1900" dirty="0">
                <a:latin typeface="Arial"/>
                <a:cs typeface="Arial"/>
              </a:rPr>
              <a:t>platforms</a:t>
            </a:r>
            <a:r>
              <a:rPr sz="1900" spc="-70" dirty="0">
                <a:latin typeface="Arial"/>
                <a:cs typeface="Arial"/>
              </a:rPr>
              <a:t> </a:t>
            </a:r>
            <a:r>
              <a:rPr sz="1900" dirty="0">
                <a:latin typeface="Arial"/>
                <a:cs typeface="Arial"/>
              </a:rPr>
              <a:t>that</a:t>
            </a:r>
            <a:r>
              <a:rPr sz="1900" spc="-55" dirty="0">
                <a:latin typeface="Arial"/>
                <a:cs typeface="Arial"/>
              </a:rPr>
              <a:t> </a:t>
            </a:r>
            <a:r>
              <a:rPr sz="1900" dirty="0">
                <a:latin typeface="Arial"/>
                <a:cs typeface="Arial"/>
              </a:rPr>
              <a:t>can</a:t>
            </a:r>
            <a:r>
              <a:rPr sz="1900" spc="-50" dirty="0">
                <a:latin typeface="Arial"/>
                <a:cs typeface="Arial"/>
              </a:rPr>
              <a:t> </a:t>
            </a:r>
            <a:r>
              <a:rPr sz="1900" dirty="0">
                <a:latin typeface="Arial"/>
                <a:cs typeface="Arial"/>
              </a:rPr>
              <a:t>benefit</a:t>
            </a:r>
            <a:r>
              <a:rPr sz="1900" spc="-30" dirty="0">
                <a:latin typeface="Arial"/>
                <a:cs typeface="Arial"/>
              </a:rPr>
              <a:t> </a:t>
            </a:r>
            <a:r>
              <a:rPr sz="1900" dirty="0">
                <a:latin typeface="Arial"/>
                <a:cs typeface="Arial"/>
              </a:rPr>
              <a:t>a</a:t>
            </a:r>
            <a:r>
              <a:rPr sz="1900" spc="-50" dirty="0">
                <a:latin typeface="Arial"/>
                <a:cs typeface="Arial"/>
              </a:rPr>
              <a:t> </a:t>
            </a:r>
            <a:r>
              <a:rPr sz="1900" dirty="0">
                <a:latin typeface="Arial"/>
                <a:cs typeface="Arial"/>
              </a:rPr>
              <a:t>wide</a:t>
            </a:r>
            <a:r>
              <a:rPr sz="1900" spc="-40" dirty="0">
                <a:latin typeface="Arial"/>
                <a:cs typeface="Arial"/>
              </a:rPr>
              <a:t> </a:t>
            </a:r>
            <a:r>
              <a:rPr sz="1900" dirty="0">
                <a:latin typeface="Arial"/>
                <a:cs typeface="Arial"/>
              </a:rPr>
              <a:t>range</a:t>
            </a:r>
            <a:r>
              <a:rPr sz="1900" spc="-35" dirty="0">
                <a:latin typeface="Arial"/>
                <a:cs typeface="Arial"/>
              </a:rPr>
              <a:t> </a:t>
            </a:r>
            <a:r>
              <a:rPr sz="1900" dirty="0">
                <a:latin typeface="Arial"/>
                <a:cs typeface="Arial"/>
              </a:rPr>
              <a:t>of</a:t>
            </a:r>
            <a:r>
              <a:rPr sz="1900" spc="-45" dirty="0">
                <a:latin typeface="Arial"/>
                <a:cs typeface="Arial"/>
              </a:rPr>
              <a:t> </a:t>
            </a:r>
            <a:r>
              <a:rPr sz="1900" dirty="0">
                <a:latin typeface="Arial"/>
                <a:cs typeface="Arial"/>
              </a:rPr>
              <a:t>projects</a:t>
            </a:r>
            <a:r>
              <a:rPr sz="1900" spc="-35" dirty="0">
                <a:latin typeface="Arial"/>
                <a:cs typeface="Arial"/>
              </a:rPr>
              <a:t> </a:t>
            </a:r>
            <a:r>
              <a:rPr sz="1900" dirty="0">
                <a:latin typeface="Arial"/>
                <a:cs typeface="Arial"/>
              </a:rPr>
              <a:t>and/or</a:t>
            </a:r>
            <a:r>
              <a:rPr sz="1900" spc="-30" dirty="0">
                <a:latin typeface="Arial"/>
                <a:cs typeface="Arial"/>
              </a:rPr>
              <a:t> </a:t>
            </a:r>
            <a:r>
              <a:rPr sz="1900" dirty="0">
                <a:latin typeface="Arial"/>
                <a:cs typeface="Arial"/>
              </a:rPr>
              <a:t>activities</a:t>
            </a:r>
            <a:r>
              <a:rPr sz="1900" spc="-45" dirty="0">
                <a:latin typeface="Arial"/>
                <a:cs typeface="Arial"/>
              </a:rPr>
              <a:t> </a:t>
            </a:r>
            <a:r>
              <a:rPr sz="1900" dirty="0">
                <a:latin typeface="Arial"/>
                <a:cs typeface="Arial"/>
              </a:rPr>
              <a:t>at</a:t>
            </a:r>
            <a:r>
              <a:rPr sz="1900" spc="-55" dirty="0">
                <a:latin typeface="Arial"/>
                <a:cs typeface="Arial"/>
              </a:rPr>
              <a:t> </a:t>
            </a:r>
            <a:r>
              <a:rPr sz="1900" spc="-10" dirty="0">
                <a:latin typeface="Arial"/>
                <a:cs typeface="Arial"/>
              </a:rPr>
              <a:t>CTSA</a:t>
            </a:r>
            <a:r>
              <a:rPr sz="1900" spc="-120" dirty="0">
                <a:latin typeface="Arial"/>
                <a:cs typeface="Arial"/>
              </a:rPr>
              <a:t> </a:t>
            </a:r>
            <a:r>
              <a:rPr sz="1900" dirty="0">
                <a:latin typeface="Arial"/>
                <a:cs typeface="Arial"/>
              </a:rPr>
              <a:t>UM1</a:t>
            </a:r>
            <a:r>
              <a:rPr sz="1900" spc="-50" dirty="0">
                <a:latin typeface="Arial"/>
                <a:cs typeface="Arial"/>
              </a:rPr>
              <a:t> </a:t>
            </a:r>
            <a:r>
              <a:rPr sz="1900" spc="-10" dirty="0">
                <a:latin typeface="Arial"/>
                <a:cs typeface="Arial"/>
              </a:rPr>
              <a:t>hubs.</a:t>
            </a:r>
            <a:endParaRPr sz="1900" dirty="0">
              <a:latin typeface="Arial"/>
              <a:cs typeface="Arial"/>
            </a:endParaRPr>
          </a:p>
          <a:p>
            <a:pPr marL="241300" indent="-228600">
              <a:lnSpc>
                <a:spcPts val="2215"/>
              </a:lnSpc>
              <a:buClr>
                <a:srgbClr val="44536A"/>
              </a:buClr>
              <a:buChar char="•"/>
              <a:tabLst>
                <a:tab pos="241300" algn="l"/>
              </a:tabLst>
            </a:pPr>
            <a:r>
              <a:rPr sz="1900" spc="-20" dirty="0">
                <a:latin typeface="Arial"/>
                <a:cs typeface="Arial"/>
              </a:rPr>
              <a:t>High-</a:t>
            </a:r>
            <a:r>
              <a:rPr sz="1900" dirty="0">
                <a:latin typeface="Arial"/>
                <a:cs typeface="Arial"/>
              </a:rPr>
              <a:t>impact</a:t>
            </a:r>
            <a:r>
              <a:rPr sz="1900" spc="-20" dirty="0">
                <a:latin typeface="Arial"/>
                <a:cs typeface="Arial"/>
              </a:rPr>
              <a:t> </a:t>
            </a:r>
            <a:r>
              <a:rPr sz="1900" spc="-10" dirty="0">
                <a:latin typeface="Arial"/>
                <a:cs typeface="Arial"/>
              </a:rPr>
              <a:t>discovery-</a:t>
            </a:r>
            <a:r>
              <a:rPr sz="1900" dirty="0">
                <a:latin typeface="Arial"/>
                <a:cs typeface="Arial"/>
              </a:rPr>
              <a:t>based</a:t>
            </a:r>
            <a:r>
              <a:rPr sz="1900" spc="-15" dirty="0">
                <a:latin typeface="Arial"/>
                <a:cs typeface="Arial"/>
              </a:rPr>
              <a:t> </a:t>
            </a:r>
            <a:r>
              <a:rPr sz="1900" dirty="0">
                <a:latin typeface="Arial"/>
                <a:cs typeface="Arial"/>
              </a:rPr>
              <a:t>projects</a:t>
            </a:r>
            <a:r>
              <a:rPr sz="1900" spc="-20" dirty="0">
                <a:latin typeface="Arial"/>
                <a:cs typeface="Arial"/>
              </a:rPr>
              <a:t> </a:t>
            </a:r>
            <a:r>
              <a:rPr sz="1900" dirty="0">
                <a:latin typeface="Arial"/>
                <a:cs typeface="Arial"/>
              </a:rPr>
              <a:t>or</a:t>
            </a:r>
            <a:r>
              <a:rPr sz="1900" spc="-25" dirty="0">
                <a:latin typeface="Arial"/>
                <a:cs typeface="Arial"/>
              </a:rPr>
              <a:t> </a:t>
            </a:r>
            <a:r>
              <a:rPr sz="1900" spc="-20" dirty="0">
                <a:latin typeface="Arial"/>
                <a:cs typeface="Arial"/>
              </a:rPr>
              <a:t>hypothesis-</a:t>
            </a:r>
            <a:r>
              <a:rPr sz="1900" dirty="0">
                <a:latin typeface="Arial"/>
                <a:cs typeface="Arial"/>
              </a:rPr>
              <a:t>generating</a:t>
            </a:r>
            <a:r>
              <a:rPr sz="1900" spc="-10" dirty="0">
                <a:latin typeface="Arial"/>
                <a:cs typeface="Arial"/>
              </a:rPr>
              <a:t> science.</a:t>
            </a:r>
            <a:endParaRPr sz="1900" dirty="0">
              <a:latin typeface="Arial"/>
              <a:cs typeface="Arial"/>
            </a:endParaRPr>
          </a:p>
          <a:p>
            <a:pPr marL="12700" algn="just">
              <a:lnSpc>
                <a:spcPct val="100000"/>
              </a:lnSpc>
              <a:spcBef>
                <a:spcPts val="1095"/>
              </a:spcBef>
            </a:pPr>
            <a:r>
              <a:rPr sz="1900" dirty="0">
                <a:latin typeface="Arial"/>
                <a:cs typeface="Arial"/>
              </a:rPr>
              <a:t>Inclusion</a:t>
            </a:r>
            <a:r>
              <a:rPr sz="1900" spc="-45" dirty="0">
                <a:latin typeface="Arial"/>
                <a:cs typeface="Arial"/>
              </a:rPr>
              <a:t> </a:t>
            </a:r>
            <a:r>
              <a:rPr sz="1900" dirty="0">
                <a:latin typeface="Arial"/>
                <a:cs typeface="Arial"/>
              </a:rPr>
              <a:t>of</a:t>
            </a:r>
            <a:r>
              <a:rPr sz="1900" spc="-60" dirty="0">
                <a:latin typeface="Arial"/>
                <a:cs typeface="Arial"/>
              </a:rPr>
              <a:t> </a:t>
            </a:r>
            <a:r>
              <a:rPr sz="1900" dirty="0">
                <a:latin typeface="Arial"/>
                <a:cs typeface="Arial"/>
              </a:rPr>
              <a:t>preliminary</a:t>
            </a:r>
            <a:r>
              <a:rPr sz="1900" spc="-40" dirty="0">
                <a:latin typeface="Arial"/>
                <a:cs typeface="Arial"/>
              </a:rPr>
              <a:t> </a:t>
            </a:r>
            <a:r>
              <a:rPr sz="1900" dirty="0">
                <a:latin typeface="Arial"/>
                <a:cs typeface="Arial"/>
              </a:rPr>
              <a:t>data</a:t>
            </a:r>
            <a:r>
              <a:rPr sz="1900" spc="-50" dirty="0">
                <a:latin typeface="Arial"/>
                <a:cs typeface="Arial"/>
              </a:rPr>
              <a:t> </a:t>
            </a:r>
            <a:r>
              <a:rPr sz="1900" dirty="0">
                <a:latin typeface="Arial"/>
                <a:cs typeface="Arial"/>
              </a:rPr>
              <a:t>in</a:t>
            </a:r>
            <a:r>
              <a:rPr sz="1900" spc="-60" dirty="0">
                <a:latin typeface="Arial"/>
                <a:cs typeface="Arial"/>
              </a:rPr>
              <a:t> </a:t>
            </a:r>
            <a:r>
              <a:rPr sz="1900" dirty="0">
                <a:latin typeface="Arial"/>
                <a:cs typeface="Arial"/>
              </a:rPr>
              <a:t>the</a:t>
            </a:r>
            <a:r>
              <a:rPr sz="1900" spc="-60" dirty="0">
                <a:latin typeface="Arial"/>
                <a:cs typeface="Arial"/>
              </a:rPr>
              <a:t> </a:t>
            </a:r>
            <a:r>
              <a:rPr sz="1900" dirty="0">
                <a:latin typeface="Arial"/>
                <a:cs typeface="Arial"/>
              </a:rPr>
              <a:t>applications</a:t>
            </a:r>
            <a:r>
              <a:rPr sz="1900" spc="-35" dirty="0">
                <a:latin typeface="Arial"/>
                <a:cs typeface="Arial"/>
              </a:rPr>
              <a:t> </a:t>
            </a:r>
            <a:r>
              <a:rPr sz="1900" dirty="0">
                <a:latin typeface="Arial"/>
                <a:cs typeface="Arial"/>
              </a:rPr>
              <a:t>is</a:t>
            </a:r>
            <a:r>
              <a:rPr sz="1900" spc="-60" dirty="0">
                <a:latin typeface="Arial"/>
                <a:cs typeface="Arial"/>
              </a:rPr>
              <a:t> </a:t>
            </a:r>
            <a:r>
              <a:rPr sz="1900" dirty="0">
                <a:latin typeface="Arial"/>
                <a:cs typeface="Arial"/>
              </a:rPr>
              <a:t>allowed,</a:t>
            </a:r>
            <a:r>
              <a:rPr sz="1900" spc="-40" dirty="0">
                <a:latin typeface="Arial"/>
                <a:cs typeface="Arial"/>
              </a:rPr>
              <a:t> </a:t>
            </a:r>
            <a:r>
              <a:rPr sz="1900" dirty="0">
                <a:latin typeface="Arial"/>
                <a:cs typeface="Arial"/>
              </a:rPr>
              <a:t>but</a:t>
            </a:r>
            <a:r>
              <a:rPr sz="1900" spc="-55" dirty="0">
                <a:latin typeface="Arial"/>
                <a:cs typeface="Arial"/>
              </a:rPr>
              <a:t> </a:t>
            </a:r>
            <a:r>
              <a:rPr sz="1900" dirty="0">
                <a:latin typeface="Arial"/>
                <a:cs typeface="Arial"/>
              </a:rPr>
              <a:t>not</a:t>
            </a:r>
            <a:r>
              <a:rPr sz="1900" spc="-55" dirty="0">
                <a:latin typeface="Arial"/>
                <a:cs typeface="Arial"/>
              </a:rPr>
              <a:t> </a:t>
            </a:r>
            <a:r>
              <a:rPr sz="1900" spc="-10" dirty="0">
                <a:latin typeface="Arial"/>
                <a:cs typeface="Arial"/>
              </a:rPr>
              <a:t>required.</a:t>
            </a:r>
            <a:endParaRPr sz="1900" dirty="0">
              <a:latin typeface="Arial"/>
              <a:cs typeface="Arial"/>
            </a:endParaRPr>
          </a:p>
          <a:p>
            <a:pPr marL="12700" marR="5080" algn="just">
              <a:lnSpc>
                <a:spcPct val="100000"/>
              </a:lnSpc>
              <a:spcBef>
                <a:spcPts val="1085"/>
              </a:spcBef>
            </a:pPr>
            <a:r>
              <a:rPr sz="1800" b="1" dirty="0">
                <a:latin typeface="Arial"/>
                <a:cs typeface="Arial"/>
              </a:rPr>
              <a:t>Potential</a:t>
            </a:r>
            <a:r>
              <a:rPr sz="1800" b="1" spc="-40" dirty="0">
                <a:latin typeface="Arial"/>
                <a:cs typeface="Arial"/>
              </a:rPr>
              <a:t> </a:t>
            </a:r>
            <a:r>
              <a:rPr sz="1800" b="1" dirty="0">
                <a:latin typeface="Arial"/>
                <a:cs typeface="Arial"/>
              </a:rPr>
              <a:t>applicants</a:t>
            </a:r>
            <a:r>
              <a:rPr sz="1800" b="1" spc="-35" dirty="0">
                <a:latin typeface="Arial"/>
                <a:cs typeface="Arial"/>
              </a:rPr>
              <a:t> </a:t>
            </a:r>
            <a:r>
              <a:rPr sz="1800" b="1" dirty="0">
                <a:latin typeface="Arial"/>
                <a:cs typeface="Arial"/>
              </a:rPr>
              <a:t>are</a:t>
            </a:r>
            <a:r>
              <a:rPr sz="1800" b="1" spc="-50" dirty="0">
                <a:latin typeface="Arial"/>
                <a:cs typeface="Arial"/>
              </a:rPr>
              <a:t> </a:t>
            </a:r>
            <a:r>
              <a:rPr sz="1800" b="1" dirty="0">
                <a:latin typeface="Arial"/>
                <a:cs typeface="Arial"/>
              </a:rPr>
              <a:t>highly</a:t>
            </a:r>
            <a:r>
              <a:rPr sz="1800" b="1" spc="-30" dirty="0">
                <a:latin typeface="Arial"/>
                <a:cs typeface="Arial"/>
              </a:rPr>
              <a:t> </a:t>
            </a:r>
            <a:r>
              <a:rPr sz="1800" b="1" dirty="0">
                <a:latin typeface="Arial"/>
                <a:cs typeface="Arial"/>
              </a:rPr>
              <a:t>encouraged</a:t>
            </a:r>
            <a:r>
              <a:rPr sz="1800" b="1" spc="-45" dirty="0">
                <a:latin typeface="Arial"/>
                <a:cs typeface="Arial"/>
              </a:rPr>
              <a:t> </a:t>
            </a:r>
            <a:r>
              <a:rPr sz="1800" b="1" dirty="0">
                <a:latin typeface="Arial"/>
                <a:cs typeface="Arial"/>
              </a:rPr>
              <a:t>to</a:t>
            </a:r>
            <a:r>
              <a:rPr sz="1800" b="1" spc="-40" dirty="0">
                <a:latin typeface="Arial"/>
                <a:cs typeface="Arial"/>
              </a:rPr>
              <a:t> </a:t>
            </a:r>
            <a:r>
              <a:rPr sz="1800" b="1" dirty="0">
                <a:latin typeface="Arial"/>
                <a:cs typeface="Arial"/>
              </a:rPr>
              <a:t>contact</a:t>
            </a:r>
            <a:r>
              <a:rPr sz="1800" b="1" spc="-45" dirty="0">
                <a:latin typeface="Arial"/>
                <a:cs typeface="Arial"/>
              </a:rPr>
              <a:t> </a:t>
            </a:r>
            <a:r>
              <a:rPr sz="1800" b="1" spc="-10" dirty="0">
                <a:latin typeface="Arial"/>
                <a:cs typeface="Arial"/>
              </a:rPr>
              <a:t>NCATS</a:t>
            </a:r>
            <a:r>
              <a:rPr sz="1800" b="1" spc="-50" dirty="0">
                <a:latin typeface="Arial"/>
                <a:cs typeface="Arial"/>
              </a:rPr>
              <a:t> </a:t>
            </a:r>
            <a:r>
              <a:rPr sz="1800" b="1" dirty="0">
                <a:latin typeface="Arial"/>
                <a:cs typeface="Arial"/>
              </a:rPr>
              <a:t>Scientific/Research</a:t>
            </a:r>
            <a:r>
              <a:rPr sz="1800" b="1" spc="-50" dirty="0">
                <a:latin typeface="Arial"/>
                <a:cs typeface="Arial"/>
              </a:rPr>
              <a:t> </a:t>
            </a:r>
            <a:r>
              <a:rPr sz="1800" b="1" spc="-10" dirty="0">
                <a:latin typeface="Arial"/>
                <a:cs typeface="Arial"/>
              </a:rPr>
              <a:t>Contacts </a:t>
            </a:r>
            <a:r>
              <a:rPr sz="1800" b="1" dirty="0">
                <a:latin typeface="Arial"/>
                <a:cs typeface="Arial"/>
              </a:rPr>
              <a:t>listed</a:t>
            </a:r>
            <a:r>
              <a:rPr sz="1800" b="1" spc="-20" dirty="0">
                <a:latin typeface="Arial"/>
                <a:cs typeface="Arial"/>
              </a:rPr>
              <a:t> </a:t>
            </a:r>
            <a:r>
              <a:rPr sz="1800" b="1" dirty="0">
                <a:latin typeface="Arial"/>
                <a:cs typeface="Arial"/>
              </a:rPr>
              <a:t>in</a:t>
            </a:r>
            <a:r>
              <a:rPr sz="1800" b="1" spc="-20" dirty="0">
                <a:latin typeface="Arial"/>
                <a:cs typeface="Arial"/>
              </a:rPr>
              <a:t> </a:t>
            </a:r>
            <a:r>
              <a:rPr sz="1800" b="1" dirty="0">
                <a:latin typeface="Arial"/>
                <a:cs typeface="Arial"/>
              </a:rPr>
              <a:t>this</a:t>
            </a:r>
            <a:r>
              <a:rPr sz="1800" b="1" spc="-25" dirty="0">
                <a:latin typeface="Arial"/>
                <a:cs typeface="Arial"/>
              </a:rPr>
              <a:t> </a:t>
            </a:r>
            <a:r>
              <a:rPr sz="1800" b="1" dirty="0">
                <a:latin typeface="Arial"/>
                <a:cs typeface="Arial"/>
              </a:rPr>
              <a:t>NOFO</a:t>
            </a:r>
            <a:r>
              <a:rPr sz="1800" b="1" spc="-20" dirty="0">
                <a:latin typeface="Arial"/>
                <a:cs typeface="Arial"/>
              </a:rPr>
              <a:t> </a:t>
            </a:r>
            <a:r>
              <a:rPr sz="1800" b="1" dirty="0">
                <a:latin typeface="Arial"/>
                <a:cs typeface="Arial"/>
              </a:rPr>
              <a:t>to</a:t>
            </a:r>
            <a:r>
              <a:rPr sz="1800" b="1" spc="-20" dirty="0">
                <a:latin typeface="Arial"/>
                <a:cs typeface="Arial"/>
              </a:rPr>
              <a:t> </a:t>
            </a:r>
            <a:r>
              <a:rPr sz="1800" b="1" dirty="0">
                <a:latin typeface="Arial"/>
                <a:cs typeface="Arial"/>
              </a:rPr>
              <a:t>discuss</a:t>
            </a:r>
            <a:r>
              <a:rPr sz="1800" b="1" spc="-25" dirty="0">
                <a:latin typeface="Arial"/>
                <a:cs typeface="Arial"/>
              </a:rPr>
              <a:t> </a:t>
            </a:r>
            <a:r>
              <a:rPr sz="1800" b="1" dirty="0">
                <a:latin typeface="Arial"/>
                <a:cs typeface="Arial"/>
              </a:rPr>
              <a:t>the</a:t>
            </a:r>
            <a:r>
              <a:rPr sz="1800" b="1" spc="-25" dirty="0">
                <a:latin typeface="Arial"/>
                <a:cs typeface="Arial"/>
              </a:rPr>
              <a:t> </a:t>
            </a:r>
            <a:r>
              <a:rPr sz="1800" b="1" dirty="0">
                <a:latin typeface="Arial"/>
                <a:cs typeface="Arial"/>
              </a:rPr>
              <a:t>scope</a:t>
            </a:r>
            <a:r>
              <a:rPr sz="1800" b="1" spc="-25" dirty="0">
                <a:latin typeface="Arial"/>
                <a:cs typeface="Arial"/>
              </a:rPr>
              <a:t> </a:t>
            </a:r>
            <a:r>
              <a:rPr sz="1800" b="1" dirty="0">
                <a:latin typeface="Arial"/>
                <a:cs typeface="Arial"/>
              </a:rPr>
              <a:t>of</a:t>
            </a:r>
            <a:r>
              <a:rPr sz="1800" b="1" spc="-20" dirty="0">
                <a:latin typeface="Arial"/>
                <a:cs typeface="Arial"/>
              </a:rPr>
              <a:t> </a:t>
            </a:r>
            <a:r>
              <a:rPr sz="1800" b="1" dirty="0">
                <a:latin typeface="Arial"/>
                <a:cs typeface="Arial"/>
              </a:rPr>
              <a:t>the</a:t>
            </a:r>
            <a:r>
              <a:rPr sz="1800" b="1" spc="-25" dirty="0">
                <a:latin typeface="Arial"/>
                <a:cs typeface="Arial"/>
              </a:rPr>
              <a:t> </a:t>
            </a:r>
            <a:r>
              <a:rPr sz="1800" b="1" dirty="0">
                <a:latin typeface="Arial"/>
                <a:cs typeface="Arial"/>
              </a:rPr>
              <a:t>project,</a:t>
            </a:r>
            <a:r>
              <a:rPr sz="1800" b="1" spc="-20" dirty="0">
                <a:latin typeface="Arial"/>
                <a:cs typeface="Arial"/>
              </a:rPr>
              <a:t> </a:t>
            </a:r>
            <a:r>
              <a:rPr sz="1800" b="1" dirty="0">
                <a:latin typeface="Arial"/>
                <a:cs typeface="Arial"/>
              </a:rPr>
              <a:t>required</a:t>
            </a:r>
            <a:r>
              <a:rPr sz="1800" b="1" spc="-25" dirty="0">
                <a:latin typeface="Arial"/>
                <a:cs typeface="Arial"/>
              </a:rPr>
              <a:t> </a:t>
            </a:r>
            <a:r>
              <a:rPr sz="1800" b="1" dirty="0">
                <a:latin typeface="Arial"/>
                <a:cs typeface="Arial"/>
              </a:rPr>
              <a:t>materials,</a:t>
            </a:r>
            <a:r>
              <a:rPr sz="1800" b="1" spc="-25" dirty="0">
                <a:latin typeface="Arial"/>
                <a:cs typeface="Arial"/>
              </a:rPr>
              <a:t> </a:t>
            </a:r>
            <a:r>
              <a:rPr sz="1800" b="1" spc="-10" dirty="0">
                <a:latin typeface="Arial"/>
                <a:cs typeface="Arial"/>
              </a:rPr>
              <a:t>responsiveness, </a:t>
            </a:r>
            <a:r>
              <a:rPr sz="1800" b="1" dirty="0">
                <a:latin typeface="Arial"/>
                <a:cs typeface="Arial"/>
              </a:rPr>
              <a:t>and</a:t>
            </a:r>
            <a:r>
              <a:rPr sz="1800" b="1" spc="-30" dirty="0">
                <a:latin typeface="Arial"/>
                <a:cs typeface="Arial"/>
              </a:rPr>
              <a:t> </a:t>
            </a:r>
            <a:r>
              <a:rPr sz="1800" b="1" dirty="0">
                <a:latin typeface="Arial"/>
                <a:cs typeface="Arial"/>
              </a:rPr>
              <a:t>clinical</a:t>
            </a:r>
            <a:r>
              <a:rPr sz="1800" b="1" spc="-30" dirty="0">
                <a:latin typeface="Arial"/>
                <a:cs typeface="Arial"/>
              </a:rPr>
              <a:t> </a:t>
            </a:r>
            <a:r>
              <a:rPr sz="1800" b="1" dirty="0">
                <a:latin typeface="Arial"/>
                <a:cs typeface="Arial"/>
              </a:rPr>
              <a:t>trials</a:t>
            </a:r>
            <a:r>
              <a:rPr sz="1800" b="1" spc="-35" dirty="0">
                <a:latin typeface="Arial"/>
                <a:cs typeface="Arial"/>
              </a:rPr>
              <a:t> </a:t>
            </a:r>
            <a:r>
              <a:rPr sz="1800" b="1" dirty="0">
                <a:latin typeface="Arial"/>
                <a:cs typeface="Arial"/>
              </a:rPr>
              <a:t>status</a:t>
            </a:r>
            <a:r>
              <a:rPr sz="1800" b="1" spc="-40" dirty="0">
                <a:latin typeface="Arial"/>
                <a:cs typeface="Arial"/>
              </a:rPr>
              <a:t> </a:t>
            </a:r>
            <a:r>
              <a:rPr sz="1800" b="1" dirty="0">
                <a:latin typeface="Arial"/>
                <a:cs typeface="Arial"/>
              </a:rPr>
              <a:t>designation</a:t>
            </a:r>
            <a:r>
              <a:rPr sz="1800" b="1" spc="-25" dirty="0">
                <a:latin typeface="Arial"/>
                <a:cs typeface="Arial"/>
              </a:rPr>
              <a:t> </a:t>
            </a:r>
            <a:r>
              <a:rPr sz="1800" b="1" dirty="0">
                <a:latin typeface="Arial"/>
                <a:cs typeface="Arial"/>
              </a:rPr>
              <a:t>prior</a:t>
            </a:r>
            <a:r>
              <a:rPr sz="1800" b="1" spc="-25" dirty="0">
                <a:latin typeface="Arial"/>
                <a:cs typeface="Arial"/>
              </a:rPr>
              <a:t> </a:t>
            </a:r>
            <a:r>
              <a:rPr sz="1800" b="1" dirty="0">
                <a:latin typeface="Arial"/>
                <a:cs typeface="Arial"/>
              </a:rPr>
              <a:t>to</a:t>
            </a:r>
            <a:r>
              <a:rPr sz="1800" b="1" spc="-35" dirty="0">
                <a:latin typeface="Arial"/>
                <a:cs typeface="Arial"/>
              </a:rPr>
              <a:t> </a:t>
            </a:r>
            <a:r>
              <a:rPr sz="1800" b="1" dirty="0">
                <a:latin typeface="Arial"/>
                <a:cs typeface="Arial"/>
              </a:rPr>
              <a:t>submission</a:t>
            </a:r>
            <a:r>
              <a:rPr sz="1800" b="1" spc="-30" dirty="0">
                <a:latin typeface="Arial"/>
                <a:cs typeface="Arial"/>
              </a:rPr>
              <a:t> </a:t>
            </a:r>
            <a:r>
              <a:rPr sz="1800" b="1" dirty="0">
                <a:latin typeface="Arial"/>
                <a:cs typeface="Arial"/>
              </a:rPr>
              <a:t>of</a:t>
            </a:r>
            <a:r>
              <a:rPr sz="1800" b="1" spc="-30" dirty="0">
                <a:latin typeface="Arial"/>
                <a:cs typeface="Arial"/>
              </a:rPr>
              <a:t> </a:t>
            </a:r>
            <a:r>
              <a:rPr sz="1800" b="1" dirty="0">
                <a:latin typeface="Arial"/>
                <a:cs typeface="Arial"/>
              </a:rPr>
              <a:t>an</a:t>
            </a:r>
            <a:r>
              <a:rPr sz="1800" b="1" spc="-35" dirty="0">
                <a:latin typeface="Arial"/>
                <a:cs typeface="Arial"/>
              </a:rPr>
              <a:t> </a:t>
            </a:r>
            <a:r>
              <a:rPr sz="1800" b="1" spc="-10" dirty="0">
                <a:latin typeface="Arial"/>
                <a:cs typeface="Arial"/>
              </a:rPr>
              <a:t>application.</a:t>
            </a:r>
            <a:endParaRPr sz="1800" dirty="0">
              <a:latin typeface="Arial"/>
              <a:cs typeface="Arial"/>
            </a:endParaRPr>
          </a:p>
          <a:p>
            <a:pPr marL="12700" marR="536575">
              <a:lnSpc>
                <a:spcPct val="100000"/>
              </a:lnSpc>
              <a:spcBef>
                <a:spcPts val="2400"/>
              </a:spcBef>
            </a:pPr>
            <a:r>
              <a:rPr lang="en-US" sz="1800" b="1" dirty="0">
                <a:latin typeface="Arial"/>
                <a:cs typeface="Arial"/>
              </a:rPr>
              <a:t>Collaborations</a:t>
            </a:r>
            <a:r>
              <a:rPr lang="en-US" sz="1800" b="1" spc="-50" dirty="0">
                <a:latin typeface="Arial"/>
                <a:cs typeface="Arial"/>
              </a:rPr>
              <a:t> </a:t>
            </a:r>
            <a:r>
              <a:rPr lang="en-US" sz="1800" b="1" dirty="0">
                <a:latin typeface="Arial"/>
                <a:cs typeface="Arial"/>
              </a:rPr>
              <a:t>with</a:t>
            </a:r>
            <a:r>
              <a:rPr lang="en-US" sz="1800" b="1" spc="-35" dirty="0">
                <a:latin typeface="Arial"/>
                <a:cs typeface="Arial"/>
              </a:rPr>
              <a:t> </a:t>
            </a:r>
            <a:r>
              <a:rPr lang="en-US" sz="1800" b="1" dirty="0">
                <a:latin typeface="Arial"/>
                <a:cs typeface="Arial"/>
              </a:rPr>
              <a:t>other</a:t>
            </a:r>
            <a:r>
              <a:rPr lang="en-US" sz="1800" b="1" spc="-40" dirty="0">
                <a:latin typeface="Arial"/>
                <a:cs typeface="Arial"/>
              </a:rPr>
              <a:t> </a:t>
            </a:r>
            <a:r>
              <a:rPr lang="en-US" sz="1800" b="1" dirty="0">
                <a:latin typeface="Arial"/>
                <a:cs typeface="Arial"/>
              </a:rPr>
              <a:t>components</a:t>
            </a:r>
            <a:r>
              <a:rPr lang="en-US" sz="1800" b="1" spc="-40" dirty="0">
                <a:latin typeface="Arial"/>
                <a:cs typeface="Arial"/>
              </a:rPr>
              <a:t> </a:t>
            </a:r>
            <a:r>
              <a:rPr lang="en-US" sz="1800" b="1" dirty="0">
                <a:latin typeface="Arial"/>
                <a:cs typeface="Arial"/>
              </a:rPr>
              <a:t>of</a:t>
            </a:r>
            <a:r>
              <a:rPr lang="en-US" sz="1800" b="1" spc="-45" dirty="0">
                <a:latin typeface="Arial"/>
                <a:cs typeface="Arial"/>
              </a:rPr>
              <a:t> </a:t>
            </a:r>
            <a:r>
              <a:rPr lang="en-US" sz="1800" b="1" dirty="0">
                <a:latin typeface="Arial"/>
                <a:cs typeface="Arial"/>
              </a:rPr>
              <a:t>the</a:t>
            </a:r>
            <a:r>
              <a:rPr lang="en-US" sz="1800" b="1" spc="-35" dirty="0">
                <a:latin typeface="Arial"/>
                <a:cs typeface="Arial"/>
              </a:rPr>
              <a:t> </a:t>
            </a:r>
            <a:r>
              <a:rPr lang="en-US" sz="1800" b="1" dirty="0">
                <a:latin typeface="Arial"/>
                <a:cs typeface="Arial"/>
              </a:rPr>
              <a:t>CTSA</a:t>
            </a:r>
            <a:r>
              <a:rPr lang="en-US" sz="1800" b="1" spc="-105" dirty="0">
                <a:latin typeface="Arial"/>
                <a:cs typeface="Arial"/>
              </a:rPr>
              <a:t> </a:t>
            </a:r>
            <a:r>
              <a:rPr lang="en-US" sz="1800" b="1" dirty="0">
                <a:latin typeface="Arial"/>
                <a:cs typeface="Arial"/>
              </a:rPr>
              <a:t>UM1</a:t>
            </a:r>
            <a:r>
              <a:rPr lang="en-US" sz="1800" b="1" spc="-45" dirty="0">
                <a:latin typeface="Arial"/>
                <a:cs typeface="Arial"/>
              </a:rPr>
              <a:t> </a:t>
            </a:r>
            <a:r>
              <a:rPr lang="en-US" sz="1800" b="1" dirty="0">
                <a:latin typeface="Arial"/>
                <a:cs typeface="Arial"/>
              </a:rPr>
              <a:t>hub</a:t>
            </a:r>
            <a:r>
              <a:rPr lang="en-US" sz="1800" b="1" spc="-35" dirty="0">
                <a:latin typeface="Arial"/>
                <a:cs typeface="Arial"/>
              </a:rPr>
              <a:t> </a:t>
            </a:r>
            <a:r>
              <a:rPr lang="en-US" sz="1800" b="1" dirty="0">
                <a:latin typeface="Arial"/>
                <a:cs typeface="Arial"/>
              </a:rPr>
              <a:t>and/or</a:t>
            </a:r>
            <a:r>
              <a:rPr lang="en-US" sz="1800" b="1" spc="-35" dirty="0">
                <a:latin typeface="Arial"/>
                <a:cs typeface="Arial"/>
              </a:rPr>
              <a:t> </a:t>
            </a:r>
            <a:r>
              <a:rPr lang="en-US" sz="1800" b="1" dirty="0">
                <a:latin typeface="Arial"/>
                <a:cs typeface="Arial"/>
              </a:rPr>
              <a:t>with</a:t>
            </a:r>
            <a:r>
              <a:rPr lang="en-US" sz="1800" b="1" spc="-35" dirty="0">
                <a:latin typeface="Arial"/>
                <a:cs typeface="Arial"/>
              </a:rPr>
              <a:t> </a:t>
            </a:r>
            <a:r>
              <a:rPr lang="en-US" sz="1800" b="1" spc="-10" dirty="0">
                <a:latin typeface="Arial"/>
                <a:cs typeface="Arial"/>
              </a:rPr>
              <a:t>institutions </a:t>
            </a:r>
            <a:r>
              <a:rPr lang="en-US" sz="1800" b="1" dirty="0">
                <a:latin typeface="Arial"/>
                <a:cs typeface="Arial"/>
              </a:rPr>
              <a:t>listed</a:t>
            </a:r>
            <a:r>
              <a:rPr lang="en-US" sz="1800" b="1" spc="-40" dirty="0">
                <a:latin typeface="Arial"/>
                <a:cs typeface="Arial"/>
              </a:rPr>
              <a:t> </a:t>
            </a:r>
            <a:r>
              <a:rPr lang="en-US" sz="1800" b="1" dirty="0">
                <a:latin typeface="Arial"/>
                <a:cs typeface="Arial"/>
              </a:rPr>
              <a:t>as</a:t>
            </a:r>
            <a:r>
              <a:rPr lang="en-US" sz="1800" b="1" spc="-40" dirty="0">
                <a:latin typeface="Arial"/>
                <a:cs typeface="Arial"/>
              </a:rPr>
              <a:t> </a:t>
            </a:r>
            <a:r>
              <a:rPr lang="en-US" sz="1800" b="1" dirty="0">
                <a:latin typeface="Arial"/>
                <a:cs typeface="Arial"/>
              </a:rPr>
              <a:t>partners</a:t>
            </a:r>
            <a:r>
              <a:rPr lang="en-US" sz="1800" b="1" spc="-30" dirty="0">
                <a:latin typeface="Arial"/>
                <a:cs typeface="Arial"/>
              </a:rPr>
              <a:t> </a:t>
            </a:r>
            <a:r>
              <a:rPr lang="en-US" sz="1800" b="1" dirty="0">
                <a:latin typeface="Arial"/>
                <a:cs typeface="Arial"/>
              </a:rPr>
              <a:t>and/or</a:t>
            </a:r>
            <a:r>
              <a:rPr lang="en-US" sz="1800" b="1" spc="-25" dirty="0">
                <a:latin typeface="Arial"/>
                <a:cs typeface="Arial"/>
              </a:rPr>
              <a:t> </a:t>
            </a:r>
            <a:r>
              <a:rPr lang="en-US" sz="1800" b="1" dirty="0">
                <a:latin typeface="Arial"/>
                <a:cs typeface="Arial"/>
              </a:rPr>
              <a:t>collaborators</a:t>
            </a:r>
            <a:r>
              <a:rPr lang="en-US" sz="1800" b="1" spc="-35" dirty="0">
                <a:latin typeface="Arial"/>
                <a:cs typeface="Arial"/>
              </a:rPr>
              <a:t> </a:t>
            </a:r>
            <a:r>
              <a:rPr lang="en-US" sz="1800" b="1" dirty="0">
                <a:latin typeface="Arial"/>
                <a:cs typeface="Arial"/>
              </a:rPr>
              <a:t>are</a:t>
            </a:r>
            <a:r>
              <a:rPr lang="en-US" sz="1800" b="1" spc="-35" dirty="0">
                <a:latin typeface="Arial"/>
                <a:cs typeface="Arial"/>
              </a:rPr>
              <a:t> </a:t>
            </a:r>
            <a:r>
              <a:rPr lang="en-US" sz="1800" b="1" spc="-10" dirty="0">
                <a:latin typeface="Arial"/>
                <a:cs typeface="Arial"/>
              </a:rPr>
              <a:t>encouraged.</a:t>
            </a:r>
            <a:r>
              <a:rPr lang="en-US" sz="1800" b="1" spc="-90" dirty="0">
                <a:latin typeface="Arial"/>
                <a:cs typeface="Arial"/>
              </a:rPr>
              <a:t> </a:t>
            </a:r>
            <a:r>
              <a:rPr lang="en-US" sz="1800" b="1" dirty="0">
                <a:latin typeface="Arial"/>
                <a:cs typeface="Arial"/>
              </a:rPr>
              <a:t>Also,</a:t>
            </a:r>
            <a:r>
              <a:rPr lang="en-US" sz="1800" b="1" spc="-30" dirty="0">
                <a:latin typeface="Arial"/>
                <a:cs typeface="Arial"/>
              </a:rPr>
              <a:t> </a:t>
            </a:r>
            <a:r>
              <a:rPr lang="en-US" sz="1800" b="1" dirty="0">
                <a:latin typeface="Arial"/>
                <a:cs typeface="Arial"/>
              </a:rPr>
              <a:t>collaborations</a:t>
            </a:r>
            <a:r>
              <a:rPr lang="en-US" sz="1800" b="1" spc="-30" dirty="0">
                <a:latin typeface="Arial"/>
                <a:cs typeface="Arial"/>
              </a:rPr>
              <a:t> </a:t>
            </a:r>
            <a:r>
              <a:rPr lang="en-US" sz="1800" b="1" dirty="0">
                <a:latin typeface="Arial"/>
                <a:cs typeface="Arial"/>
              </a:rPr>
              <a:t>with</a:t>
            </a:r>
            <a:r>
              <a:rPr lang="en-US" sz="1800" b="1" spc="-25" dirty="0">
                <a:latin typeface="Arial"/>
                <a:cs typeface="Arial"/>
              </a:rPr>
              <a:t> </a:t>
            </a:r>
            <a:r>
              <a:rPr lang="en-US" sz="1800" b="1" spc="-10" dirty="0">
                <a:latin typeface="Arial"/>
                <a:cs typeface="Arial"/>
              </a:rPr>
              <a:t>other </a:t>
            </a:r>
            <a:r>
              <a:rPr lang="en-US" sz="1800" b="1" dirty="0">
                <a:latin typeface="Arial"/>
                <a:cs typeface="Arial"/>
              </a:rPr>
              <a:t>CTSA</a:t>
            </a:r>
            <a:r>
              <a:rPr lang="en-US" sz="1800" b="1" spc="-100" dirty="0">
                <a:latin typeface="Arial"/>
                <a:cs typeface="Arial"/>
              </a:rPr>
              <a:t> </a:t>
            </a:r>
            <a:r>
              <a:rPr lang="en-US" sz="1800" b="1" dirty="0">
                <a:latin typeface="Arial"/>
                <a:cs typeface="Arial"/>
              </a:rPr>
              <a:t>UM1</a:t>
            </a:r>
            <a:r>
              <a:rPr lang="en-US" sz="1800" b="1" spc="-35" dirty="0">
                <a:latin typeface="Arial"/>
                <a:cs typeface="Arial"/>
              </a:rPr>
              <a:t> </a:t>
            </a:r>
            <a:r>
              <a:rPr lang="en-US" sz="1800" b="1" dirty="0">
                <a:latin typeface="Arial"/>
                <a:cs typeface="Arial"/>
              </a:rPr>
              <a:t>and</a:t>
            </a:r>
            <a:r>
              <a:rPr lang="en-US" sz="1800" b="1" spc="-35" dirty="0">
                <a:latin typeface="Arial"/>
                <a:cs typeface="Arial"/>
              </a:rPr>
              <a:t> </a:t>
            </a:r>
            <a:r>
              <a:rPr lang="en-US" sz="1800" b="1" dirty="0">
                <a:latin typeface="Arial"/>
                <a:cs typeface="Arial"/>
              </a:rPr>
              <a:t>UL1</a:t>
            </a:r>
            <a:r>
              <a:rPr lang="en-US" sz="1800" b="1" spc="-30" dirty="0">
                <a:latin typeface="Arial"/>
                <a:cs typeface="Arial"/>
              </a:rPr>
              <a:t> </a:t>
            </a:r>
            <a:r>
              <a:rPr lang="en-US" sz="1800" b="1" dirty="0">
                <a:latin typeface="Arial"/>
                <a:cs typeface="Arial"/>
              </a:rPr>
              <a:t>hubs</a:t>
            </a:r>
            <a:r>
              <a:rPr lang="en-US" sz="1800" b="1" spc="-30" dirty="0">
                <a:latin typeface="Arial"/>
                <a:cs typeface="Arial"/>
              </a:rPr>
              <a:t> </a:t>
            </a:r>
            <a:r>
              <a:rPr lang="en-US" sz="1800" b="1" dirty="0">
                <a:latin typeface="Arial"/>
                <a:cs typeface="Arial"/>
              </a:rPr>
              <a:t>and</a:t>
            </a:r>
            <a:r>
              <a:rPr lang="en-US" sz="1800" b="1" spc="-30" dirty="0">
                <a:latin typeface="Arial"/>
                <a:cs typeface="Arial"/>
              </a:rPr>
              <a:t> </a:t>
            </a:r>
            <a:r>
              <a:rPr lang="en-US" sz="1800" b="1" dirty="0">
                <a:latin typeface="Arial"/>
                <a:cs typeface="Arial"/>
              </a:rPr>
              <a:t>with</a:t>
            </a:r>
            <a:r>
              <a:rPr lang="en-US" sz="1800" b="1" spc="-30" dirty="0">
                <a:latin typeface="Arial"/>
                <a:cs typeface="Arial"/>
              </a:rPr>
              <a:t> </a:t>
            </a:r>
            <a:r>
              <a:rPr lang="en-US" sz="1800" b="1" spc="-20" dirty="0">
                <a:latin typeface="Arial"/>
                <a:cs typeface="Arial"/>
              </a:rPr>
              <a:t>non-</a:t>
            </a:r>
            <a:r>
              <a:rPr lang="en-US" sz="1800" b="1" dirty="0">
                <a:latin typeface="Arial"/>
                <a:cs typeface="Arial"/>
              </a:rPr>
              <a:t>CTSA</a:t>
            </a:r>
            <a:r>
              <a:rPr lang="en-US" sz="1800" b="1" spc="-90" dirty="0">
                <a:latin typeface="Arial"/>
                <a:cs typeface="Arial"/>
              </a:rPr>
              <a:t> </a:t>
            </a:r>
            <a:r>
              <a:rPr lang="en-US" sz="1800" b="1" dirty="0">
                <a:latin typeface="Arial"/>
                <a:cs typeface="Arial"/>
              </a:rPr>
              <a:t>organizations</a:t>
            </a:r>
            <a:r>
              <a:rPr lang="en-US" sz="1800" b="1" spc="-25" dirty="0">
                <a:latin typeface="Arial"/>
                <a:cs typeface="Arial"/>
              </a:rPr>
              <a:t> </a:t>
            </a:r>
            <a:r>
              <a:rPr lang="en-US" sz="1800" b="1" dirty="0">
                <a:latin typeface="Arial"/>
                <a:cs typeface="Arial"/>
              </a:rPr>
              <a:t>are</a:t>
            </a:r>
            <a:r>
              <a:rPr lang="en-US" sz="1800" b="1" spc="-35" dirty="0">
                <a:latin typeface="Arial"/>
                <a:cs typeface="Arial"/>
              </a:rPr>
              <a:t> </a:t>
            </a:r>
            <a:r>
              <a:rPr lang="en-US" sz="1800" b="1" spc="-10" dirty="0">
                <a:latin typeface="Arial"/>
                <a:cs typeface="Arial"/>
              </a:rPr>
              <a:t>encouraged.</a:t>
            </a:r>
            <a:endParaRPr lang="en-US" sz="1800" dirty="0">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35917" y="511874"/>
            <a:ext cx="9481185" cy="574040"/>
          </a:xfrm>
          <a:prstGeom prst="rect">
            <a:avLst/>
          </a:prstGeom>
        </p:spPr>
        <p:txBody>
          <a:bodyPr vert="horz" wrap="square" lIns="0" tIns="12700" rIns="0" bIns="0" rtlCol="0">
            <a:spAutoFit/>
          </a:bodyPr>
          <a:lstStyle/>
          <a:p>
            <a:pPr marL="12700">
              <a:lnSpc>
                <a:spcPct val="100000"/>
              </a:lnSpc>
              <a:spcBef>
                <a:spcPts val="100"/>
              </a:spcBef>
            </a:pPr>
            <a:r>
              <a:rPr dirty="0"/>
              <a:t>Application</a:t>
            </a:r>
            <a:r>
              <a:rPr spc="-75" dirty="0"/>
              <a:t> </a:t>
            </a:r>
            <a:r>
              <a:rPr spc="-55" dirty="0"/>
              <a:t>Types</a:t>
            </a:r>
            <a:r>
              <a:rPr spc="-185" dirty="0"/>
              <a:t> </a:t>
            </a:r>
            <a:r>
              <a:rPr dirty="0"/>
              <a:t>Allowed</a:t>
            </a:r>
            <a:r>
              <a:rPr spc="-65" dirty="0"/>
              <a:t> </a:t>
            </a:r>
            <a:r>
              <a:rPr dirty="0"/>
              <a:t>and</a:t>
            </a:r>
            <a:r>
              <a:rPr spc="-55" dirty="0"/>
              <a:t> </a:t>
            </a:r>
            <a:r>
              <a:rPr spc="-10" dirty="0"/>
              <a:t>Instructions</a:t>
            </a:r>
          </a:p>
        </p:txBody>
      </p:sp>
      <p:sp>
        <p:nvSpPr>
          <p:cNvPr id="3" name="object 3"/>
          <p:cNvSpPr txBox="1"/>
          <p:nvPr/>
        </p:nvSpPr>
        <p:spPr>
          <a:xfrm>
            <a:off x="1713864" y="1029271"/>
            <a:ext cx="9881235" cy="5388655"/>
          </a:xfrm>
          <a:prstGeom prst="rect">
            <a:avLst/>
          </a:prstGeom>
        </p:spPr>
        <p:txBody>
          <a:bodyPr vert="horz" wrap="square" lIns="0" tIns="139700" rIns="0" bIns="0" rtlCol="0">
            <a:spAutoFit/>
          </a:bodyPr>
          <a:lstStyle/>
          <a:p>
            <a:pPr marL="240029" indent="-227329">
              <a:lnSpc>
                <a:spcPct val="100000"/>
              </a:lnSpc>
              <a:spcBef>
                <a:spcPts val="1100"/>
              </a:spcBef>
              <a:buClr>
                <a:srgbClr val="44536A"/>
              </a:buClr>
              <a:buFont typeface="Arial"/>
              <a:buChar char="•"/>
              <a:tabLst>
                <a:tab pos="240029" algn="l"/>
              </a:tabLst>
            </a:pPr>
            <a:r>
              <a:rPr sz="2400" b="1" spc="-25" dirty="0">
                <a:solidFill>
                  <a:srgbClr val="333333"/>
                </a:solidFill>
                <a:latin typeface="Arial"/>
                <a:cs typeface="Arial"/>
              </a:rPr>
              <a:t>New</a:t>
            </a:r>
            <a:endParaRPr sz="2400" dirty="0">
              <a:latin typeface="Arial"/>
              <a:cs typeface="Arial"/>
            </a:endParaRPr>
          </a:p>
          <a:p>
            <a:pPr marL="240029" indent="-227329">
              <a:lnSpc>
                <a:spcPct val="100000"/>
              </a:lnSpc>
              <a:spcBef>
                <a:spcPts val="1005"/>
              </a:spcBef>
              <a:buClr>
                <a:srgbClr val="44536A"/>
              </a:buClr>
              <a:buFont typeface="Arial"/>
              <a:buChar char="•"/>
              <a:tabLst>
                <a:tab pos="240029" algn="l"/>
              </a:tabLst>
            </a:pPr>
            <a:r>
              <a:rPr sz="2400" b="1" spc="-10" dirty="0">
                <a:solidFill>
                  <a:srgbClr val="333333"/>
                </a:solidFill>
                <a:latin typeface="Arial"/>
                <a:cs typeface="Arial"/>
              </a:rPr>
              <a:t>Resubmission</a:t>
            </a:r>
            <a:endParaRPr sz="2400" dirty="0">
              <a:latin typeface="Arial"/>
              <a:cs typeface="Arial"/>
            </a:endParaRPr>
          </a:p>
          <a:p>
            <a:pPr marL="239395" marR="92710" indent="-227329">
              <a:lnSpc>
                <a:spcPts val="2590"/>
              </a:lnSpc>
              <a:spcBef>
                <a:spcPts val="1035"/>
              </a:spcBef>
              <a:buClr>
                <a:srgbClr val="44536A"/>
              </a:buClr>
              <a:buFont typeface="Arial"/>
              <a:buChar char="•"/>
              <a:tabLst>
                <a:tab pos="240665" algn="l"/>
              </a:tabLst>
            </a:pPr>
            <a:r>
              <a:rPr sz="2400" b="1" dirty="0">
                <a:solidFill>
                  <a:srgbClr val="333333"/>
                </a:solidFill>
                <a:latin typeface="Arial"/>
                <a:cs typeface="Arial"/>
              </a:rPr>
              <a:t>Clinical</a:t>
            </a:r>
            <a:r>
              <a:rPr sz="2400" b="1" spc="-90" dirty="0">
                <a:solidFill>
                  <a:srgbClr val="333333"/>
                </a:solidFill>
                <a:latin typeface="Arial"/>
                <a:cs typeface="Arial"/>
              </a:rPr>
              <a:t> </a:t>
            </a:r>
            <a:r>
              <a:rPr sz="2400" b="1" spc="-10" dirty="0">
                <a:solidFill>
                  <a:srgbClr val="333333"/>
                </a:solidFill>
                <a:latin typeface="Arial"/>
                <a:cs typeface="Arial"/>
              </a:rPr>
              <a:t>Trial?</a:t>
            </a:r>
            <a:r>
              <a:rPr sz="2400" b="1" spc="-90" dirty="0">
                <a:solidFill>
                  <a:srgbClr val="333333"/>
                </a:solidFill>
                <a:latin typeface="Arial"/>
                <a:cs typeface="Arial"/>
              </a:rPr>
              <a:t> </a:t>
            </a:r>
            <a:r>
              <a:rPr sz="2400" dirty="0">
                <a:solidFill>
                  <a:srgbClr val="333333"/>
                </a:solidFill>
                <a:latin typeface="Arial"/>
                <a:cs typeface="Arial"/>
              </a:rPr>
              <a:t>Optional.</a:t>
            </a:r>
            <a:r>
              <a:rPr sz="2400" spc="-70" dirty="0">
                <a:solidFill>
                  <a:srgbClr val="333333"/>
                </a:solidFill>
                <a:latin typeface="Arial"/>
                <a:cs typeface="Arial"/>
              </a:rPr>
              <a:t> </a:t>
            </a:r>
            <a:r>
              <a:rPr sz="2400" u="sng" dirty="0">
                <a:solidFill>
                  <a:srgbClr val="0562C1"/>
                </a:solidFill>
                <a:uFill>
                  <a:solidFill>
                    <a:srgbClr val="0562C1"/>
                  </a:solidFill>
                </a:uFill>
                <a:latin typeface="Arial"/>
                <a:cs typeface="Arial"/>
                <a:hlinkClick r:id="rId2"/>
              </a:rPr>
              <a:t>Need</a:t>
            </a:r>
            <a:r>
              <a:rPr sz="2400" u="sng" spc="-75" dirty="0">
                <a:solidFill>
                  <a:srgbClr val="0562C1"/>
                </a:solidFill>
                <a:uFill>
                  <a:solidFill>
                    <a:srgbClr val="0562C1"/>
                  </a:solidFill>
                </a:uFill>
                <a:latin typeface="Arial"/>
                <a:cs typeface="Arial"/>
                <a:hlinkClick r:id="rId2"/>
              </a:rPr>
              <a:t> </a:t>
            </a:r>
            <a:r>
              <a:rPr sz="2400" u="sng" dirty="0">
                <a:solidFill>
                  <a:srgbClr val="0562C1"/>
                </a:solidFill>
                <a:uFill>
                  <a:solidFill>
                    <a:srgbClr val="0562C1"/>
                  </a:solidFill>
                </a:uFill>
                <a:latin typeface="Arial"/>
                <a:cs typeface="Arial"/>
                <a:hlinkClick r:id="rId2"/>
              </a:rPr>
              <a:t>help</a:t>
            </a:r>
            <a:r>
              <a:rPr sz="2400" u="sng" spc="-70" dirty="0">
                <a:solidFill>
                  <a:srgbClr val="0562C1"/>
                </a:solidFill>
                <a:uFill>
                  <a:solidFill>
                    <a:srgbClr val="0562C1"/>
                  </a:solidFill>
                </a:uFill>
                <a:latin typeface="Arial"/>
                <a:cs typeface="Arial"/>
                <a:hlinkClick r:id="rId2"/>
              </a:rPr>
              <a:t> </a:t>
            </a:r>
            <a:r>
              <a:rPr sz="2400" u="sng" dirty="0">
                <a:solidFill>
                  <a:srgbClr val="0562C1"/>
                </a:solidFill>
                <a:uFill>
                  <a:solidFill>
                    <a:srgbClr val="0562C1"/>
                  </a:solidFill>
                </a:uFill>
                <a:latin typeface="Arial"/>
                <a:cs typeface="Arial"/>
                <a:hlinkClick r:id="rId2"/>
              </a:rPr>
              <a:t>determining</a:t>
            </a:r>
            <a:r>
              <a:rPr sz="2400" u="sng" spc="-65" dirty="0">
                <a:solidFill>
                  <a:srgbClr val="0562C1"/>
                </a:solidFill>
                <a:uFill>
                  <a:solidFill>
                    <a:srgbClr val="0562C1"/>
                  </a:solidFill>
                </a:uFill>
                <a:latin typeface="Arial"/>
                <a:cs typeface="Arial"/>
                <a:hlinkClick r:id="rId2"/>
              </a:rPr>
              <a:t> </a:t>
            </a:r>
            <a:r>
              <a:rPr sz="2400" u="sng" dirty="0">
                <a:solidFill>
                  <a:srgbClr val="0562C1"/>
                </a:solidFill>
                <a:uFill>
                  <a:solidFill>
                    <a:srgbClr val="0562C1"/>
                  </a:solidFill>
                </a:uFill>
                <a:latin typeface="Arial"/>
                <a:cs typeface="Arial"/>
                <a:hlinkClick r:id="rId2"/>
              </a:rPr>
              <a:t>whether</a:t>
            </a:r>
            <a:r>
              <a:rPr sz="2400" u="sng" spc="-60" dirty="0">
                <a:solidFill>
                  <a:srgbClr val="0562C1"/>
                </a:solidFill>
                <a:uFill>
                  <a:solidFill>
                    <a:srgbClr val="0562C1"/>
                  </a:solidFill>
                </a:uFill>
                <a:latin typeface="Arial"/>
                <a:cs typeface="Arial"/>
                <a:hlinkClick r:id="rId2"/>
              </a:rPr>
              <a:t> </a:t>
            </a:r>
            <a:r>
              <a:rPr sz="2400" u="sng" dirty="0">
                <a:solidFill>
                  <a:srgbClr val="0562C1"/>
                </a:solidFill>
                <a:uFill>
                  <a:solidFill>
                    <a:srgbClr val="0562C1"/>
                  </a:solidFill>
                </a:uFill>
                <a:latin typeface="Arial"/>
                <a:cs typeface="Arial"/>
                <a:hlinkClick r:id="rId2"/>
              </a:rPr>
              <a:t>you</a:t>
            </a:r>
            <a:r>
              <a:rPr sz="2400" u="sng" spc="-80" dirty="0">
                <a:solidFill>
                  <a:srgbClr val="0562C1"/>
                </a:solidFill>
                <a:uFill>
                  <a:solidFill>
                    <a:srgbClr val="0562C1"/>
                  </a:solidFill>
                </a:uFill>
                <a:latin typeface="Arial"/>
                <a:cs typeface="Arial"/>
                <a:hlinkClick r:id="rId2"/>
              </a:rPr>
              <a:t> </a:t>
            </a:r>
            <a:r>
              <a:rPr sz="2400" u="sng" dirty="0">
                <a:solidFill>
                  <a:srgbClr val="0562C1"/>
                </a:solidFill>
                <a:uFill>
                  <a:solidFill>
                    <a:srgbClr val="0562C1"/>
                  </a:solidFill>
                </a:uFill>
                <a:latin typeface="Arial"/>
                <a:cs typeface="Arial"/>
                <a:hlinkClick r:id="rId2"/>
              </a:rPr>
              <a:t>are</a:t>
            </a:r>
            <a:r>
              <a:rPr sz="2400" u="sng" spc="-75" dirty="0">
                <a:solidFill>
                  <a:srgbClr val="0562C1"/>
                </a:solidFill>
                <a:uFill>
                  <a:solidFill>
                    <a:srgbClr val="0562C1"/>
                  </a:solidFill>
                </a:uFill>
                <a:latin typeface="Arial"/>
                <a:cs typeface="Arial"/>
                <a:hlinkClick r:id="rId2"/>
              </a:rPr>
              <a:t> </a:t>
            </a:r>
            <a:r>
              <a:rPr sz="2400" u="sng" spc="-10" dirty="0">
                <a:solidFill>
                  <a:srgbClr val="0562C1"/>
                </a:solidFill>
                <a:uFill>
                  <a:solidFill>
                    <a:srgbClr val="0562C1"/>
                  </a:solidFill>
                </a:uFill>
                <a:latin typeface="Arial"/>
                <a:cs typeface="Arial"/>
                <a:hlinkClick r:id="rId2"/>
              </a:rPr>
              <a:t>doing</a:t>
            </a:r>
            <a:r>
              <a:rPr sz="2400" spc="-10" dirty="0">
                <a:solidFill>
                  <a:srgbClr val="0562C1"/>
                </a:solidFill>
                <a:latin typeface="Arial"/>
                <a:cs typeface="Arial"/>
              </a:rPr>
              <a:t> 	</a:t>
            </a:r>
            <a:r>
              <a:rPr sz="2400" u="sng" dirty="0">
                <a:solidFill>
                  <a:srgbClr val="0562C1"/>
                </a:solidFill>
                <a:uFill>
                  <a:solidFill>
                    <a:srgbClr val="0562C1"/>
                  </a:solidFill>
                </a:uFill>
                <a:latin typeface="Arial"/>
                <a:cs typeface="Arial"/>
                <a:hlinkClick r:id="rId2"/>
              </a:rPr>
              <a:t>a</a:t>
            </a:r>
            <a:r>
              <a:rPr sz="2400" u="sng" spc="-65" dirty="0">
                <a:solidFill>
                  <a:srgbClr val="0562C1"/>
                </a:solidFill>
                <a:uFill>
                  <a:solidFill>
                    <a:srgbClr val="0562C1"/>
                  </a:solidFill>
                </a:uFill>
                <a:latin typeface="Arial"/>
                <a:cs typeface="Arial"/>
                <a:hlinkClick r:id="rId2"/>
              </a:rPr>
              <a:t> </a:t>
            </a:r>
            <a:r>
              <a:rPr sz="2400" u="sng" dirty="0">
                <a:solidFill>
                  <a:srgbClr val="0562C1"/>
                </a:solidFill>
                <a:uFill>
                  <a:solidFill>
                    <a:srgbClr val="0562C1"/>
                  </a:solidFill>
                </a:uFill>
                <a:latin typeface="Arial"/>
                <a:cs typeface="Arial"/>
                <a:hlinkClick r:id="rId2"/>
              </a:rPr>
              <a:t>clinical</a:t>
            </a:r>
            <a:r>
              <a:rPr sz="2400" u="sng" spc="-45" dirty="0">
                <a:solidFill>
                  <a:srgbClr val="0562C1"/>
                </a:solidFill>
                <a:uFill>
                  <a:solidFill>
                    <a:srgbClr val="0562C1"/>
                  </a:solidFill>
                </a:uFill>
                <a:latin typeface="Arial"/>
                <a:cs typeface="Arial"/>
                <a:hlinkClick r:id="rId2"/>
              </a:rPr>
              <a:t> </a:t>
            </a:r>
            <a:r>
              <a:rPr sz="2400" u="sng" spc="-10" dirty="0">
                <a:solidFill>
                  <a:srgbClr val="0562C1"/>
                </a:solidFill>
                <a:uFill>
                  <a:solidFill>
                    <a:srgbClr val="0562C1"/>
                  </a:solidFill>
                </a:uFill>
                <a:latin typeface="Arial"/>
                <a:cs typeface="Arial"/>
                <a:hlinkClick r:id="rId2"/>
              </a:rPr>
              <a:t>trial?</a:t>
            </a:r>
            <a:endParaRPr sz="2400" dirty="0">
              <a:latin typeface="Arial"/>
              <a:cs typeface="Arial"/>
            </a:endParaRPr>
          </a:p>
          <a:p>
            <a:pPr marL="240029" marR="716280" indent="-227329">
              <a:lnSpc>
                <a:spcPct val="100000"/>
              </a:lnSpc>
              <a:spcBef>
                <a:spcPts val="3600"/>
              </a:spcBef>
              <a:buClr>
                <a:srgbClr val="44536A"/>
              </a:buClr>
              <a:buFont typeface="Arial"/>
              <a:buChar char="•"/>
              <a:tabLst>
                <a:tab pos="241300" algn="l"/>
              </a:tabLst>
            </a:pPr>
            <a:r>
              <a:rPr lang="en-US" sz="2400" b="1" dirty="0">
                <a:solidFill>
                  <a:srgbClr val="333333"/>
                </a:solidFill>
                <a:latin typeface="Arial"/>
                <a:cs typeface="Arial"/>
              </a:rPr>
              <a:t>Application</a:t>
            </a:r>
            <a:r>
              <a:rPr lang="en-US" sz="2400" b="1" spc="-70" dirty="0">
                <a:solidFill>
                  <a:srgbClr val="333333"/>
                </a:solidFill>
                <a:latin typeface="Arial"/>
                <a:cs typeface="Arial"/>
              </a:rPr>
              <a:t> </a:t>
            </a:r>
            <a:r>
              <a:rPr lang="en-US" sz="2400" b="1" dirty="0">
                <a:solidFill>
                  <a:srgbClr val="333333"/>
                </a:solidFill>
                <a:latin typeface="Arial"/>
                <a:cs typeface="Arial"/>
              </a:rPr>
              <a:t>Instructions:</a:t>
            </a:r>
            <a:r>
              <a:rPr lang="en-US" sz="2400" b="1" spc="-40" dirty="0">
                <a:solidFill>
                  <a:srgbClr val="333333"/>
                </a:solidFill>
                <a:latin typeface="Arial"/>
                <a:cs typeface="Arial"/>
              </a:rPr>
              <a:t> </a:t>
            </a:r>
            <a:r>
              <a:rPr lang="en-US" sz="2400" dirty="0">
                <a:solidFill>
                  <a:srgbClr val="333333"/>
                </a:solidFill>
                <a:latin typeface="Arial"/>
                <a:cs typeface="Arial"/>
              </a:rPr>
              <a:t>It</a:t>
            </a:r>
            <a:r>
              <a:rPr lang="en-US" sz="2400" spc="-75" dirty="0">
                <a:solidFill>
                  <a:srgbClr val="333333"/>
                </a:solidFill>
                <a:latin typeface="Arial"/>
                <a:cs typeface="Arial"/>
              </a:rPr>
              <a:t> </a:t>
            </a:r>
            <a:r>
              <a:rPr lang="en-US" sz="2400" dirty="0">
                <a:solidFill>
                  <a:srgbClr val="333333"/>
                </a:solidFill>
                <a:latin typeface="Arial"/>
                <a:cs typeface="Arial"/>
              </a:rPr>
              <a:t>is</a:t>
            </a:r>
            <a:r>
              <a:rPr lang="en-US" sz="2400" spc="-60" dirty="0">
                <a:solidFill>
                  <a:srgbClr val="333333"/>
                </a:solidFill>
                <a:latin typeface="Arial"/>
                <a:cs typeface="Arial"/>
              </a:rPr>
              <a:t> </a:t>
            </a:r>
            <a:r>
              <a:rPr lang="en-US" sz="2400" dirty="0">
                <a:solidFill>
                  <a:srgbClr val="333333"/>
                </a:solidFill>
                <a:latin typeface="Arial"/>
                <a:cs typeface="Arial"/>
              </a:rPr>
              <a:t>critical</a:t>
            </a:r>
            <a:r>
              <a:rPr lang="en-US" sz="2400" spc="-50" dirty="0">
                <a:solidFill>
                  <a:srgbClr val="333333"/>
                </a:solidFill>
                <a:latin typeface="Arial"/>
                <a:cs typeface="Arial"/>
              </a:rPr>
              <a:t> </a:t>
            </a:r>
            <a:r>
              <a:rPr lang="en-US" sz="2400" dirty="0">
                <a:solidFill>
                  <a:srgbClr val="333333"/>
                </a:solidFill>
                <a:latin typeface="Arial"/>
                <a:cs typeface="Arial"/>
              </a:rPr>
              <a:t>that</a:t>
            </a:r>
            <a:r>
              <a:rPr lang="en-US" sz="2400" spc="-65" dirty="0">
                <a:solidFill>
                  <a:srgbClr val="333333"/>
                </a:solidFill>
                <a:latin typeface="Arial"/>
                <a:cs typeface="Arial"/>
              </a:rPr>
              <a:t> </a:t>
            </a:r>
            <a:r>
              <a:rPr lang="en-US" sz="2400" dirty="0">
                <a:solidFill>
                  <a:srgbClr val="333333"/>
                </a:solidFill>
                <a:latin typeface="Arial"/>
                <a:cs typeface="Arial"/>
              </a:rPr>
              <a:t>applicants</a:t>
            </a:r>
            <a:r>
              <a:rPr lang="en-US" sz="2400" spc="-45" dirty="0">
                <a:solidFill>
                  <a:srgbClr val="333333"/>
                </a:solidFill>
                <a:latin typeface="Arial"/>
                <a:cs typeface="Arial"/>
              </a:rPr>
              <a:t> </a:t>
            </a:r>
            <a:r>
              <a:rPr lang="en-US" sz="2400" dirty="0">
                <a:solidFill>
                  <a:srgbClr val="333333"/>
                </a:solidFill>
                <a:latin typeface="Arial"/>
                <a:cs typeface="Arial"/>
              </a:rPr>
              <a:t>follow</a:t>
            </a:r>
            <a:r>
              <a:rPr lang="en-US" sz="2400" spc="-45" dirty="0">
                <a:solidFill>
                  <a:srgbClr val="333333"/>
                </a:solidFill>
                <a:latin typeface="Arial"/>
                <a:cs typeface="Arial"/>
              </a:rPr>
              <a:t> </a:t>
            </a:r>
            <a:r>
              <a:rPr lang="en-US" sz="2400" spc="-25" dirty="0">
                <a:solidFill>
                  <a:srgbClr val="333333"/>
                </a:solidFill>
                <a:latin typeface="Arial"/>
                <a:cs typeface="Arial"/>
              </a:rPr>
              <a:t>the 	</a:t>
            </a:r>
            <a:r>
              <a:rPr lang="en-US" sz="2400" dirty="0">
                <a:solidFill>
                  <a:srgbClr val="333333"/>
                </a:solidFill>
                <a:latin typeface="Arial"/>
                <a:cs typeface="Arial"/>
              </a:rPr>
              <a:t>instructions</a:t>
            </a:r>
            <a:r>
              <a:rPr lang="en-US" sz="2400" spc="-55" dirty="0">
                <a:solidFill>
                  <a:srgbClr val="333333"/>
                </a:solidFill>
                <a:latin typeface="Arial"/>
                <a:cs typeface="Arial"/>
              </a:rPr>
              <a:t> </a:t>
            </a:r>
            <a:r>
              <a:rPr lang="en-US" sz="2400" dirty="0">
                <a:solidFill>
                  <a:srgbClr val="333333"/>
                </a:solidFill>
                <a:latin typeface="Arial"/>
                <a:cs typeface="Arial"/>
              </a:rPr>
              <a:t>in</a:t>
            </a:r>
            <a:r>
              <a:rPr lang="en-US" sz="2400" spc="-65" dirty="0">
                <a:solidFill>
                  <a:srgbClr val="333333"/>
                </a:solidFill>
                <a:latin typeface="Arial"/>
                <a:cs typeface="Arial"/>
              </a:rPr>
              <a:t> </a:t>
            </a:r>
            <a:r>
              <a:rPr lang="en-US" sz="2400" dirty="0">
                <a:solidFill>
                  <a:srgbClr val="333333"/>
                </a:solidFill>
                <a:latin typeface="Arial"/>
                <a:cs typeface="Arial"/>
              </a:rPr>
              <a:t>the</a:t>
            </a:r>
            <a:r>
              <a:rPr lang="en-US" sz="2400" spc="-65" dirty="0">
                <a:solidFill>
                  <a:srgbClr val="333333"/>
                </a:solidFill>
                <a:latin typeface="Arial"/>
                <a:cs typeface="Arial"/>
              </a:rPr>
              <a:t> </a:t>
            </a:r>
            <a:r>
              <a:rPr lang="en-US" sz="2400" dirty="0">
                <a:solidFill>
                  <a:srgbClr val="333333"/>
                </a:solidFill>
                <a:latin typeface="Arial"/>
                <a:cs typeface="Arial"/>
              </a:rPr>
              <a:t>Research</a:t>
            </a:r>
            <a:r>
              <a:rPr lang="en-US" sz="2400" spc="-50" dirty="0">
                <a:solidFill>
                  <a:srgbClr val="333333"/>
                </a:solidFill>
                <a:latin typeface="Arial"/>
                <a:cs typeface="Arial"/>
              </a:rPr>
              <a:t> </a:t>
            </a:r>
            <a:r>
              <a:rPr lang="en-US" sz="2400" dirty="0">
                <a:solidFill>
                  <a:srgbClr val="333333"/>
                </a:solidFill>
                <a:latin typeface="Arial"/>
                <a:cs typeface="Arial"/>
              </a:rPr>
              <a:t>(R)</a:t>
            </a:r>
            <a:r>
              <a:rPr lang="en-US" sz="2400" spc="-65" dirty="0">
                <a:solidFill>
                  <a:srgbClr val="333333"/>
                </a:solidFill>
                <a:latin typeface="Arial"/>
                <a:cs typeface="Arial"/>
              </a:rPr>
              <a:t> </a:t>
            </a:r>
            <a:r>
              <a:rPr lang="en-US" sz="2400" dirty="0">
                <a:solidFill>
                  <a:srgbClr val="333333"/>
                </a:solidFill>
                <a:latin typeface="Arial"/>
                <a:cs typeface="Arial"/>
              </a:rPr>
              <a:t>Instructions</a:t>
            </a:r>
            <a:r>
              <a:rPr lang="en-US" sz="2400" spc="-55" dirty="0">
                <a:solidFill>
                  <a:srgbClr val="333333"/>
                </a:solidFill>
                <a:latin typeface="Arial"/>
                <a:cs typeface="Arial"/>
              </a:rPr>
              <a:t> </a:t>
            </a:r>
            <a:r>
              <a:rPr lang="en-US" sz="2400" dirty="0">
                <a:solidFill>
                  <a:srgbClr val="333333"/>
                </a:solidFill>
                <a:latin typeface="Arial"/>
                <a:cs typeface="Arial"/>
              </a:rPr>
              <a:t>in</a:t>
            </a:r>
            <a:r>
              <a:rPr lang="en-US" sz="2400" spc="-65" dirty="0">
                <a:solidFill>
                  <a:srgbClr val="333333"/>
                </a:solidFill>
                <a:latin typeface="Arial"/>
                <a:cs typeface="Arial"/>
              </a:rPr>
              <a:t> </a:t>
            </a:r>
            <a:r>
              <a:rPr lang="en-US" sz="2400" dirty="0">
                <a:solidFill>
                  <a:srgbClr val="333333"/>
                </a:solidFill>
                <a:latin typeface="Arial"/>
                <a:cs typeface="Arial"/>
              </a:rPr>
              <a:t>the</a:t>
            </a:r>
            <a:r>
              <a:rPr lang="en-US" sz="2400" spc="-65" dirty="0">
                <a:solidFill>
                  <a:srgbClr val="333333"/>
                </a:solidFill>
                <a:latin typeface="Arial"/>
                <a:cs typeface="Arial"/>
              </a:rPr>
              <a:t> </a:t>
            </a:r>
            <a:r>
              <a:rPr lang="en-US" sz="2400" u="sng" dirty="0">
                <a:solidFill>
                  <a:srgbClr val="0562C1"/>
                </a:solidFill>
                <a:uFill>
                  <a:solidFill>
                    <a:srgbClr val="0562C1"/>
                  </a:solidFill>
                </a:uFill>
                <a:latin typeface="Arial"/>
                <a:cs typeface="Arial"/>
                <a:hlinkClick r:id="rId3"/>
              </a:rPr>
              <a:t>SF424</a:t>
            </a:r>
            <a:r>
              <a:rPr lang="en-US" sz="2400" u="sng" spc="-65" dirty="0">
                <a:solidFill>
                  <a:srgbClr val="0562C1"/>
                </a:solidFill>
                <a:uFill>
                  <a:solidFill>
                    <a:srgbClr val="0562C1"/>
                  </a:solidFill>
                </a:uFill>
                <a:latin typeface="Arial"/>
                <a:cs typeface="Arial"/>
                <a:hlinkClick r:id="rId3"/>
              </a:rPr>
              <a:t> </a:t>
            </a:r>
            <a:r>
              <a:rPr lang="en-US" sz="2400" u="sng" spc="-10" dirty="0">
                <a:solidFill>
                  <a:srgbClr val="0562C1"/>
                </a:solidFill>
                <a:uFill>
                  <a:solidFill>
                    <a:srgbClr val="0562C1"/>
                  </a:solidFill>
                </a:uFill>
                <a:latin typeface="Arial"/>
                <a:cs typeface="Arial"/>
                <a:hlinkClick r:id="rId3"/>
              </a:rPr>
              <a:t>(R&amp;R)</a:t>
            </a:r>
            <a:r>
              <a:rPr lang="en-US" sz="2400" spc="-10" dirty="0">
                <a:solidFill>
                  <a:srgbClr val="0562C1"/>
                </a:solidFill>
                <a:latin typeface="Arial"/>
                <a:cs typeface="Arial"/>
              </a:rPr>
              <a:t> 	</a:t>
            </a:r>
            <a:r>
              <a:rPr lang="en-US" sz="2400" u="sng" dirty="0">
                <a:solidFill>
                  <a:srgbClr val="0562C1"/>
                </a:solidFill>
                <a:uFill>
                  <a:solidFill>
                    <a:srgbClr val="0562C1"/>
                  </a:solidFill>
                </a:uFill>
                <a:latin typeface="Arial"/>
                <a:cs typeface="Arial"/>
                <a:hlinkClick r:id="rId3"/>
              </a:rPr>
              <a:t>Application</a:t>
            </a:r>
            <a:r>
              <a:rPr lang="en-US" sz="2400" u="sng" spc="-55" dirty="0">
                <a:solidFill>
                  <a:srgbClr val="0562C1"/>
                </a:solidFill>
                <a:uFill>
                  <a:solidFill>
                    <a:srgbClr val="0562C1"/>
                  </a:solidFill>
                </a:uFill>
                <a:latin typeface="Arial"/>
                <a:cs typeface="Arial"/>
                <a:hlinkClick r:id="rId3"/>
              </a:rPr>
              <a:t> </a:t>
            </a:r>
            <a:r>
              <a:rPr lang="en-US" sz="2400" u="sng" dirty="0">
                <a:solidFill>
                  <a:srgbClr val="0562C1"/>
                </a:solidFill>
                <a:uFill>
                  <a:solidFill>
                    <a:srgbClr val="0562C1"/>
                  </a:solidFill>
                </a:uFill>
                <a:latin typeface="Arial"/>
                <a:cs typeface="Arial"/>
                <a:hlinkClick r:id="rId3"/>
              </a:rPr>
              <a:t>Guide</a:t>
            </a:r>
            <a:r>
              <a:rPr lang="en-US" sz="2400" dirty="0">
                <a:solidFill>
                  <a:srgbClr val="333333"/>
                </a:solidFill>
                <a:latin typeface="Arial"/>
                <a:cs typeface="Arial"/>
              </a:rPr>
              <a:t>,</a:t>
            </a:r>
            <a:r>
              <a:rPr lang="en-US" sz="2400" spc="-75" dirty="0">
                <a:solidFill>
                  <a:srgbClr val="333333"/>
                </a:solidFill>
                <a:latin typeface="Arial"/>
                <a:cs typeface="Arial"/>
              </a:rPr>
              <a:t> </a:t>
            </a:r>
            <a:r>
              <a:rPr lang="en-US" sz="2400" dirty="0">
                <a:solidFill>
                  <a:srgbClr val="333333"/>
                </a:solidFill>
                <a:latin typeface="Arial"/>
                <a:cs typeface="Arial"/>
              </a:rPr>
              <a:t>except</a:t>
            </a:r>
            <a:r>
              <a:rPr lang="en-US" sz="2400" spc="-65" dirty="0">
                <a:solidFill>
                  <a:srgbClr val="333333"/>
                </a:solidFill>
                <a:latin typeface="Arial"/>
                <a:cs typeface="Arial"/>
              </a:rPr>
              <a:t> </a:t>
            </a:r>
            <a:r>
              <a:rPr lang="en-US" sz="2400" dirty="0">
                <a:solidFill>
                  <a:srgbClr val="333333"/>
                </a:solidFill>
                <a:latin typeface="Arial"/>
                <a:cs typeface="Arial"/>
              </a:rPr>
              <a:t>where</a:t>
            </a:r>
            <a:r>
              <a:rPr lang="en-US" sz="2400" spc="-65" dirty="0">
                <a:solidFill>
                  <a:srgbClr val="333333"/>
                </a:solidFill>
                <a:latin typeface="Arial"/>
                <a:cs typeface="Arial"/>
              </a:rPr>
              <a:t> </a:t>
            </a:r>
            <a:r>
              <a:rPr lang="en-US" sz="2400" dirty="0">
                <a:solidFill>
                  <a:srgbClr val="333333"/>
                </a:solidFill>
                <a:latin typeface="Arial"/>
                <a:cs typeface="Arial"/>
              </a:rPr>
              <a:t>instructed</a:t>
            </a:r>
            <a:r>
              <a:rPr lang="en-US" sz="2400" spc="-65" dirty="0">
                <a:solidFill>
                  <a:srgbClr val="333333"/>
                </a:solidFill>
                <a:latin typeface="Arial"/>
                <a:cs typeface="Arial"/>
              </a:rPr>
              <a:t> </a:t>
            </a:r>
            <a:r>
              <a:rPr lang="en-US" sz="2400" dirty="0">
                <a:solidFill>
                  <a:srgbClr val="333333"/>
                </a:solidFill>
                <a:latin typeface="Arial"/>
                <a:cs typeface="Arial"/>
              </a:rPr>
              <a:t>to</a:t>
            </a:r>
            <a:r>
              <a:rPr lang="en-US" sz="2400" spc="-80" dirty="0">
                <a:solidFill>
                  <a:srgbClr val="333333"/>
                </a:solidFill>
                <a:latin typeface="Arial"/>
                <a:cs typeface="Arial"/>
              </a:rPr>
              <a:t> </a:t>
            </a:r>
            <a:r>
              <a:rPr lang="en-US" sz="2400" dirty="0">
                <a:solidFill>
                  <a:srgbClr val="333333"/>
                </a:solidFill>
                <a:latin typeface="Arial"/>
                <a:cs typeface="Arial"/>
              </a:rPr>
              <a:t>do</a:t>
            </a:r>
            <a:r>
              <a:rPr lang="en-US" sz="2400" spc="-75" dirty="0">
                <a:solidFill>
                  <a:srgbClr val="333333"/>
                </a:solidFill>
                <a:latin typeface="Arial"/>
                <a:cs typeface="Arial"/>
              </a:rPr>
              <a:t> </a:t>
            </a:r>
            <a:r>
              <a:rPr lang="en-US" sz="2400" dirty="0">
                <a:solidFill>
                  <a:srgbClr val="333333"/>
                </a:solidFill>
                <a:latin typeface="Arial"/>
                <a:cs typeface="Arial"/>
              </a:rPr>
              <a:t>otherwise</a:t>
            </a:r>
            <a:r>
              <a:rPr lang="en-US" sz="2400" spc="-55" dirty="0">
                <a:solidFill>
                  <a:srgbClr val="333333"/>
                </a:solidFill>
                <a:latin typeface="Arial"/>
                <a:cs typeface="Arial"/>
              </a:rPr>
              <a:t> </a:t>
            </a:r>
            <a:r>
              <a:rPr lang="en-US" sz="2400" dirty="0">
                <a:solidFill>
                  <a:srgbClr val="333333"/>
                </a:solidFill>
                <a:latin typeface="Arial"/>
                <a:cs typeface="Arial"/>
              </a:rPr>
              <a:t>(in</a:t>
            </a:r>
            <a:r>
              <a:rPr lang="en-US" sz="2400" spc="-75" dirty="0">
                <a:solidFill>
                  <a:srgbClr val="333333"/>
                </a:solidFill>
                <a:latin typeface="Arial"/>
                <a:cs typeface="Arial"/>
              </a:rPr>
              <a:t> </a:t>
            </a:r>
            <a:r>
              <a:rPr lang="en-US" sz="2400" spc="-20" dirty="0">
                <a:solidFill>
                  <a:srgbClr val="333333"/>
                </a:solidFill>
                <a:latin typeface="Arial"/>
                <a:cs typeface="Arial"/>
              </a:rPr>
              <a:t>this 	</a:t>
            </a:r>
            <a:r>
              <a:rPr lang="en-US" sz="2400" dirty="0">
                <a:solidFill>
                  <a:srgbClr val="333333"/>
                </a:solidFill>
                <a:latin typeface="Arial"/>
                <a:cs typeface="Arial"/>
              </a:rPr>
              <a:t>NOFO</a:t>
            </a:r>
            <a:r>
              <a:rPr lang="en-US" sz="2400" spc="-50" dirty="0">
                <a:solidFill>
                  <a:srgbClr val="333333"/>
                </a:solidFill>
                <a:latin typeface="Arial"/>
                <a:cs typeface="Arial"/>
              </a:rPr>
              <a:t> </a:t>
            </a:r>
            <a:r>
              <a:rPr lang="en-US" sz="2400" dirty="0">
                <a:solidFill>
                  <a:srgbClr val="333333"/>
                </a:solidFill>
                <a:latin typeface="Arial"/>
                <a:cs typeface="Arial"/>
              </a:rPr>
              <a:t>or</a:t>
            </a:r>
            <a:r>
              <a:rPr lang="en-US" sz="2400" spc="-50" dirty="0">
                <a:solidFill>
                  <a:srgbClr val="333333"/>
                </a:solidFill>
                <a:latin typeface="Arial"/>
                <a:cs typeface="Arial"/>
              </a:rPr>
              <a:t> </a:t>
            </a:r>
            <a:r>
              <a:rPr lang="en-US" sz="2400" dirty="0">
                <a:solidFill>
                  <a:srgbClr val="333333"/>
                </a:solidFill>
                <a:latin typeface="Arial"/>
                <a:cs typeface="Arial"/>
              </a:rPr>
              <a:t>in</a:t>
            </a:r>
            <a:r>
              <a:rPr lang="en-US" sz="2400" spc="-40" dirty="0">
                <a:solidFill>
                  <a:srgbClr val="333333"/>
                </a:solidFill>
                <a:latin typeface="Arial"/>
                <a:cs typeface="Arial"/>
              </a:rPr>
              <a:t> </a:t>
            </a:r>
            <a:r>
              <a:rPr lang="en-US" sz="2400" dirty="0">
                <a:solidFill>
                  <a:srgbClr val="333333"/>
                </a:solidFill>
                <a:latin typeface="Arial"/>
                <a:cs typeface="Arial"/>
              </a:rPr>
              <a:t>a</a:t>
            </a:r>
            <a:r>
              <a:rPr lang="en-US" sz="2400" spc="-40" dirty="0">
                <a:solidFill>
                  <a:srgbClr val="333333"/>
                </a:solidFill>
                <a:latin typeface="Arial"/>
                <a:cs typeface="Arial"/>
              </a:rPr>
              <a:t> </a:t>
            </a:r>
            <a:r>
              <a:rPr lang="en-US" sz="2400" dirty="0">
                <a:solidFill>
                  <a:srgbClr val="333333"/>
                </a:solidFill>
                <a:latin typeface="Arial"/>
                <a:cs typeface="Arial"/>
              </a:rPr>
              <a:t>Notice</a:t>
            </a:r>
            <a:r>
              <a:rPr lang="en-US" sz="2400" spc="-40" dirty="0">
                <a:solidFill>
                  <a:srgbClr val="333333"/>
                </a:solidFill>
                <a:latin typeface="Arial"/>
                <a:cs typeface="Arial"/>
              </a:rPr>
              <a:t> </a:t>
            </a:r>
            <a:r>
              <a:rPr lang="en-US" sz="2400" dirty="0">
                <a:solidFill>
                  <a:srgbClr val="333333"/>
                </a:solidFill>
                <a:latin typeface="Arial"/>
                <a:cs typeface="Arial"/>
              </a:rPr>
              <a:t>from</a:t>
            </a:r>
            <a:r>
              <a:rPr lang="en-US" sz="2400" spc="-35" dirty="0">
                <a:solidFill>
                  <a:srgbClr val="333333"/>
                </a:solidFill>
                <a:latin typeface="Arial"/>
                <a:cs typeface="Arial"/>
              </a:rPr>
              <a:t> </a:t>
            </a:r>
            <a:r>
              <a:rPr lang="en-US" sz="2400" u="sng" dirty="0">
                <a:solidFill>
                  <a:srgbClr val="0562C1"/>
                </a:solidFill>
                <a:uFill>
                  <a:solidFill>
                    <a:srgbClr val="0562C1"/>
                  </a:solidFill>
                </a:uFill>
                <a:latin typeface="Arial"/>
                <a:cs typeface="Arial"/>
                <a:hlinkClick r:id="rId4"/>
              </a:rPr>
              <a:t>NIH</a:t>
            </a:r>
            <a:r>
              <a:rPr lang="en-US" sz="2400" u="sng" spc="-45" dirty="0">
                <a:solidFill>
                  <a:srgbClr val="0562C1"/>
                </a:solidFill>
                <a:uFill>
                  <a:solidFill>
                    <a:srgbClr val="0562C1"/>
                  </a:solidFill>
                </a:uFill>
                <a:latin typeface="Arial"/>
                <a:cs typeface="Arial"/>
                <a:hlinkClick r:id="rId4"/>
              </a:rPr>
              <a:t> </a:t>
            </a:r>
            <a:r>
              <a:rPr lang="en-US" sz="2400" u="sng" dirty="0">
                <a:solidFill>
                  <a:srgbClr val="0562C1"/>
                </a:solidFill>
                <a:uFill>
                  <a:solidFill>
                    <a:srgbClr val="0562C1"/>
                  </a:solidFill>
                </a:uFill>
                <a:latin typeface="Arial"/>
                <a:cs typeface="Arial"/>
                <a:hlinkClick r:id="rId4"/>
              </a:rPr>
              <a:t>Guide</a:t>
            </a:r>
            <a:r>
              <a:rPr lang="en-US" sz="2400" u="sng" spc="-35" dirty="0">
                <a:solidFill>
                  <a:srgbClr val="0562C1"/>
                </a:solidFill>
                <a:uFill>
                  <a:solidFill>
                    <a:srgbClr val="0562C1"/>
                  </a:solidFill>
                </a:uFill>
                <a:latin typeface="Arial"/>
                <a:cs typeface="Arial"/>
                <a:hlinkClick r:id="rId4"/>
              </a:rPr>
              <a:t> </a:t>
            </a:r>
            <a:r>
              <a:rPr lang="en-US" sz="2400" u="sng" dirty="0">
                <a:solidFill>
                  <a:srgbClr val="0562C1"/>
                </a:solidFill>
                <a:uFill>
                  <a:solidFill>
                    <a:srgbClr val="0562C1"/>
                  </a:solidFill>
                </a:uFill>
                <a:latin typeface="Arial"/>
                <a:cs typeface="Arial"/>
                <a:hlinkClick r:id="rId4"/>
              </a:rPr>
              <a:t>for</a:t>
            </a:r>
            <a:r>
              <a:rPr lang="en-US" sz="2400" u="sng" spc="-45" dirty="0">
                <a:solidFill>
                  <a:srgbClr val="0562C1"/>
                </a:solidFill>
                <a:uFill>
                  <a:solidFill>
                    <a:srgbClr val="0562C1"/>
                  </a:solidFill>
                </a:uFill>
                <a:latin typeface="Arial"/>
                <a:cs typeface="Arial"/>
                <a:hlinkClick r:id="rId4"/>
              </a:rPr>
              <a:t> </a:t>
            </a:r>
            <a:r>
              <a:rPr lang="en-US" sz="2400" u="sng" dirty="0">
                <a:solidFill>
                  <a:srgbClr val="0562C1"/>
                </a:solidFill>
                <a:uFill>
                  <a:solidFill>
                    <a:srgbClr val="0562C1"/>
                  </a:solidFill>
                </a:uFill>
                <a:latin typeface="Arial"/>
                <a:cs typeface="Arial"/>
                <a:hlinkClick r:id="rId4"/>
              </a:rPr>
              <a:t>Grants</a:t>
            </a:r>
            <a:r>
              <a:rPr lang="en-US" sz="2400" u="sng" spc="-45" dirty="0">
                <a:solidFill>
                  <a:srgbClr val="0562C1"/>
                </a:solidFill>
                <a:uFill>
                  <a:solidFill>
                    <a:srgbClr val="0562C1"/>
                  </a:solidFill>
                </a:uFill>
                <a:latin typeface="Arial"/>
                <a:cs typeface="Arial"/>
                <a:hlinkClick r:id="rId4"/>
              </a:rPr>
              <a:t> </a:t>
            </a:r>
            <a:r>
              <a:rPr lang="en-US" sz="2400" u="sng" dirty="0">
                <a:solidFill>
                  <a:srgbClr val="0562C1"/>
                </a:solidFill>
                <a:uFill>
                  <a:solidFill>
                    <a:srgbClr val="0562C1"/>
                  </a:solidFill>
                </a:uFill>
                <a:latin typeface="Arial"/>
                <a:cs typeface="Arial"/>
                <a:hlinkClick r:id="rId4"/>
              </a:rPr>
              <a:t>and</a:t>
            </a:r>
            <a:r>
              <a:rPr lang="en-US" sz="2400" u="sng" spc="-35" dirty="0">
                <a:solidFill>
                  <a:srgbClr val="0562C1"/>
                </a:solidFill>
                <a:uFill>
                  <a:solidFill>
                    <a:srgbClr val="0562C1"/>
                  </a:solidFill>
                </a:uFill>
                <a:latin typeface="Arial"/>
                <a:cs typeface="Arial"/>
                <a:hlinkClick r:id="rId4"/>
              </a:rPr>
              <a:t> </a:t>
            </a:r>
            <a:r>
              <a:rPr lang="en-US" sz="2400" u="sng" spc="-10" dirty="0">
                <a:solidFill>
                  <a:srgbClr val="0562C1"/>
                </a:solidFill>
                <a:uFill>
                  <a:solidFill>
                    <a:srgbClr val="0562C1"/>
                  </a:solidFill>
                </a:uFill>
                <a:latin typeface="Arial"/>
                <a:cs typeface="Arial"/>
                <a:hlinkClick r:id="rId4"/>
              </a:rPr>
              <a:t>Contracts</a:t>
            </a:r>
            <a:r>
              <a:rPr lang="en-US" sz="2400" spc="-10" dirty="0">
                <a:solidFill>
                  <a:srgbClr val="333333"/>
                </a:solidFill>
                <a:latin typeface="Arial"/>
                <a:cs typeface="Arial"/>
              </a:rPr>
              <a:t>).</a:t>
            </a:r>
            <a:endParaRPr lang="en-US" sz="2400" dirty="0">
              <a:latin typeface="Arial"/>
              <a:cs typeface="Arial"/>
            </a:endParaRPr>
          </a:p>
          <a:p>
            <a:pPr marL="147955" marR="5080">
              <a:lnSpc>
                <a:spcPct val="100000"/>
              </a:lnSpc>
              <a:spcBef>
                <a:spcPts val="4200"/>
              </a:spcBef>
            </a:pPr>
            <a:r>
              <a:rPr lang="en-US" sz="2400" b="1" dirty="0">
                <a:latin typeface="Arial"/>
                <a:cs typeface="Arial"/>
              </a:rPr>
              <a:t>Applicants</a:t>
            </a:r>
            <a:r>
              <a:rPr lang="en-US" sz="2400" b="1" spc="-40" dirty="0">
                <a:latin typeface="Arial"/>
                <a:cs typeface="Arial"/>
              </a:rPr>
              <a:t> </a:t>
            </a:r>
            <a:r>
              <a:rPr lang="en-US" sz="2400" b="1" dirty="0">
                <a:latin typeface="Arial"/>
                <a:cs typeface="Arial"/>
              </a:rPr>
              <a:t>are</a:t>
            </a:r>
            <a:r>
              <a:rPr lang="en-US" sz="2400" b="1" spc="-30" dirty="0">
                <a:latin typeface="Arial"/>
                <a:cs typeface="Arial"/>
              </a:rPr>
              <a:t> </a:t>
            </a:r>
            <a:r>
              <a:rPr lang="en-US" sz="2400" b="1" dirty="0">
                <a:latin typeface="Arial"/>
                <a:cs typeface="Arial"/>
              </a:rPr>
              <a:t>encouraged</a:t>
            </a:r>
            <a:r>
              <a:rPr lang="en-US" sz="2400" b="1" spc="-30" dirty="0">
                <a:latin typeface="Arial"/>
                <a:cs typeface="Arial"/>
              </a:rPr>
              <a:t> </a:t>
            </a:r>
            <a:r>
              <a:rPr lang="en-US" sz="2400" b="1" dirty="0">
                <a:latin typeface="Arial"/>
                <a:cs typeface="Arial"/>
              </a:rPr>
              <a:t>to</a:t>
            </a:r>
            <a:r>
              <a:rPr lang="en-US" sz="2400" b="1" spc="-45" dirty="0">
                <a:latin typeface="Arial"/>
                <a:cs typeface="Arial"/>
              </a:rPr>
              <a:t> </a:t>
            </a:r>
            <a:r>
              <a:rPr lang="en-US" sz="2400" b="1" dirty="0">
                <a:latin typeface="Arial"/>
                <a:cs typeface="Arial"/>
              </a:rPr>
              <a:t>consult</a:t>
            </a:r>
            <a:r>
              <a:rPr lang="en-US" sz="2400" b="1" spc="-40" dirty="0">
                <a:latin typeface="Arial"/>
                <a:cs typeface="Arial"/>
              </a:rPr>
              <a:t> </a:t>
            </a:r>
            <a:r>
              <a:rPr lang="en-US" sz="2400" b="1" dirty="0">
                <a:latin typeface="Arial"/>
                <a:cs typeface="Arial"/>
              </a:rPr>
              <a:t>with</a:t>
            </a:r>
            <a:r>
              <a:rPr lang="en-US" sz="2400" b="1" spc="-50" dirty="0">
                <a:latin typeface="Arial"/>
                <a:cs typeface="Arial"/>
              </a:rPr>
              <a:t> </a:t>
            </a:r>
            <a:r>
              <a:rPr lang="en-US" sz="2400" b="1" dirty="0">
                <a:latin typeface="Arial"/>
                <a:cs typeface="Arial"/>
              </a:rPr>
              <a:t>Program</a:t>
            </a:r>
            <a:r>
              <a:rPr lang="en-US" sz="2400" b="1" spc="-35" dirty="0">
                <a:latin typeface="Arial"/>
                <a:cs typeface="Arial"/>
              </a:rPr>
              <a:t> </a:t>
            </a:r>
            <a:r>
              <a:rPr lang="en-US" sz="2400" b="1" dirty="0">
                <a:latin typeface="Arial"/>
                <a:cs typeface="Arial"/>
              </a:rPr>
              <a:t>Officials</a:t>
            </a:r>
            <a:r>
              <a:rPr lang="en-US" sz="2400" b="1" spc="-35" dirty="0">
                <a:latin typeface="Arial"/>
                <a:cs typeface="Arial"/>
              </a:rPr>
              <a:t> </a:t>
            </a:r>
            <a:r>
              <a:rPr lang="en-US" sz="2400" b="1" spc="-25" dirty="0">
                <a:latin typeface="Arial"/>
                <a:cs typeface="Arial"/>
              </a:rPr>
              <a:t>at </a:t>
            </a:r>
            <a:r>
              <a:rPr lang="en-US" sz="2400" b="1" spc="-20" dirty="0">
                <a:latin typeface="Arial"/>
                <a:cs typeface="Arial"/>
              </a:rPr>
              <a:t>NCATS</a:t>
            </a:r>
            <a:r>
              <a:rPr lang="en-US" sz="2400" b="1" spc="-45" dirty="0">
                <a:latin typeface="Arial"/>
                <a:cs typeface="Arial"/>
              </a:rPr>
              <a:t> </a:t>
            </a:r>
            <a:r>
              <a:rPr lang="en-US" sz="2400" b="1" dirty="0">
                <a:latin typeface="Arial"/>
                <a:cs typeface="Arial"/>
              </a:rPr>
              <a:t>on</a:t>
            </a:r>
            <a:r>
              <a:rPr lang="en-US" sz="2400" b="1" spc="-55" dirty="0">
                <a:latin typeface="Arial"/>
                <a:cs typeface="Arial"/>
              </a:rPr>
              <a:t> </a:t>
            </a:r>
            <a:r>
              <a:rPr lang="en-US" sz="2400" b="1" dirty="0">
                <a:latin typeface="Arial"/>
                <a:cs typeface="Arial"/>
              </a:rPr>
              <a:t>whether</a:t>
            </a:r>
            <a:r>
              <a:rPr lang="en-US" sz="2400" b="1" spc="-40" dirty="0">
                <a:latin typeface="Arial"/>
                <a:cs typeface="Arial"/>
              </a:rPr>
              <a:t> </a:t>
            </a:r>
            <a:r>
              <a:rPr lang="en-US" sz="2400" b="1" dirty="0">
                <a:latin typeface="Arial"/>
                <a:cs typeface="Arial"/>
              </a:rPr>
              <a:t>their</a:t>
            </a:r>
            <a:r>
              <a:rPr lang="en-US" sz="2400" b="1" spc="-45" dirty="0">
                <a:latin typeface="Arial"/>
                <a:cs typeface="Arial"/>
              </a:rPr>
              <a:t> </a:t>
            </a:r>
            <a:r>
              <a:rPr lang="en-US" sz="2400" b="1" dirty="0">
                <a:latin typeface="Arial"/>
                <a:cs typeface="Arial"/>
              </a:rPr>
              <a:t>study</a:t>
            </a:r>
            <a:r>
              <a:rPr lang="en-US" sz="2400" b="1" spc="-45" dirty="0">
                <a:latin typeface="Arial"/>
                <a:cs typeface="Arial"/>
              </a:rPr>
              <a:t> </a:t>
            </a:r>
            <a:r>
              <a:rPr lang="en-US" sz="2400" b="1" dirty="0">
                <a:latin typeface="Arial"/>
                <a:cs typeface="Arial"/>
              </a:rPr>
              <a:t>meets</a:t>
            </a:r>
            <a:r>
              <a:rPr lang="en-US" sz="2400" b="1" spc="-35" dirty="0">
                <a:latin typeface="Arial"/>
                <a:cs typeface="Arial"/>
              </a:rPr>
              <a:t> </a:t>
            </a:r>
            <a:r>
              <a:rPr lang="en-US" sz="2400" b="1" dirty="0">
                <a:latin typeface="Arial"/>
                <a:cs typeface="Arial"/>
              </a:rPr>
              <a:t>the</a:t>
            </a:r>
            <a:r>
              <a:rPr lang="en-US" sz="2400" b="1" spc="-50" dirty="0">
                <a:latin typeface="Arial"/>
                <a:cs typeface="Arial"/>
              </a:rPr>
              <a:t> </a:t>
            </a:r>
            <a:r>
              <a:rPr lang="en-US" sz="2400" b="1" dirty="0">
                <a:latin typeface="Arial"/>
                <a:cs typeface="Arial"/>
              </a:rPr>
              <a:t>definition</a:t>
            </a:r>
            <a:r>
              <a:rPr lang="en-US" sz="2400" b="1" spc="-60" dirty="0">
                <a:latin typeface="Arial"/>
                <a:cs typeface="Arial"/>
              </a:rPr>
              <a:t> </a:t>
            </a:r>
            <a:r>
              <a:rPr lang="en-US" sz="2400" b="1" dirty="0">
                <a:latin typeface="Arial"/>
                <a:cs typeface="Arial"/>
              </a:rPr>
              <a:t>of</a:t>
            </a:r>
            <a:r>
              <a:rPr lang="en-US" sz="2400" b="1" spc="-50" dirty="0">
                <a:latin typeface="Arial"/>
                <a:cs typeface="Arial"/>
              </a:rPr>
              <a:t> </a:t>
            </a:r>
            <a:r>
              <a:rPr lang="en-US" sz="2400" b="1" dirty="0">
                <a:latin typeface="Arial"/>
                <a:cs typeface="Arial"/>
              </a:rPr>
              <a:t>a</a:t>
            </a:r>
            <a:r>
              <a:rPr lang="en-US" sz="2400" b="1" spc="-50" dirty="0">
                <a:latin typeface="Arial"/>
                <a:cs typeface="Arial"/>
              </a:rPr>
              <a:t> </a:t>
            </a:r>
            <a:r>
              <a:rPr lang="en-US" sz="2400" b="1" dirty="0">
                <a:latin typeface="Arial"/>
                <a:cs typeface="Arial"/>
              </a:rPr>
              <a:t>clinical</a:t>
            </a:r>
            <a:r>
              <a:rPr lang="en-US" sz="2400" b="1" spc="-50" dirty="0">
                <a:latin typeface="Arial"/>
                <a:cs typeface="Arial"/>
              </a:rPr>
              <a:t> </a:t>
            </a:r>
            <a:r>
              <a:rPr lang="en-US" sz="2400" b="1" spc="-10" dirty="0">
                <a:latin typeface="Arial"/>
                <a:cs typeface="Arial"/>
              </a:rPr>
              <a:t>trial </a:t>
            </a:r>
            <a:r>
              <a:rPr lang="en-US" sz="2400" b="1" dirty="0">
                <a:latin typeface="Arial"/>
                <a:cs typeface="Arial"/>
              </a:rPr>
              <a:t>or</a:t>
            </a:r>
            <a:r>
              <a:rPr lang="en-US" sz="2400" b="1" spc="-25" dirty="0">
                <a:latin typeface="Arial"/>
                <a:cs typeface="Arial"/>
              </a:rPr>
              <a:t> </a:t>
            </a:r>
            <a:r>
              <a:rPr lang="en-US" sz="2400" b="1" dirty="0">
                <a:latin typeface="Arial"/>
                <a:cs typeface="Arial"/>
              </a:rPr>
              <a:t>not</a:t>
            </a:r>
            <a:r>
              <a:rPr lang="en-US" sz="2400" b="1" spc="-20" dirty="0">
                <a:latin typeface="Arial"/>
                <a:cs typeface="Arial"/>
              </a:rPr>
              <a:t> </a:t>
            </a:r>
            <a:r>
              <a:rPr lang="en-US" sz="2400" b="1" dirty="0">
                <a:latin typeface="Arial"/>
                <a:cs typeface="Arial"/>
              </a:rPr>
              <a:t>before</a:t>
            </a:r>
            <a:r>
              <a:rPr lang="en-US" sz="2400" b="1" spc="-15" dirty="0">
                <a:latin typeface="Arial"/>
                <a:cs typeface="Arial"/>
              </a:rPr>
              <a:t> </a:t>
            </a:r>
            <a:r>
              <a:rPr lang="en-US" sz="2400" b="1" spc="-10" dirty="0">
                <a:latin typeface="Arial"/>
                <a:cs typeface="Arial"/>
              </a:rPr>
              <a:t>submission.</a:t>
            </a:r>
            <a:endParaRPr lang="en-US" sz="2400" dirty="0">
              <a:latin typeface="Arial"/>
              <a:cs typeface="Arial"/>
            </a:endParaRPr>
          </a:p>
        </p:txBody>
      </p:sp>
      <p:sp>
        <p:nvSpPr>
          <p:cNvPr id="4" name="object 4">
            <a:extLst>
              <a:ext uri="{C183D7F6-B498-43B3-948B-1728B52AA6E4}">
                <adec:decorative xmlns:adec="http://schemas.microsoft.com/office/drawing/2017/decorative" val="1"/>
              </a:ext>
            </a:extLst>
          </p:cNvPr>
          <p:cNvSpPr txBox="1"/>
          <p:nvPr/>
        </p:nvSpPr>
        <p:spPr>
          <a:xfrm>
            <a:off x="11917171" y="15473"/>
            <a:ext cx="194945" cy="197490"/>
          </a:xfrm>
          <a:prstGeom prst="rect">
            <a:avLst/>
          </a:prstGeom>
        </p:spPr>
        <p:txBody>
          <a:bodyPr vert="horz" wrap="square" lIns="0" tIns="12700" rIns="0" bIns="0" rtlCol="0">
            <a:spAutoFit/>
          </a:bodyPr>
          <a:lstStyle/>
          <a:p>
            <a:pPr marL="12700">
              <a:lnSpc>
                <a:spcPct val="100000"/>
              </a:lnSpc>
              <a:spcBef>
                <a:spcPts val="100"/>
              </a:spcBef>
            </a:pPr>
            <a:r>
              <a:rPr sz="1200" spc="-25" dirty="0">
                <a:solidFill>
                  <a:schemeClr val="tx1"/>
                </a:solidFill>
                <a:latin typeface="Arial"/>
                <a:cs typeface="Arial"/>
              </a:rPr>
              <a:t>15</a:t>
            </a:r>
            <a:endParaRPr sz="1200">
              <a:solidFill>
                <a:schemeClr val="tx1"/>
              </a:solidFill>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305247" y="141972"/>
            <a:ext cx="7710170" cy="513080"/>
          </a:xfrm>
          <a:prstGeom prst="rect">
            <a:avLst/>
          </a:prstGeom>
        </p:spPr>
        <p:txBody>
          <a:bodyPr vert="horz" wrap="square" lIns="0" tIns="12065" rIns="0" bIns="0" rtlCol="0">
            <a:spAutoFit/>
          </a:bodyPr>
          <a:lstStyle/>
          <a:p>
            <a:pPr marL="12700">
              <a:lnSpc>
                <a:spcPct val="100000"/>
              </a:lnSpc>
              <a:spcBef>
                <a:spcPts val="95"/>
              </a:spcBef>
            </a:pPr>
            <a:r>
              <a:rPr sz="3200" spc="-85" dirty="0">
                <a:solidFill>
                  <a:srgbClr val="00495A"/>
                </a:solidFill>
              </a:rPr>
              <a:t>PAR-</a:t>
            </a:r>
            <a:r>
              <a:rPr sz="3200" spc="-10" dirty="0">
                <a:solidFill>
                  <a:srgbClr val="00495A"/>
                </a:solidFill>
              </a:rPr>
              <a:t>24-</a:t>
            </a:r>
            <a:r>
              <a:rPr sz="3200" dirty="0">
                <a:solidFill>
                  <a:srgbClr val="00495A"/>
                </a:solidFill>
              </a:rPr>
              <a:t>054</a:t>
            </a:r>
            <a:r>
              <a:rPr sz="3200" spc="-75" dirty="0">
                <a:solidFill>
                  <a:srgbClr val="00495A"/>
                </a:solidFill>
              </a:rPr>
              <a:t> </a:t>
            </a:r>
            <a:r>
              <a:rPr sz="3200" dirty="0">
                <a:solidFill>
                  <a:srgbClr val="00495A"/>
                </a:solidFill>
              </a:rPr>
              <a:t>(RC2</a:t>
            </a:r>
            <a:r>
              <a:rPr sz="3200" spc="-75" dirty="0">
                <a:solidFill>
                  <a:srgbClr val="00495A"/>
                </a:solidFill>
              </a:rPr>
              <a:t> </a:t>
            </a:r>
            <a:r>
              <a:rPr sz="3200" dirty="0">
                <a:solidFill>
                  <a:srgbClr val="00495A"/>
                </a:solidFill>
              </a:rPr>
              <a:t>Clinical</a:t>
            </a:r>
            <a:r>
              <a:rPr sz="3200" spc="-80" dirty="0">
                <a:solidFill>
                  <a:srgbClr val="00495A"/>
                </a:solidFill>
              </a:rPr>
              <a:t> </a:t>
            </a:r>
            <a:r>
              <a:rPr sz="3200" dirty="0">
                <a:solidFill>
                  <a:srgbClr val="00495A"/>
                </a:solidFill>
              </a:rPr>
              <a:t>Trial</a:t>
            </a:r>
            <a:r>
              <a:rPr sz="3200" spc="-75" dirty="0">
                <a:solidFill>
                  <a:srgbClr val="00495A"/>
                </a:solidFill>
              </a:rPr>
              <a:t> </a:t>
            </a:r>
            <a:r>
              <a:rPr sz="3200" spc="-10" dirty="0">
                <a:solidFill>
                  <a:srgbClr val="00495A"/>
                </a:solidFill>
              </a:rPr>
              <a:t>Optional)</a:t>
            </a:r>
            <a:endParaRPr sz="3200" dirty="0"/>
          </a:p>
        </p:txBody>
      </p:sp>
      <p:sp>
        <p:nvSpPr>
          <p:cNvPr id="2" name="object 2"/>
          <p:cNvSpPr txBox="1"/>
          <p:nvPr/>
        </p:nvSpPr>
        <p:spPr>
          <a:xfrm>
            <a:off x="1156304" y="778775"/>
            <a:ext cx="5857875" cy="5715635"/>
          </a:xfrm>
          <a:prstGeom prst="rect">
            <a:avLst/>
          </a:prstGeom>
        </p:spPr>
        <p:txBody>
          <a:bodyPr vert="horz" wrap="square" lIns="0" tIns="12065" rIns="0" bIns="0" rtlCol="0">
            <a:spAutoFit/>
          </a:bodyPr>
          <a:lstStyle/>
          <a:p>
            <a:pPr marL="313055" marR="615950" indent="-228600">
              <a:lnSpc>
                <a:spcPct val="100000"/>
              </a:lnSpc>
              <a:spcBef>
                <a:spcPts val="95"/>
              </a:spcBef>
              <a:buClr>
                <a:srgbClr val="44536A"/>
              </a:buClr>
              <a:buFont typeface="Arial"/>
              <a:buChar char="•"/>
              <a:tabLst>
                <a:tab pos="313055" algn="l"/>
              </a:tabLst>
            </a:pPr>
            <a:r>
              <a:rPr sz="2600" dirty="0">
                <a:latin typeface="Arial"/>
                <a:cs typeface="Arial"/>
              </a:rPr>
              <a:t>A</a:t>
            </a:r>
            <a:r>
              <a:rPr sz="2600" spc="-170" dirty="0">
                <a:latin typeface="Arial"/>
                <a:cs typeface="Arial"/>
              </a:rPr>
              <a:t> </a:t>
            </a:r>
            <a:r>
              <a:rPr sz="2600" spc="-10" dirty="0">
                <a:latin typeface="Arial"/>
                <a:cs typeface="Arial"/>
              </a:rPr>
              <a:t>wide-</a:t>
            </a:r>
            <a:r>
              <a:rPr sz="2600" dirty="0">
                <a:latin typeface="Arial"/>
                <a:cs typeface="Arial"/>
              </a:rPr>
              <a:t>range</a:t>
            </a:r>
            <a:r>
              <a:rPr sz="2600" spc="-30" dirty="0">
                <a:latin typeface="Arial"/>
                <a:cs typeface="Arial"/>
              </a:rPr>
              <a:t> </a:t>
            </a:r>
            <a:r>
              <a:rPr sz="2600" dirty="0">
                <a:latin typeface="Arial"/>
                <a:cs typeface="Arial"/>
              </a:rPr>
              <a:t>of</a:t>
            </a:r>
            <a:r>
              <a:rPr sz="2600" spc="-30" dirty="0">
                <a:latin typeface="Arial"/>
                <a:cs typeface="Arial"/>
              </a:rPr>
              <a:t> </a:t>
            </a:r>
            <a:r>
              <a:rPr sz="2600" dirty="0">
                <a:latin typeface="Arial"/>
                <a:cs typeface="Arial"/>
              </a:rPr>
              <a:t>clinical</a:t>
            </a:r>
            <a:r>
              <a:rPr sz="2600" spc="-50" dirty="0">
                <a:latin typeface="Arial"/>
                <a:cs typeface="Arial"/>
              </a:rPr>
              <a:t> </a:t>
            </a:r>
            <a:r>
              <a:rPr sz="2600" spc="-10" dirty="0">
                <a:latin typeface="Arial"/>
                <a:cs typeface="Arial"/>
              </a:rPr>
              <a:t>research </a:t>
            </a:r>
            <a:r>
              <a:rPr sz="2600" dirty="0">
                <a:latin typeface="Arial"/>
                <a:cs typeface="Arial"/>
              </a:rPr>
              <a:t>can</a:t>
            </a:r>
            <a:r>
              <a:rPr sz="2600" spc="-45" dirty="0">
                <a:latin typeface="Arial"/>
                <a:cs typeface="Arial"/>
              </a:rPr>
              <a:t> </a:t>
            </a:r>
            <a:r>
              <a:rPr sz="2600" dirty="0">
                <a:latin typeface="Arial"/>
                <a:cs typeface="Arial"/>
              </a:rPr>
              <a:t>fit</a:t>
            </a:r>
            <a:r>
              <a:rPr sz="2600" spc="-45" dirty="0">
                <a:latin typeface="Arial"/>
                <a:cs typeface="Arial"/>
              </a:rPr>
              <a:t> </a:t>
            </a:r>
            <a:r>
              <a:rPr sz="2600" dirty="0">
                <a:latin typeface="Arial"/>
                <a:cs typeface="Arial"/>
              </a:rPr>
              <a:t>NIH’s</a:t>
            </a:r>
            <a:r>
              <a:rPr sz="2600" spc="-45" dirty="0">
                <a:latin typeface="Arial"/>
                <a:cs typeface="Arial"/>
              </a:rPr>
              <a:t> </a:t>
            </a:r>
            <a:r>
              <a:rPr sz="2600" dirty="0">
                <a:latin typeface="Arial"/>
                <a:cs typeface="Arial"/>
              </a:rPr>
              <a:t>definition</a:t>
            </a:r>
            <a:r>
              <a:rPr sz="2600" spc="-25" dirty="0">
                <a:latin typeface="Arial"/>
                <a:cs typeface="Arial"/>
              </a:rPr>
              <a:t> </a:t>
            </a:r>
            <a:r>
              <a:rPr sz="2600" dirty="0">
                <a:latin typeface="Arial"/>
                <a:cs typeface="Arial"/>
              </a:rPr>
              <a:t>of</a:t>
            </a:r>
            <a:r>
              <a:rPr sz="2600" spc="-45" dirty="0">
                <a:latin typeface="Arial"/>
                <a:cs typeface="Arial"/>
              </a:rPr>
              <a:t> </a:t>
            </a:r>
            <a:r>
              <a:rPr sz="2600" dirty="0">
                <a:latin typeface="Arial"/>
                <a:cs typeface="Arial"/>
              </a:rPr>
              <a:t>a</a:t>
            </a:r>
            <a:r>
              <a:rPr sz="2600" spc="-40" dirty="0">
                <a:latin typeface="Arial"/>
                <a:cs typeface="Arial"/>
              </a:rPr>
              <a:t> </a:t>
            </a:r>
            <a:r>
              <a:rPr sz="2600" spc="-10" dirty="0">
                <a:latin typeface="Arial"/>
                <a:cs typeface="Arial"/>
              </a:rPr>
              <a:t>clinical trial.</a:t>
            </a:r>
            <a:endParaRPr sz="2600" dirty="0">
              <a:latin typeface="Arial"/>
              <a:cs typeface="Arial"/>
            </a:endParaRPr>
          </a:p>
          <a:p>
            <a:pPr marL="313055" marR="555625" indent="-228600">
              <a:lnSpc>
                <a:spcPct val="100000"/>
              </a:lnSpc>
              <a:spcBef>
                <a:spcPts val="1005"/>
              </a:spcBef>
              <a:buClr>
                <a:srgbClr val="44536A"/>
              </a:buClr>
              <a:buChar char="•"/>
              <a:tabLst>
                <a:tab pos="313055" algn="l"/>
              </a:tabLst>
            </a:pPr>
            <a:r>
              <a:rPr sz="2600" dirty="0">
                <a:latin typeface="Arial"/>
                <a:cs typeface="Arial"/>
              </a:rPr>
              <a:t>See</a:t>
            </a:r>
            <a:r>
              <a:rPr sz="2600" spc="-65" dirty="0">
                <a:latin typeface="Arial"/>
                <a:cs typeface="Arial"/>
              </a:rPr>
              <a:t> </a:t>
            </a:r>
            <a:r>
              <a:rPr sz="2600" b="1" u="sng" dirty="0">
                <a:solidFill>
                  <a:srgbClr val="0562C1"/>
                </a:solidFill>
                <a:uFill>
                  <a:solidFill>
                    <a:srgbClr val="0562C1"/>
                  </a:solidFill>
                </a:uFill>
                <a:latin typeface="Arial"/>
                <a:cs typeface="Arial"/>
                <a:hlinkClick r:id="rId3"/>
              </a:rPr>
              <a:t>NIH’s</a:t>
            </a:r>
            <a:r>
              <a:rPr sz="2600" b="1" u="sng" spc="-70" dirty="0">
                <a:solidFill>
                  <a:srgbClr val="0562C1"/>
                </a:solidFill>
                <a:uFill>
                  <a:solidFill>
                    <a:srgbClr val="0562C1"/>
                  </a:solidFill>
                </a:uFill>
                <a:latin typeface="Arial"/>
                <a:cs typeface="Arial"/>
                <a:hlinkClick r:id="rId3"/>
              </a:rPr>
              <a:t> </a:t>
            </a:r>
            <a:r>
              <a:rPr sz="2600" b="1" u="sng" dirty="0">
                <a:solidFill>
                  <a:srgbClr val="0562C1"/>
                </a:solidFill>
                <a:uFill>
                  <a:solidFill>
                    <a:srgbClr val="0562C1"/>
                  </a:solidFill>
                </a:uFill>
                <a:latin typeface="Arial"/>
                <a:cs typeface="Arial"/>
                <a:hlinkClick r:id="rId3"/>
              </a:rPr>
              <a:t>definition</a:t>
            </a:r>
            <a:r>
              <a:rPr sz="2600" b="1" u="sng" spc="-45" dirty="0">
                <a:solidFill>
                  <a:srgbClr val="0562C1"/>
                </a:solidFill>
                <a:uFill>
                  <a:solidFill>
                    <a:srgbClr val="0562C1"/>
                  </a:solidFill>
                </a:uFill>
                <a:latin typeface="Arial"/>
                <a:cs typeface="Arial"/>
                <a:hlinkClick r:id="rId3"/>
              </a:rPr>
              <a:t> </a:t>
            </a:r>
            <a:r>
              <a:rPr sz="2600" b="1" u="sng" dirty="0">
                <a:solidFill>
                  <a:srgbClr val="0562C1"/>
                </a:solidFill>
                <a:uFill>
                  <a:solidFill>
                    <a:srgbClr val="0562C1"/>
                  </a:solidFill>
                </a:uFill>
                <a:latin typeface="Arial"/>
                <a:cs typeface="Arial"/>
                <a:hlinkClick r:id="rId3"/>
              </a:rPr>
              <a:t>of</a:t>
            </a:r>
            <a:r>
              <a:rPr sz="2600" b="1" u="sng" spc="-80" dirty="0">
                <a:solidFill>
                  <a:srgbClr val="0562C1"/>
                </a:solidFill>
                <a:uFill>
                  <a:solidFill>
                    <a:srgbClr val="0562C1"/>
                  </a:solidFill>
                </a:uFill>
                <a:latin typeface="Arial"/>
                <a:cs typeface="Arial"/>
                <a:hlinkClick r:id="rId3"/>
              </a:rPr>
              <a:t> </a:t>
            </a:r>
            <a:r>
              <a:rPr sz="2600" b="1" u="sng" dirty="0">
                <a:solidFill>
                  <a:srgbClr val="0562C1"/>
                </a:solidFill>
                <a:uFill>
                  <a:solidFill>
                    <a:srgbClr val="0562C1"/>
                  </a:solidFill>
                </a:uFill>
                <a:latin typeface="Arial"/>
                <a:cs typeface="Arial"/>
                <a:hlinkClick r:id="rId3"/>
              </a:rPr>
              <a:t>a</a:t>
            </a:r>
            <a:r>
              <a:rPr sz="2600" b="1" u="sng" spc="-75" dirty="0">
                <a:solidFill>
                  <a:srgbClr val="0562C1"/>
                </a:solidFill>
                <a:uFill>
                  <a:solidFill>
                    <a:srgbClr val="0562C1"/>
                  </a:solidFill>
                </a:uFill>
                <a:latin typeface="Arial"/>
                <a:cs typeface="Arial"/>
                <a:hlinkClick r:id="rId3"/>
              </a:rPr>
              <a:t> </a:t>
            </a:r>
            <a:r>
              <a:rPr sz="2600" b="1" u="sng" spc="-10" dirty="0">
                <a:solidFill>
                  <a:srgbClr val="0562C1"/>
                </a:solidFill>
                <a:uFill>
                  <a:solidFill>
                    <a:srgbClr val="0562C1"/>
                  </a:solidFill>
                </a:uFill>
                <a:latin typeface="Arial"/>
                <a:cs typeface="Arial"/>
                <a:hlinkClick r:id="rId3"/>
              </a:rPr>
              <a:t>clinical</a:t>
            </a:r>
            <a:r>
              <a:rPr sz="2600" b="1" spc="-10" dirty="0">
                <a:solidFill>
                  <a:srgbClr val="0562C1"/>
                </a:solidFill>
                <a:latin typeface="Arial"/>
                <a:cs typeface="Arial"/>
              </a:rPr>
              <a:t> </a:t>
            </a:r>
            <a:r>
              <a:rPr sz="2600" b="1" u="sng" spc="-10" dirty="0">
                <a:solidFill>
                  <a:srgbClr val="0562C1"/>
                </a:solidFill>
                <a:uFill>
                  <a:solidFill>
                    <a:srgbClr val="0562C1"/>
                  </a:solidFill>
                </a:uFill>
                <a:latin typeface="Arial"/>
                <a:cs typeface="Arial"/>
                <a:hlinkClick r:id="rId3"/>
              </a:rPr>
              <a:t>trial</a:t>
            </a:r>
            <a:r>
              <a:rPr sz="2600" b="1" spc="-10" dirty="0">
                <a:latin typeface="Arial"/>
                <a:cs typeface="Arial"/>
              </a:rPr>
              <a:t>.</a:t>
            </a:r>
            <a:endParaRPr sz="2600" dirty="0">
              <a:latin typeface="Arial"/>
              <a:cs typeface="Arial"/>
            </a:endParaRPr>
          </a:p>
          <a:p>
            <a:pPr marL="312420" indent="-227965">
              <a:lnSpc>
                <a:spcPct val="100000"/>
              </a:lnSpc>
              <a:spcBef>
                <a:spcPts val="1000"/>
              </a:spcBef>
              <a:buClr>
                <a:srgbClr val="44536A"/>
              </a:buClr>
              <a:buChar char="•"/>
              <a:tabLst>
                <a:tab pos="312420" algn="l"/>
              </a:tabLst>
            </a:pPr>
            <a:r>
              <a:rPr sz="2600" dirty="0">
                <a:latin typeface="Arial"/>
                <a:cs typeface="Arial"/>
              </a:rPr>
              <a:t>Leverage</a:t>
            </a:r>
            <a:r>
              <a:rPr sz="2600" spc="-90" dirty="0">
                <a:latin typeface="Arial"/>
                <a:cs typeface="Arial"/>
              </a:rPr>
              <a:t> </a:t>
            </a:r>
            <a:r>
              <a:rPr sz="2600" dirty="0">
                <a:latin typeface="Arial"/>
                <a:cs typeface="Arial"/>
              </a:rPr>
              <a:t>NIH’s</a:t>
            </a:r>
            <a:r>
              <a:rPr sz="2600" spc="-100" dirty="0">
                <a:latin typeface="Arial"/>
                <a:cs typeface="Arial"/>
              </a:rPr>
              <a:t> </a:t>
            </a:r>
            <a:r>
              <a:rPr sz="2600" b="1" u="sng" dirty="0">
                <a:solidFill>
                  <a:srgbClr val="0562C1"/>
                </a:solidFill>
                <a:uFill>
                  <a:solidFill>
                    <a:srgbClr val="0562C1"/>
                  </a:solidFill>
                </a:uFill>
                <a:latin typeface="Arial"/>
                <a:cs typeface="Arial"/>
                <a:hlinkClick r:id="rId4"/>
              </a:rPr>
              <a:t>decision</a:t>
            </a:r>
            <a:r>
              <a:rPr sz="2600" b="1" u="sng" spc="-75" dirty="0">
                <a:solidFill>
                  <a:srgbClr val="0562C1"/>
                </a:solidFill>
                <a:uFill>
                  <a:solidFill>
                    <a:srgbClr val="0562C1"/>
                  </a:solidFill>
                </a:uFill>
                <a:latin typeface="Arial"/>
                <a:cs typeface="Arial"/>
                <a:hlinkClick r:id="rId4"/>
              </a:rPr>
              <a:t> </a:t>
            </a:r>
            <a:r>
              <a:rPr sz="2600" b="1" u="sng" spc="-10" dirty="0">
                <a:solidFill>
                  <a:srgbClr val="0562C1"/>
                </a:solidFill>
                <a:uFill>
                  <a:solidFill>
                    <a:srgbClr val="0562C1"/>
                  </a:solidFill>
                </a:uFill>
                <a:latin typeface="Arial"/>
                <a:cs typeface="Arial"/>
                <a:hlinkClick r:id="rId4"/>
              </a:rPr>
              <a:t>tool</a:t>
            </a:r>
            <a:r>
              <a:rPr sz="2600" b="1" spc="-10" dirty="0">
                <a:latin typeface="Arial"/>
                <a:cs typeface="Arial"/>
              </a:rPr>
              <a:t>.</a:t>
            </a:r>
            <a:endParaRPr sz="2600" dirty="0">
              <a:latin typeface="Arial"/>
              <a:cs typeface="Arial"/>
            </a:endParaRPr>
          </a:p>
          <a:p>
            <a:pPr marL="313055" marR="584835" indent="-228600">
              <a:lnSpc>
                <a:spcPct val="100000"/>
              </a:lnSpc>
              <a:spcBef>
                <a:spcPts val="994"/>
              </a:spcBef>
              <a:buClr>
                <a:srgbClr val="44536A"/>
              </a:buClr>
              <a:buChar char="•"/>
              <a:tabLst>
                <a:tab pos="313055" algn="l"/>
              </a:tabLst>
            </a:pPr>
            <a:r>
              <a:rPr sz="2800" dirty="0">
                <a:solidFill>
                  <a:srgbClr val="333333"/>
                </a:solidFill>
                <a:latin typeface="Arial"/>
                <a:cs typeface="Arial"/>
              </a:rPr>
              <a:t>Misclassified</a:t>
            </a:r>
            <a:r>
              <a:rPr sz="2800" spc="-135" dirty="0">
                <a:solidFill>
                  <a:srgbClr val="333333"/>
                </a:solidFill>
                <a:latin typeface="Arial"/>
                <a:cs typeface="Arial"/>
              </a:rPr>
              <a:t> </a:t>
            </a:r>
            <a:r>
              <a:rPr sz="2800" dirty="0">
                <a:solidFill>
                  <a:srgbClr val="333333"/>
                </a:solidFill>
                <a:latin typeface="Arial"/>
                <a:cs typeface="Arial"/>
              </a:rPr>
              <a:t>clinical</a:t>
            </a:r>
            <a:r>
              <a:rPr sz="2800" spc="-120" dirty="0">
                <a:solidFill>
                  <a:srgbClr val="333333"/>
                </a:solidFill>
                <a:latin typeface="Arial"/>
                <a:cs typeface="Arial"/>
              </a:rPr>
              <a:t> </a:t>
            </a:r>
            <a:r>
              <a:rPr sz="2800" spc="-10" dirty="0">
                <a:solidFill>
                  <a:srgbClr val="333333"/>
                </a:solidFill>
                <a:latin typeface="Arial"/>
                <a:cs typeface="Arial"/>
              </a:rPr>
              <a:t>trial </a:t>
            </a:r>
            <a:r>
              <a:rPr sz="2800" dirty="0">
                <a:solidFill>
                  <a:srgbClr val="333333"/>
                </a:solidFill>
                <a:latin typeface="Arial"/>
                <a:cs typeface="Arial"/>
              </a:rPr>
              <a:t>applications</a:t>
            </a:r>
            <a:r>
              <a:rPr sz="2800" spc="-95" dirty="0">
                <a:solidFill>
                  <a:srgbClr val="333333"/>
                </a:solidFill>
                <a:latin typeface="Arial"/>
                <a:cs typeface="Arial"/>
              </a:rPr>
              <a:t> </a:t>
            </a:r>
            <a:r>
              <a:rPr sz="2800" dirty="0">
                <a:solidFill>
                  <a:srgbClr val="333333"/>
                </a:solidFill>
                <a:latin typeface="Arial"/>
                <a:cs typeface="Arial"/>
              </a:rPr>
              <a:t>may</a:t>
            </a:r>
            <a:r>
              <a:rPr sz="2800" spc="-75" dirty="0">
                <a:solidFill>
                  <a:srgbClr val="333333"/>
                </a:solidFill>
                <a:latin typeface="Arial"/>
                <a:cs typeface="Arial"/>
              </a:rPr>
              <a:t> </a:t>
            </a:r>
            <a:r>
              <a:rPr sz="2800" dirty="0">
                <a:solidFill>
                  <a:srgbClr val="333333"/>
                </a:solidFill>
                <a:latin typeface="Arial"/>
                <a:cs typeface="Arial"/>
              </a:rPr>
              <a:t>be</a:t>
            </a:r>
            <a:r>
              <a:rPr sz="2800" spc="-80" dirty="0">
                <a:solidFill>
                  <a:srgbClr val="333333"/>
                </a:solidFill>
                <a:latin typeface="Arial"/>
                <a:cs typeface="Arial"/>
              </a:rPr>
              <a:t> </a:t>
            </a:r>
            <a:r>
              <a:rPr sz="2800" spc="-10" dirty="0">
                <a:solidFill>
                  <a:srgbClr val="333333"/>
                </a:solidFill>
                <a:latin typeface="Arial"/>
                <a:cs typeface="Arial"/>
              </a:rPr>
              <a:t>withdrawn.</a:t>
            </a:r>
            <a:endParaRPr sz="2800" dirty="0">
              <a:latin typeface="Arial"/>
              <a:cs typeface="Arial"/>
            </a:endParaRPr>
          </a:p>
          <a:p>
            <a:pPr marL="88900" marR="5080">
              <a:lnSpc>
                <a:spcPct val="100000"/>
              </a:lnSpc>
              <a:spcBef>
                <a:spcPts val="2080"/>
              </a:spcBef>
            </a:pPr>
            <a:r>
              <a:rPr sz="1400" b="1" dirty="0">
                <a:solidFill>
                  <a:srgbClr val="333333"/>
                </a:solidFill>
                <a:uFill>
                  <a:solidFill>
                    <a:srgbClr val="333333"/>
                  </a:solidFill>
                </a:uFill>
                <a:latin typeface="Arial"/>
                <a:cs typeface="Arial"/>
              </a:rPr>
              <a:t>Note:</a:t>
            </a:r>
            <a:r>
              <a:rPr sz="1400" spc="-35" dirty="0">
                <a:solidFill>
                  <a:srgbClr val="333333"/>
                </a:solidFill>
                <a:latin typeface="Arial"/>
                <a:cs typeface="Arial"/>
              </a:rPr>
              <a:t> </a:t>
            </a:r>
            <a:r>
              <a:rPr sz="1400" dirty="0">
                <a:solidFill>
                  <a:srgbClr val="333333"/>
                </a:solidFill>
                <a:latin typeface="Arial"/>
                <a:cs typeface="Arial"/>
              </a:rPr>
              <a:t>NIH</a:t>
            </a:r>
            <a:r>
              <a:rPr sz="1400" spc="-10" dirty="0">
                <a:solidFill>
                  <a:srgbClr val="333333"/>
                </a:solidFill>
                <a:latin typeface="Arial"/>
                <a:cs typeface="Arial"/>
              </a:rPr>
              <a:t> </a:t>
            </a:r>
            <a:r>
              <a:rPr sz="1400" dirty="0">
                <a:solidFill>
                  <a:srgbClr val="333333"/>
                </a:solidFill>
                <a:latin typeface="Arial"/>
                <a:cs typeface="Arial"/>
              </a:rPr>
              <a:t>Clinical</a:t>
            </a:r>
            <a:r>
              <a:rPr sz="1400" spc="-50" dirty="0">
                <a:solidFill>
                  <a:srgbClr val="333333"/>
                </a:solidFill>
                <a:latin typeface="Arial"/>
                <a:cs typeface="Arial"/>
              </a:rPr>
              <a:t> </a:t>
            </a:r>
            <a:r>
              <a:rPr sz="1400" spc="-20" dirty="0">
                <a:solidFill>
                  <a:srgbClr val="333333"/>
                </a:solidFill>
                <a:latin typeface="Arial"/>
                <a:cs typeface="Arial"/>
              </a:rPr>
              <a:t>Trial-</a:t>
            </a:r>
            <a:r>
              <a:rPr sz="1400" dirty="0">
                <a:solidFill>
                  <a:srgbClr val="333333"/>
                </a:solidFill>
                <a:latin typeface="Arial"/>
                <a:cs typeface="Arial"/>
              </a:rPr>
              <a:t>Specific</a:t>
            </a:r>
            <a:r>
              <a:rPr sz="1400" spc="-35" dirty="0">
                <a:solidFill>
                  <a:srgbClr val="333333"/>
                </a:solidFill>
                <a:latin typeface="Arial"/>
                <a:cs typeface="Arial"/>
              </a:rPr>
              <a:t> </a:t>
            </a:r>
            <a:r>
              <a:rPr sz="1400" dirty="0">
                <a:solidFill>
                  <a:srgbClr val="333333"/>
                </a:solidFill>
                <a:latin typeface="Arial"/>
                <a:cs typeface="Arial"/>
              </a:rPr>
              <a:t>Review</a:t>
            </a:r>
            <a:r>
              <a:rPr sz="1400" spc="-25" dirty="0">
                <a:solidFill>
                  <a:srgbClr val="333333"/>
                </a:solidFill>
                <a:latin typeface="Arial"/>
                <a:cs typeface="Arial"/>
              </a:rPr>
              <a:t> </a:t>
            </a:r>
            <a:r>
              <a:rPr sz="1400" dirty="0">
                <a:solidFill>
                  <a:srgbClr val="333333"/>
                </a:solidFill>
                <a:latin typeface="Arial"/>
                <a:cs typeface="Arial"/>
              </a:rPr>
              <a:t>Criteria</a:t>
            </a:r>
            <a:r>
              <a:rPr sz="1400" spc="-40" dirty="0">
                <a:solidFill>
                  <a:srgbClr val="333333"/>
                </a:solidFill>
                <a:latin typeface="Arial"/>
                <a:cs typeface="Arial"/>
              </a:rPr>
              <a:t> </a:t>
            </a:r>
            <a:r>
              <a:rPr sz="1400" dirty="0">
                <a:solidFill>
                  <a:srgbClr val="333333"/>
                </a:solidFill>
                <a:latin typeface="Arial"/>
                <a:cs typeface="Arial"/>
              </a:rPr>
              <a:t>Policy:</a:t>
            </a:r>
            <a:r>
              <a:rPr sz="1400" spc="-50" dirty="0">
                <a:solidFill>
                  <a:srgbClr val="333333"/>
                </a:solidFill>
                <a:latin typeface="Arial"/>
                <a:cs typeface="Arial"/>
              </a:rPr>
              <a:t> </a:t>
            </a:r>
            <a:r>
              <a:rPr sz="1400" dirty="0">
                <a:solidFill>
                  <a:srgbClr val="3A3A3A"/>
                </a:solidFill>
                <a:latin typeface="Arial"/>
                <a:cs typeface="Arial"/>
              </a:rPr>
              <a:t>The</a:t>
            </a:r>
            <a:r>
              <a:rPr sz="1400" spc="-25" dirty="0">
                <a:solidFill>
                  <a:srgbClr val="3A3A3A"/>
                </a:solidFill>
                <a:latin typeface="Arial"/>
                <a:cs typeface="Arial"/>
              </a:rPr>
              <a:t> </a:t>
            </a:r>
            <a:r>
              <a:rPr sz="1400" dirty="0">
                <a:solidFill>
                  <a:srgbClr val="3A3A3A"/>
                </a:solidFill>
                <a:latin typeface="Arial"/>
                <a:cs typeface="Arial"/>
              </a:rPr>
              <a:t>goal</a:t>
            </a:r>
            <a:r>
              <a:rPr sz="1400" spc="-35" dirty="0">
                <a:solidFill>
                  <a:srgbClr val="3A3A3A"/>
                </a:solidFill>
                <a:latin typeface="Arial"/>
                <a:cs typeface="Arial"/>
              </a:rPr>
              <a:t> </a:t>
            </a:r>
            <a:r>
              <a:rPr sz="1400" dirty="0">
                <a:solidFill>
                  <a:srgbClr val="3A3A3A"/>
                </a:solidFill>
                <a:latin typeface="Arial"/>
                <a:cs typeface="Arial"/>
              </a:rPr>
              <a:t>of</a:t>
            </a:r>
            <a:r>
              <a:rPr sz="1400" spc="-30" dirty="0">
                <a:solidFill>
                  <a:srgbClr val="3A3A3A"/>
                </a:solidFill>
                <a:latin typeface="Arial"/>
                <a:cs typeface="Arial"/>
              </a:rPr>
              <a:t> </a:t>
            </a:r>
            <a:r>
              <a:rPr sz="1400" spc="-20" dirty="0">
                <a:solidFill>
                  <a:srgbClr val="3A3A3A"/>
                </a:solidFill>
                <a:latin typeface="Arial"/>
                <a:cs typeface="Arial"/>
              </a:rPr>
              <a:t>this </a:t>
            </a:r>
            <a:r>
              <a:rPr sz="1400" dirty="0">
                <a:solidFill>
                  <a:srgbClr val="3A3A3A"/>
                </a:solidFill>
                <a:latin typeface="Arial"/>
                <a:cs typeface="Arial"/>
              </a:rPr>
              <a:t>policy</a:t>
            </a:r>
            <a:r>
              <a:rPr sz="1400" spc="-30" dirty="0">
                <a:solidFill>
                  <a:srgbClr val="3A3A3A"/>
                </a:solidFill>
                <a:latin typeface="Arial"/>
                <a:cs typeface="Arial"/>
              </a:rPr>
              <a:t> </a:t>
            </a:r>
            <a:r>
              <a:rPr sz="1400" dirty="0">
                <a:solidFill>
                  <a:srgbClr val="3A3A3A"/>
                </a:solidFill>
                <a:latin typeface="Arial"/>
                <a:cs typeface="Arial"/>
              </a:rPr>
              <a:t>is</a:t>
            </a:r>
            <a:r>
              <a:rPr sz="1400" spc="-10" dirty="0">
                <a:solidFill>
                  <a:srgbClr val="3A3A3A"/>
                </a:solidFill>
                <a:latin typeface="Arial"/>
                <a:cs typeface="Arial"/>
              </a:rPr>
              <a:t> </a:t>
            </a:r>
            <a:r>
              <a:rPr sz="1400" dirty="0">
                <a:solidFill>
                  <a:srgbClr val="3A3A3A"/>
                </a:solidFill>
                <a:latin typeface="Arial"/>
                <a:cs typeface="Arial"/>
              </a:rPr>
              <a:t>to</a:t>
            </a:r>
            <a:r>
              <a:rPr sz="1400" spc="-25" dirty="0">
                <a:solidFill>
                  <a:srgbClr val="3A3A3A"/>
                </a:solidFill>
                <a:latin typeface="Arial"/>
                <a:cs typeface="Arial"/>
              </a:rPr>
              <a:t> </a:t>
            </a:r>
            <a:r>
              <a:rPr sz="1400" dirty="0">
                <a:solidFill>
                  <a:srgbClr val="3A3A3A"/>
                </a:solidFill>
                <a:latin typeface="Arial"/>
                <a:cs typeface="Arial"/>
              </a:rPr>
              <a:t>ensure</a:t>
            </a:r>
            <a:r>
              <a:rPr sz="1400" spc="-35" dirty="0">
                <a:solidFill>
                  <a:srgbClr val="3A3A3A"/>
                </a:solidFill>
                <a:latin typeface="Arial"/>
                <a:cs typeface="Arial"/>
              </a:rPr>
              <a:t> </a:t>
            </a:r>
            <a:r>
              <a:rPr sz="1400" dirty="0">
                <a:solidFill>
                  <a:srgbClr val="3A3A3A"/>
                </a:solidFill>
                <a:latin typeface="Arial"/>
                <a:cs typeface="Arial"/>
              </a:rPr>
              <a:t>that</a:t>
            </a:r>
            <a:r>
              <a:rPr sz="1400" spc="-30" dirty="0">
                <a:solidFill>
                  <a:srgbClr val="3A3A3A"/>
                </a:solidFill>
                <a:latin typeface="Arial"/>
                <a:cs typeface="Arial"/>
              </a:rPr>
              <a:t> </a:t>
            </a:r>
            <a:r>
              <a:rPr sz="1400" dirty="0">
                <a:solidFill>
                  <a:srgbClr val="3A3A3A"/>
                </a:solidFill>
                <a:latin typeface="Arial"/>
                <a:cs typeface="Arial"/>
              </a:rPr>
              <a:t>key</a:t>
            </a:r>
            <a:r>
              <a:rPr sz="1400" spc="-20" dirty="0">
                <a:solidFill>
                  <a:srgbClr val="3A3A3A"/>
                </a:solidFill>
                <a:latin typeface="Arial"/>
                <a:cs typeface="Arial"/>
              </a:rPr>
              <a:t> </a:t>
            </a:r>
            <a:r>
              <a:rPr sz="1400" dirty="0">
                <a:solidFill>
                  <a:srgbClr val="3A3A3A"/>
                </a:solidFill>
                <a:latin typeface="Arial"/>
                <a:cs typeface="Arial"/>
              </a:rPr>
              <a:t>pieces</a:t>
            </a:r>
            <a:r>
              <a:rPr sz="1400" spc="-30" dirty="0">
                <a:solidFill>
                  <a:srgbClr val="3A3A3A"/>
                </a:solidFill>
                <a:latin typeface="Arial"/>
                <a:cs typeface="Arial"/>
              </a:rPr>
              <a:t> </a:t>
            </a:r>
            <a:r>
              <a:rPr sz="1400" dirty="0">
                <a:solidFill>
                  <a:srgbClr val="3A3A3A"/>
                </a:solidFill>
                <a:latin typeface="Arial"/>
                <a:cs typeface="Arial"/>
              </a:rPr>
              <a:t>of</a:t>
            </a:r>
            <a:r>
              <a:rPr sz="1400" spc="-20" dirty="0">
                <a:solidFill>
                  <a:srgbClr val="3A3A3A"/>
                </a:solidFill>
                <a:latin typeface="Arial"/>
                <a:cs typeface="Arial"/>
              </a:rPr>
              <a:t> </a:t>
            </a:r>
            <a:r>
              <a:rPr sz="1400" dirty="0">
                <a:solidFill>
                  <a:srgbClr val="3A3A3A"/>
                </a:solidFill>
                <a:latin typeface="Arial"/>
                <a:cs typeface="Arial"/>
              </a:rPr>
              <a:t>clinical</a:t>
            </a:r>
            <a:r>
              <a:rPr sz="1400" spc="-20" dirty="0">
                <a:solidFill>
                  <a:srgbClr val="3A3A3A"/>
                </a:solidFill>
                <a:latin typeface="Arial"/>
                <a:cs typeface="Arial"/>
              </a:rPr>
              <a:t> </a:t>
            </a:r>
            <a:r>
              <a:rPr sz="1400" dirty="0">
                <a:solidFill>
                  <a:srgbClr val="3A3A3A"/>
                </a:solidFill>
                <a:latin typeface="Arial"/>
                <a:cs typeface="Arial"/>
              </a:rPr>
              <a:t>trial-specific</a:t>
            </a:r>
            <a:r>
              <a:rPr sz="1400" spc="-35" dirty="0">
                <a:solidFill>
                  <a:srgbClr val="3A3A3A"/>
                </a:solidFill>
                <a:latin typeface="Arial"/>
                <a:cs typeface="Arial"/>
              </a:rPr>
              <a:t> </a:t>
            </a:r>
            <a:r>
              <a:rPr sz="1400" dirty="0">
                <a:solidFill>
                  <a:srgbClr val="3A3A3A"/>
                </a:solidFill>
                <a:latin typeface="Arial"/>
                <a:cs typeface="Arial"/>
              </a:rPr>
              <a:t>information</a:t>
            </a:r>
            <a:r>
              <a:rPr sz="1400" spc="-35" dirty="0">
                <a:solidFill>
                  <a:srgbClr val="3A3A3A"/>
                </a:solidFill>
                <a:latin typeface="Arial"/>
                <a:cs typeface="Arial"/>
              </a:rPr>
              <a:t> </a:t>
            </a:r>
            <a:r>
              <a:rPr sz="1400" spc="-25" dirty="0">
                <a:solidFill>
                  <a:srgbClr val="3A3A3A"/>
                </a:solidFill>
                <a:latin typeface="Arial"/>
                <a:cs typeface="Arial"/>
              </a:rPr>
              <a:t>are </a:t>
            </a:r>
            <a:r>
              <a:rPr sz="1400" dirty="0">
                <a:solidFill>
                  <a:srgbClr val="3A3A3A"/>
                </a:solidFill>
                <a:latin typeface="Arial"/>
                <a:cs typeface="Arial"/>
              </a:rPr>
              <a:t>submitted</a:t>
            </a:r>
            <a:r>
              <a:rPr sz="1400" spc="-40" dirty="0">
                <a:solidFill>
                  <a:srgbClr val="3A3A3A"/>
                </a:solidFill>
                <a:latin typeface="Arial"/>
                <a:cs typeface="Arial"/>
              </a:rPr>
              <a:t> </a:t>
            </a:r>
            <a:r>
              <a:rPr sz="1400" dirty="0">
                <a:solidFill>
                  <a:srgbClr val="3A3A3A"/>
                </a:solidFill>
                <a:latin typeface="Arial"/>
                <a:cs typeface="Arial"/>
              </a:rPr>
              <a:t>with</a:t>
            </a:r>
            <a:r>
              <a:rPr sz="1400" spc="-20" dirty="0">
                <a:solidFill>
                  <a:srgbClr val="3A3A3A"/>
                </a:solidFill>
                <a:latin typeface="Arial"/>
                <a:cs typeface="Arial"/>
              </a:rPr>
              <a:t> </a:t>
            </a:r>
            <a:r>
              <a:rPr sz="1400" dirty="0">
                <a:solidFill>
                  <a:srgbClr val="3A3A3A"/>
                </a:solidFill>
                <a:latin typeface="Arial"/>
                <a:cs typeface="Arial"/>
              </a:rPr>
              <a:t>each</a:t>
            </a:r>
            <a:r>
              <a:rPr sz="1400" spc="-30" dirty="0">
                <a:solidFill>
                  <a:srgbClr val="3A3A3A"/>
                </a:solidFill>
                <a:latin typeface="Arial"/>
                <a:cs typeface="Arial"/>
              </a:rPr>
              <a:t> </a:t>
            </a:r>
            <a:r>
              <a:rPr sz="1400" dirty="0">
                <a:solidFill>
                  <a:srgbClr val="3A3A3A"/>
                </a:solidFill>
                <a:latin typeface="Arial"/>
                <a:cs typeface="Arial"/>
              </a:rPr>
              <a:t>application</a:t>
            </a:r>
            <a:r>
              <a:rPr sz="1400" spc="-40" dirty="0">
                <a:solidFill>
                  <a:srgbClr val="3A3A3A"/>
                </a:solidFill>
                <a:latin typeface="Arial"/>
                <a:cs typeface="Arial"/>
              </a:rPr>
              <a:t> </a:t>
            </a:r>
            <a:r>
              <a:rPr sz="1400" dirty="0">
                <a:solidFill>
                  <a:srgbClr val="3A3A3A"/>
                </a:solidFill>
                <a:latin typeface="Arial"/>
                <a:cs typeface="Arial"/>
              </a:rPr>
              <a:t>and</a:t>
            </a:r>
            <a:r>
              <a:rPr sz="1400" spc="-30" dirty="0">
                <a:solidFill>
                  <a:srgbClr val="3A3A3A"/>
                </a:solidFill>
                <a:latin typeface="Arial"/>
                <a:cs typeface="Arial"/>
              </a:rPr>
              <a:t> </a:t>
            </a:r>
            <a:r>
              <a:rPr sz="1400" dirty="0">
                <a:solidFill>
                  <a:srgbClr val="3A3A3A"/>
                </a:solidFill>
                <a:latin typeface="Arial"/>
                <a:cs typeface="Arial"/>
              </a:rPr>
              <a:t>that</a:t>
            </a:r>
            <a:r>
              <a:rPr sz="1400" spc="-35" dirty="0">
                <a:solidFill>
                  <a:srgbClr val="3A3A3A"/>
                </a:solidFill>
                <a:latin typeface="Arial"/>
                <a:cs typeface="Arial"/>
              </a:rPr>
              <a:t> </a:t>
            </a:r>
            <a:r>
              <a:rPr sz="1400" dirty="0">
                <a:solidFill>
                  <a:srgbClr val="3A3A3A"/>
                </a:solidFill>
                <a:latin typeface="Arial"/>
                <a:cs typeface="Arial"/>
              </a:rPr>
              <a:t>reviewers</a:t>
            </a:r>
            <a:r>
              <a:rPr sz="1400" spc="-30" dirty="0">
                <a:solidFill>
                  <a:srgbClr val="3A3A3A"/>
                </a:solidFill>
                <a:latin typeface="Arial"/>
                <a:cs typeface="Arial"/>
              </a:rPr>
              <a:t> </a:t>
            </a:r>
            <a:r>
              <a:rPr sz="1400" dirty="0">
                <a:solidFill>
                  <a:srgbClr val="3A3A3A"/>
                </a:solidFill>
                <a:latin typeface="Arial"/>
                <a:cs typeface="Arial"/>
              </a:rPr>
              <a:t>appropriately</a:t>
            </a:r>
            <a:r>
              <a:rPr sz="1400" spc="-35" dirty="0">
                <a:solidFill>
                  <a:srgbClr val="3A3A3A"/>
                </a:solidFill>
                <a:latin typeface="Arial"/>
                <a:cs typeface="Arial"/>
              </a:rPr>
              <a:t> </a:t>
            </a:r>
            <a:r>
              <a:rPr sz="1400" spc="-10" dirty="0">
                <a:solidFill>
                  <a:srgbClr val="3A3A3A"/>
                </a:solidFill>
                <a:latin typeface="Arial"/>
                <a:cs typeface="Arial"/>
              </a:rPr>
              <a:t>consider </a:t>
            </a:r>
            <a:r>
              <a:rPr sz="1400" dirty="0">
                <a:solidFill>
                  <a:srgbClr val="3A3A3A"/>
                </a:solidFill>
                <a:latin typeface="Arial"/>
                <a:cs typeface="Arial"/>
              </a:rPr>
              <a:t>this</a:t>
            </a:r>
            <a:r>
              <a:rPr sz="1400" spc="-35" dirty="0">
                <a:solidFill>
                  <a:srgbClr val="3A3A3A"/>
                </a:solidFill>
                <a:latin typeface="Arial"/>
                <a:cs typeface="Arial"/>
              </a:rPr>
              <a:t> </a:t>
            </a:r>
            <a:r>
              <a:rPr sz="1400" dirty="0">
                <a:solidFill>
                  <a:srgbClr val="3A3A3A"/>
                </a:solidFill>
                <a:latin typeface="Arial"/>
                <a:cs typeface="Arial"/>
              </a:rPr>
              <a:t>clinical</a:t>
            </a:r>
            <a:r>
              <a:rPr sz="1400" spc="-30" dirty="0">
                <a:solidFill>
                  <a:srgbClr val="3A3A3A"/>
                </a:solidFill>
                <a:latin typeface="Arial"/>
                <a:cs typeface="Arial"/>
              </a:rPr>
              <a:t> </a:t>
            </a:r>
            <a:r>
              <a:rPr sz="1400" dirty="0">
                <a:solidFill>
                  <a:srgbClr val="3A3A3A"/>
                </a:solidFill>
                <a:latin typeface="Arial"/>
                <a:cs typeface="Arial"/>
              </a:rPr>
              <a:t>trial-related</a:t>
            </a:r>
            <a:r>
              <a:rPr sz="1400" spc="-45" dirty="0">
                <a:solidFill>
                  <a:srgbClr val="3A3A3A"/>
                </a:solidFill>
                <a:latin typeface="Arial"/>
                <a:cs typeface="Arial"/>
              </a:rPr>
              <a:t> </a:t>
            </a:r>
            <a:r>
              <a:rPr sz="1400" spc="-10" dirty="0">
                <a:solidFill>
                  <a:srgbClr val="3A3A3A"/>
                </a:solidFill>
                <a:latin typeface="Arial"/>
                <a:cs typeface="Arial"/>
              </a:rPr>
              <a:t>information.</a:t>
            </a:r>
            <a:endParaRPr sz="1400" dirty="0">
              <a:latin typeface="Arial"/>
              <a:cs typeface="Arial"/>
            </a:endParaRPr>
          </a:p>
          <a:p>
            <a:pPr marL="12700">
              <a:lnSpc>
                <a:spcPct val="100000"/>
              </a:lnSpc>
              <a:spcBef>
                <a:spcPts val="1800"/>
              </a:spcBef>
            </a:pPr>
            <a:r>
              <a:rPr lang="en-US" sz="1600" b="1" spc="-10" dirty="0">
                <a:latin typeface="Arial"/>
                <a:cs typeface="Arial"/>
              </a:rPr>
              <a:t>Sources:</a:t>
            </a:r>
            <a:endParaRPr lang="en-US" sz="1600" dirty="0">
              <a:latin typeface="Arial"/>
              <a:cs typeface="Arial"/>
            </a:endParaRPr>
          </a:p>
          <a:p>
            <a:pPr marL="12700" marR="496570">
              <a:lnSpc>
                <a:spcPct val="100000"/>
              </a:lnSpc>
            </a:pPr>
            <a:r>
              <a:rPr sz="1600" u="sng" spc="-10" dirty="0">
                <a:solidFill>
                  <a:srgbClr val="0562C1"/>
                </a:solidFill>
                <a:uFill>
                  <a:solidFill>
                    <a:srgbClr val="0562C1"/>
                  </a:solidFill>
                </a:uFill>
                <a:latin typeface="Arial"/>
                <a:cs typeface="Arial"/>
                <a:hlinkClick r:id="rId3"/>
              </a:rPr>
              <a:t>https://grants.nih.gov/policy/clinical-trials/definition.htm</a:t>
            </a:r>
            <a:r>
              <a:rPr sz="1600" spc="-10" dirty="0">
                <a:solidFill>
                  <a:srgbClr val="0562C1"/>
                </a:solidFill>
                <a:latin typeface="Arial"/>
                <a:cs typeface="Arial"/>
              </a:rPr>
              <a:t> </a:t>
            </a:r>
            <a:r>
              <a:rPr sz="1600" u="sng" spc="-10" dirty="0">
                <a:solidFill>
                  <a:srgbClr val="0562C1"/>
                </a:solidFill>
                <a:uFill>
                  <a:solidFill>
                    <a:srgbClr val="0562C1"/>
                  </a:solidFill>
                </a:uFill>
                <a:latin typeface="Arial"/>
                <a:cs typeface="Arial"/>
                <a:hlinkClick r:id="rId5"/>
              </a:rPr>
              <a:t>https://grants.nih.gov/policy/clinical-trials/review-criteria.htm</a:t>
            </a:r>
            <a:endParaRPr sz="1600" dirty="0">
              <a:latin typeface="Arial"/>
              <a:cs typeface="Arial"/>
            </a:endParaRPr>
          </a:p>
        </p:txBody>
      </p:sp>
      <p:pic>
        <p:nvPicPr>
          <p:cNvPr id="6" name="object 6" descr="A diagram showing the wide range of clinical trials that meet the NIH definition, including mechanistic; exploratory/development; pilot/feasibility; other interventional; behavioral; and basic experimental (BESH). Includes a screen shot from the NIH website of a link to a decision tool (Your human subjects study may meet the NIH definition of a clinical trial. Find out here.)"/>
          <p:cNvPicPr/>
          <p:nvPr/>
        </p:nvPicPr>
        <p:blipFill>
          <a:blip r:embed="rId6" cstate="print">
            <a:extLst>
              <a:ext uri="{28A0092B-C50C-407E-A947-70E740481C1C}">
                <a14:useLocalDpi xmlns:a14="http://schemas.microsoft.com/office/drawing/2010/main" val="0"/>
              </a:ext>
            </a:extLst>
          </a:blip>
          <a:srcRect/>
          <a:stretch/>
        </p:blipFill>
        <p:spPr>
          <a:xfrm>
            <a:off x="6705600" y="703875"/>
            <a:ext cx="5410200" cy="4126850"/>
          </a:xfrm>
          <a:prstGeom prst="rect">
            <a:avLst/>
          </a:prstGeom>
        </p:spPr>
      </p:pic>
      <p:pic>
        <p:nvPicPr>
          <p:cNvPr id="4" name="object 4" descr="An image of text: Answer the following four questions to determine if your study is a clinical trial: &#10;1. Does the study involve human participants?&#10;2. Are the participants prospectively assigned to an intervention?&#10;3. Is the study designed to evaluate the effect of the intervention on the participants?&#10;4: Is the effect being evaluated a health-related biomedical or behavioral outcome?"/>
          <p:cNvPicPr/>
          <p:nvPr/>
        </p:nvPicPr>
        <p:blipFill>
          <a:blip r:embed="rId7">
            <a:extLst>
              <a:ext uri="{28A0092B-C50C-407E-A947-70E740481C1C}">
                <a14:useLocalDpi xmlns:a14="http://schemas.microsoft.com/office/drawing/2010/main" val="0"/>
              </a:ext>
            </a:extLst>
          </a:blip>
          <a:srcRect/>
          <a:stretch/>
        </p:blipFill>
        <p:spPr>
          <a:xfrm>
            <a:off x="7151518" y="4982260"/>
            <a:ext cx="4933654" cy="130931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09064" y="524574"/>
            <a:ext cx="2060575" cy="574040"/>
          </a:xfrm>
          <a:prstGeom prst="rect">
            <a:avLst/>
          </a:prstGeom>
        </p:spPr>
        <p:txBody>
          <a:bodyPr vert="horz" wrap="square" lIns="0" tIns="12700" rIns="0" bIns="0" rtlCol="0">
            <a:spAutoFit/>
          </a:bodyPr>
          <a:lstStyle/>
          <a:p>
            <a:pPr marL="12700">
              <a:lnSpc>
                <a:spcPct val="100000"/>
              </a:lnSpc>
              <a:spcBef>
                <a:spcPts val="100"/>
              </a:spcBef>
            </a:pPr>
            <a:r>
              <a:rPr spc="-10" dirty="0"/>
              <a:t>Eligibility</a:t>
            </a:r>
          </a:p>
        </p:txBody>
      </p:sp>
      <p:sp>
        <p:nvSpPr>
          <p:cNvPr id="3" name="object 3"/>
          <p:cNvSpPr txBox="1"/>
          <p:nvPr/>
        </p:nvSpPr>
        <p:spPr>
          <a:xfrm>
            <a:off x="1409064" y="1137983"/>
            <a:ext cx="10426065" cy="5622290"/>
          </a:xfrm>
          <a:prstGeom prst="rect">
            <a:avLst/>
          </a:prstGeom>
        </p:spPr>
        <p:txBody>
          <a:bodyPr vert="horz" wrap="square" lIns="0" tIns="12700" rIns="0" bIns="0" rtlCol="0">
            <a:spAutoFit/>
          </a:bodyPr>
          <a:lstStyle/>
          <a:p>
            <a:pPr marL="239395" marR="280035" indent="-227329" algn="just">
              <a:lnSpc>
                <a:spcPct val="110000"/>
              </a:lnSpc>
              <a:spcBef>
                <a:spcPts val="100"/>
              </a:spcBef>
              <a:buClr>
                <a:srgbClr val="44536A"/>
              </a:buClr>
              <a:buChar char="•"/>
              <a:tabLst>
                <a:tab pos="240665" algn="l"/>
              </a:tabLst>
            </a:pPr>
            <a:r>
              <a:rPr sz="2400" dirty="0">
                <a:latin typeface="Arial"/>
                <a:cs typeface="Arial"/>
              </a:rPr>
              <a:t>All</a:t>
            </a:r>
            <a:r>
              <a:rPr sz="2400" spc="-90" dirty="0">
                <a:latin typeface="Arial"/>
                <a:cs typeface="Arial"/>
              </a:rPr>
              <a:t> </a:t>
            </a:r>
            <a:r>
              <a:rPr sz="2400" dirty="0">
                <a:latin typeface="Arial"/>
                <a:cs typeface="Arial"/>
              </a:rPr>
              <a:t>applicant</a:t>
            </a:r>
            <a:r>
              <a:rPr sz="2400" spc="-65" dirty="0">
                <a:latin typeface="Arial"/>
                <a:cs typeface="Arial"/>
              </a:rPr>
              <a:t> </a:t>
            </a:r>
            <a:r>
              <a:rPr sz="2400" dirty="0">
                <a:latin typeface="Arial"/>
                <a:cs typeface="Arial"/>
              </a:rPr>
              <a:t>organizations</a:t>
            </a:r>
            <a:r>
              <a:rPr sz="2400" spc="-60" dirty="0">
                <a:latin typeface="Arial"/>
                <a:cs typeface="Arial"/>
              </a:rPr>
              <a:t> </a:t>
            </a:r>
            <a:r>
              <a:rPr sz="2400" dirty="0">
                <a:latin typeface="Arial"/>
                <a:cs typeface="Arial"/>
              </a:rPr>
              <a:t>and/or</a:t>
            </a:r>
            <a:r>
              <a:rPr sz="2400" spc="-70" dirty="0">
                <a:latin typeface="Arial"/>
                <a:cs typeface="Arial"/>
              </a:rPr>
              <a:t> </a:t>
            </a:r>
            <a:r>
              <a:rPr sz="2400" dirty="0">
                <a:latin typeface="Arial"/>
                <a:cs typeface="Arial"/>
              </a:rPr>
              <a:t>active</a:t>
            </a:r>
            <a:r>
              <a:rPr sz="2400" spc="-80" dirty="0">
                <a:latin typeface="Arial"/>
                <a:cs typeface="Arial"/>
              </a:rPr>
              <a:t> </a:t>
            </a:r>
            <a:r>
              <a:rPr sz="2400" dirty="0">
                <a:latin typeface="Arial"/>
                <a:cs typeface="Arial"/>
              </a:rPr>
              <a:t>award</a:t>
            </a:r>
            <a:r>
              <a:rPr sz="2400" spc="-70" dirty="0">
                <a:latin typeface="Arial"/>
                <a:cs typeface="Arial"/>
              </a:rPr>
              <a:t> </a:t>
            </a:r>
            <a:r>
              <a:rPr sz="2400" dirty="0">
                <a:latin typeface="Arial"/>
                <a:cs typeface="Arial"/>
              </a:rPr>
              <a:t>recipients</a:t>
            </a:r>
            <a:r>
              <a:rPr sz="2400" spc="-65" dirty="0">
                <a:latin typeface="Arial"/>
                <a:cs typeface="Arial"/>
              </a:rPr>
              <a:t> </a:t>
            </a:r>
            <a:r>
              <a:rPr sz="2400" dirty="0">
                <a:latin typeface="Arial"/>
                <a:cs typeface="Arial"/>
              </a:rPr>
              <a:t>for</a:t>
            </a:r>
            <a:r>
              <a:rPr sz="2400" spc="-85" dirty="0">
                <a:latin typeface="Arial"/>
                <a:cs typeface="Arial"/>
              </a:rPr>
              <a:t> </a:t>
            </a:r>
            <a:r>
              <a:rPr sz="2400" spc="-65" dirty="0">
                <a:latin typeface="Arial"/>
                <a:cs typeface="Arial"/>
              </a:rPr>
              <a:t>PAR-</a:t>
            </a:r>
            <a:r>
              <a:rPr sz="2400" spc="-25" dirty="0">
                <a:latin typeface="Arial"/>
                <a:cs typeface="Arial"/>
              </a:rPr>
              <a:t>21-293 	</a:t>
            </a:r>
            <a:r>
              <a:rPr sz="2400" dirty="0">
                <a:latin typeface="Arial"/>
                <a:cs typeface="Arial"/>
              </a:rPr>
              <a:t>Clinical</a:t>
            </a:r>
            <a:r>
              <a:rPr sz="2400" spc="-125" dirty="0">
                <a:latin typeface="Arial"/>
                <a:cs typeface="Arial"/>
              </a:rPr>
              <a:t> </a:t>
            </a:r>
            <a:r>
              <a:rPr sz="2400" dirty="0">
                <a:latin typeface="Arial"/>
                <a:cs typeface="Arial"/>
              </a:rPr>
              <a:t>and</a:t>
            </a:r>
            <a:r>
              <a:rPr sz="2400" spc="-120" dirty="0">
                <a:latin typeface="Arial"/>
                <a:cs typeface="Arial"/>
              </a:rPr>
              <a:t> </a:t>
            </a:r>
            <a:r>
              <a:rPr sz="2400" spc="-10" dirty="0">
                <a:latin typeface="Arial"/>
                <a:cs typeface="Arial"/>
              </a:rPr>
              <a:t>Translational</a:t>
            </a:r>
            <a:r>
              <a:rPr sz="2400" spc="-75" dirty="0">
                <a:latin typeface="Arial"/>
                <a:cs typeface="Arial"/>
              </a:rPr>
              <a:t> </a:t>
            </a:r>
            <a:r>
              <a:rPr sz="2400" spc="-20" dirty="0">
                <a:latin typeface="Arial"/>
                <a:cs typeface="Arial"/>
              </a:rPr>
              <a:t>Science</a:t>
            </a:r>
            <a:r>
              <a:rPr sz="2400" spc="-145" dirty="0">
                <a:latin typeface="Arial"/>
                <a:cs typeface="Arial"/>
              </a:rPr>
              <a:t> </a:t>
            </a:r>
            <a:r>
              <a:rPr sz="2400" dirty="0">
                <a:latin typeface="Arial"/>
                <a:cs typeface="Arial"/>
              </a:rPr>
              <a:t>Award</a:t>
            </a:r>
            <a:r>
              <a:rPr sz="2400" spc="-95" dirty="0">
                <a:latin typeface="Arial"/>
                <a:cs typeface="Arial"/>
              </a:rPr>
              <a:t> </a:t>
            </a:r>
            <a:r>
              <a:rPr sz="2400" dirty="0">
                <a:latin typeface="Arial"/>
                <a:cs typeface="Arial"/>
              </a:rPr>
              <a:t>(UM1</a:t>
            </a:r>
            <a:r>
              <a:rPr sz="2400" spc="-85" dirty="0">
                <a:latin typeface="Arial"/>
                <a:cs typeface="Arial"/>
              </a:rPr>
              <a:t> </a:t>
            </a:r>
            <a:r>
              <a:rPr sz="2400" dirty="0">
                <a:latin typeface="Arial"/>
                <a:cs typeface="Arial"/>
              </a:rPr>
              <a:t>Clinical</a:t>
            </a:r>
            <a:r>
              <a:rPr sz="2400" spc="-110" dirty="0">
                <a:latin typeface="Arial"/>
                <a:cs typeface="Arial"/>
              </a:rPr>
              <a:t> </a:t>
            </a:r>
            <a:r>
              <a:rPr sz="2400" dirty="0">
                <a:latin typeface="Arial"/>
                <a:cs typeface="Arial"/>
              </a:rPr>
              <a:t>Trial</a:t>
            </a:r>
            <a:r>
              <a:rPr sz="2400" spc="-80" dirty="0">
                <a:latin typeface="Arial"/>
                <a:cs typeface="Arial"/>
              </a:rPr>
              <a:t> </a:t>
            </a:r>
            <a:r>
              <a:rPr sz="2400" dirty="0">
                <a:latin typeface="Arial"/>
                <a:cs typeface="Arial"/>
              </a:rPr>
              <a:t>Optional)</a:t>
            </a:r>
            <a:r>
              <a:rPr sz="2400" spc="-80" dirty="0">
                <a:latin typeface="Arial"/>
                <a:cs typeface="Arial"/>
              </a:rPr>
              <a:t> </a:t>
            </a:r>
            <a:r>
              <a:rPr sz="2400" spc="-25" dirty="0">
                <a:latin typeface="Arial"/>
                <a:cs typeface="Arial"/>
              </a:rPr>
              <a:t>are 	</a:t>
            </a:r>
            <a:r>
              <a:rPr sz="2400" dirty="0">
                <a:latin typeface="Arial"/>
                <a:cs typeface="Arial"/>
              </a:rPr>
              <a:t>eligible</a:t>
            </a:r>
            <a:r>
              <a:rPr sz="2400" spc="-35" dirty="0">
                <a:latin typeface="Arial"/>
                <a:cs typeface="Arial"/>
              </a:rPr>
              <a:t> </a:t>
            </a:r>
            <a:r>
              <a:rPr sz="2400" dirty="0">
                <a:latin typeface="Arial"/>
                <a:cs typeface="Arial"/>
              </a:rPr>
              <a:t>to</a:t>
            </a:r>
            <a:r>
              <a:rPr sz="2400" spc="-60" dirty="0">
                <a:latin typeface="Arial"/>
                <a:cs typeface="Arial"/>
              </a:rPr>
              <a:t> </a:t>
            </a:r>
            <a:r>
              <a:rPr sz="2400" dirty="0">
                <a:latin typeface="Arial"/>
                <a:cs typeface="Arial"/>
              </a:rPr>
              <a:t>apply</a:t>
            </a:r>
            <a:r>
              <a:rPr sz="2400" spc="-40" dirty="0">
                <a:latin typeface="Arial"/>
                <a:cs typeface="Arial"/>
              </a:rPr>
              <a:t> </a:t>
            </a:r>
            <a:r>
              <a:rPr sz="2400" dirty="0">
                <a:latin typeface="Arial"/>
                <a:cs typeface="Arial"/>
              </a:rPr>
              <a:t>under</a:t>
            </a:r>
            <a:r>
              <a:rPr sz="2400" spc="-40" dirty="0">
                <a:latin typeface="Arial"/>
                <a:cs typeface="Arial"/>
              </a:rPr>
              <a:t> </a:t>
            </a:r>
            <a:r>
              <a:rPr sz="2400" dirty="0">
                <a:latin typeface="Arial"/>
                <a:cs typeface="Arial"/>
              </a:rPr>
              <a:t>this</a:t>
            </a:r>
            <a:r>
              <a:rPr sz="2400" spc="-50" dirty="0">
                <a:latin typeface="Arial"/>
                <a:cs typeface="Arial"/>
              </a:rPr>
              <a:t> </a:t>
            </a:r>
            <a:r>
              <a:rPr sz="2400" spc="-10" dirty="0">
                <a:latin typeface="Arial"/>
                <a:cs typeface="Arial"/>
              </a:rPr>
              <a:t>NOFO.</a:t>
            </a:r>
            <a:endParaRPr sz="2400" dirty="0">
              <a:latin typeface="Arial"/>
              <a:cs typeface="Arial"/>
            </a:endParaRPr>
          </a:p>
          <a:p>
            <a:pPr marL="239395" marR="279400" indent="-227329" algn="just">
              <a:lnSpc>
                <a:spcPct val="110000"/>
              </a:lnSpc>
              <a:spcBef>
                <a:spcPts val="1000"/>
              </a:spcBef>
              <a:buClr>
                <a:srgbClr val="44536A"/>
              </a:buClr>
              <a:buChar char="•"/>
              <a:tabLst>
                <a:tab pos="240665" algn="l"/>
              </a:tabLst>
            </a:pPr>
            <a:r>
              <a:rPr sz="2400" dirty="0">
                <a:latin typeface="Arial"/>
                <a:cs typeface="Arial"/>
              </a:rPr>
              <a:t>Only</a:t>
            </a:r>
            <a:r>
              <a:rPr sz="2400" spc="-95" dirty="0">
                <a:latin typeface="Arial"/>
                <a:cs typeface="Arial"/>
              </a:rPr>
              <a:t> </a:t>
            </a:r>
            <a:r>
              <a:rPr sz="2400" dirty="0">
                <a:latin typeface="Arial"/>
                <a:cs typeface="Arial"/>
              </a:rPr>
              <a:t>the</a:t>
            </a:r>
            <a:r>
              <a:rPr sz="2400" spc="-60" dirty="0">
                <a:latin typeface="Arial"/>
                <a:cs typeface="Arial"/>
              </a:rPr>
              <a:t> </a:t>
            </a:r>
            <a:r>
              <a:rPr sz="2400" dirty="0">
                <a:latin typeface="Arial"/>
                <a:cs typeface="Arial"/>
              </a:rPr>
              <a:t>primary</a:t>
            </a:r>
            <a:r>
              <a:rPr sz="2400" spc="-50" dirty="0">
                <a:latin typeface="Arial"/>
                <a:cs typeface="Arial"/>
              </a:rPr>
              <a:t> </a:t>
            </a:r>
            <a:r>
              <a:rPr sz="2400" dirty="0">
                <a:latin typeface="Arial"/>
                <a:cs typeface="Arial"/>
              </a:rPr>
              <a:t>UM1</a:t>
            </a:r>
            <a:r>
              <a:rPr sz="2400" spc="-65" dirty="0">
                <a:latin typeface="Arial"/>
                <a:cs typeface="Arial"/>
              </a:rPr>
              <a:t> </a:t>
            </a:r>
            <a:r>
              <a:rPr sz="2400" dirty="0">
                <a:latin typeface="Arial"/>
                <a:cs typeface="Arial"/>
              </a:rPr>
              <a:t>CTSA</a:t>
            </a:r>
            <a:r>
              <a:rPr sz="2400" spc="-165" dirty="0">
                <a:latin typeface="Arial"/>
                <a:cs typeface="Arial"/>
              </a:rPr>
              <a:t> </a:t>
            </a:r>
            <a:r>
              <a:rPr sz="2400" dirty="0">
                <a:latin typeface="Arial"/>
                <a:cs typeface="Arial"/>
              </a:rPr>
              <a:t>program</a:t>
            </a:r>
            <a:r>
              <a:rPr sz="2400" spc="-45" dirty="0">
                <a:latin typeface="Arial"/>
                <a:cs typeface="Arial"/>
              </a:rPr>
              <a:t> </a:t>
            </a:r>
            <a:r>
              <a:rPr sz="2400" dirty="0">
                <a:latin typeface="Arial"/>
                <a:cs typeface="Arial"/>
              </a:rPr>
              <a:t>hub</a:t>
            </a:r>
            <a:r>
              <a:rPr sz="2400" spc="-55" dirty="0">
                <a:latin typeface="Arial"/>
                <a:cs typeface="Arial"/>
              </a:rPr>
              <a:t> </a:t>
            </a:r>
            <a:r>
              <a:rPr sz="2400" dirty="0">
                <a:latin typeface="Arial"/>
                <a:cs typeface="Arial"/>
              </a:rPr>
              <a:t>organization</a:t>
            </a:r>
            <a:r>
              <a:rPr sz="2400" spc="-45" dirty="0">
                <a:latin typeface="Arial"/>
                <a:cs typeface="Arial"/>
              </a:rPr>
              <a:t> </a:t>
            </a:r>
            <a:r>
              <a:rPr sz="2400" dirty="0">
                <a:latin typeface="Arial"/>
                <a:cs typeface="Arial"/>
              </a:rPr>
              <a:t>is</a:t>
            </a:r>
            <a:r>
              <a:rPr sz="2400" spc="-70" dirty="0">
                <a:latin typeface="Arial"/>
                <a:cs typeface="Arial"/>
              </a:rPr>
              <a:t> </a:t>
            </a:r>
            <a:r>
              <a:rPr sz="2400" dirty="0">
                <a:latin typeface="Arial"/>
                <a:cs typeface="Arial"/>
              </a:rPr>
              <a:t>eligible</a:t>
            </a:r>
            <a:r>
              <a:rPr sz="2400" spc="-40" dirty="0">
                <a:latin typeface="Arial"/>
                <a:cs typeface="Arial"/>
              </a:rPr>
              <a:t> </a:t>
            </a:r>
            <a:r>
              <a:rPr sz="2400" dirty="0">
                <a:latin typeface="Arial"/>
                <a:cs typeface="Arial"/>
              </a:rPr>
              <a:t>to</a:t>
            </a:r>
            <a:r>
              <a:rPr sz="2400" spc="-70" dirty="0">
                <a:latin typeface="Arial"/>
                <a:cs typeface="Arial"/>
              </a:rPr>
              <a:t> </a:t>
            </a:r>
            <a:r>
              <a:rPr sz="2400" spc="-10" dirty="0">
                <a:latin typeface="Arial"/>
                <a:cs typeface="Arial"/>
              </a:rPr>
              <a:t>apply 	</a:t>
            </a:r>
            <a:r>
              <a:rPr sz="2400" dirty="0">
                <a:latin typeface="Arial"/>
                <a:cs typeface="Arial"/>
              </a:rPr>
              <a:t>(not</a:t>
            </a:r>
            <a:r>
              <a:rPr sz="2400" spc="-85" dirty="0">
                <a:latin typeface="Arial"/>
                <a:cs typeface="Arial"/>
              </a:rPr>
              <a:t> </a:t>
            </a:r>
            <a:r>
              <a:rPr sz="2400" dirty="0">
                <a:latin typeface="Arial"/>
                <a:cs typeface="Arial"/>
              </a:rPr>
              <a:t>partner</a:t>
            </a:r>
            <a:r>
              <a:rPr sz="2400" spc="-70" dirty="0">
                <a:latin typeface="Arial"/>
                <a:cs typeface="Arial"/>
              </a:rPr>
              <a:t> </a:t>
            </a:r>
            <a:r>
              <a:rPr sz="2400" dirty="0">
                <a:latin typeface="Arial"/>
                <a:cs typeface="Arial"/>
              </a:rPr>
              <a:t>or</a:t>
            </a:r>
            <a:r>
              <a:rPr sz="2400" spc="-85" dirty="0">
                <a:latin typeface="Arial"/>
                <a:cs typeface="Arial"/>
              </a:rPr>
              <a:t> </a:t>
            </a:r>
            <a:r>
              <a:rPr sz="2400" dirty="0">
                <a:latin typeface="Arial"/>
                <a:cs typeface="Arial"/>
              </a:rPr>
              <a:t>collaborator</a:t>
            </a:r>
            <a:r>
              <a:rPr sz="2400" spc="-65" dirty="0">
                <a:latin typeface="Arial"/>
                <a:cs typeface="Arial"/>
              </a:rPr>
              <a:t> </a:t>
            </a:r>
            <a:r>
              <a:rPr sz="2400" spc="-10" dirty="0">
                <a:latin typeface="Arial"/>
                <a:cs typeface="Arial"/>
              </a:rPr>
              <a:t>institutions).</a:t>
            </a:r>
            <a:endParaRPr sz="2400" dirty="0">
              <a:latin typeface="Arial"/>
              <a:cs typeface="Arial"/>
            </a:endParaRPr>
          </a:p>
          <a:p>
            <a:pPr marL="239395" marR="5080" indent="-227329" algn="just">
              <a:lnSpc>
                <a:spcPct val="110000"/>
              </a:lnSpc>
              <a:spcBef>
                <a:spcPts val="994"/>
              </a:spcBef>
              <a:buClr>
                <a:srgbClr val="44536A"/>
              </a:buClr>
              <a:buChar char="•"/>
              <a:tabLst>
                <a:tab pos="240665" algn="l"/>
              </a:tabLst>
            </a:pPr>
            <a:r>
              <a:rPr sz="2400" dirty="0">
                <a:latin typeface="Arial"/>
                <a:cs typeface="Arial"/>
              </a:rPr>
              <a:t>RC2</a:t>
            </a:r>
            <a:r>
              <a:rPr sz="2400" spc="-75" dirty="0">
                <a:latin typeface="Arial"/>
                <a:cs typeface="Arial"/>
              </a:rPr>
              <a:t> </a:t>
            </a:r>
            <a:r>
              <a:rPr sz="2400" dirty="0">
                <a:latin typeface="Arial"/>
                <a:cs typeface="Arial"/>
              </a:rPr>
              <a:t>companion</a:t>
            </a:r>
            <a:r>
              <a:rPr sz="2400" spc="-65" dirty="0">
                <a:latin typeface="Arial"/>
                <a:cs typeface="Arial"/>
              </a:rPr>
              <a:t> </a:t>
            </a:r>
            <a:r>
              <a:rPr sz="2400" dirty="0">
                <a:latin typeface="Arial"/>
                <a:cs typeface="Arial"/>
              </a:rPr>
              <a:t>optional</a:t>
            </a:r>
            <a:r>
              <a:rPr sz="2400" spc="-60" dirty="0">
                <a:latin typeface="Arial"/>
                <a:cs typeface="Arial"/>
              </a:rPr>
              <a:t> </a:t>
            </a:r>
            <a:r>
              <a:rPr sz="2400" dirty="0">
                <a:latin typeface="Arial"/>
                <a:cs typeface="Arial"/>
              </a:rPr>
              <a:t>applications</a:t>
            </a:r>
            <a:r>
              <a:rPr sz="2400" spc="-60" dirty="0">
                <a:latin typeface="Arial"/>
                <a:cs typeface="Arial"/>
              </a:rPr>
              <a:t> </a:t>
            </a:r>
            <a:r>
              <a:rPr sz="2400" dirty="0">
                <a:latin typeface="Arial"/>
                <a:cs typeface="Arial"/>
              </a:rPr>
              <a:t>may</a:t>
            </a:r>
            <a:r>
              <a:rPr sz="2400" spc="-75" dirty="0">
                <a:latin typeface="Arial"/>
                <a:cs typeface="Arial"/>
              </a:rPr>
              <a:t> </a:t>
            </a:r>
            <a:r>
              <a:rPr sz="2400" dirty="0">
                <a:latin typeface="Arial"/>
                <a:cs typeface="Arial"/>
              </a:rPr>
              <a:t>be</a:t>
            </a:r>
            <a:r>
              <a:rPr sz="2400" spc="-80" dirty="0">
                <a:latin typeface="Arial"/>
                <a:cs typeface="Arial"/>
              </a:rPr>
              <a:t> </a:t>
            </a:r>
            <a:r>
              <a:rPr sz="2400" dirty="0">
                <a:latin typeface="Arial"/>
                <a:cs typeface="Arial"/>
              </a:rPr>
              <a:t>submitted</a:t>
            </a:r>
            <a:r>
              <a:rPr sz="2400" spc="-70" dirty="0">
                <a:latin typeface="Arial"/>
                <a:cs typeface="Arial"/>
              </a:rPr>
              <a:t> </a:t>
            </a:r>
            <a:r>
              <a:rPr sz="2400" dirty="0">
                <a:latin typeface="Arial"/>
                <a:cs typeface="Arial"/>
              </a:rPr>
              <a:t>under</a:t>
            </a:r>
            <a:r>
              <a:rPr sz="2400" spc="-70" dirty="0">
                <a:latin typeface="Arial"/>
                <a:cs typeface="Arial"/>
              </a:rPr>
              <a:t> </a:t>
            </a:r>
            <a:r>
              <a:rPr sz="2400" dirty="0">
                <a:latin typeface="Arial"/>
                <a:cs typeface="Arial"/>
              </a:rPr>
              <a:t>the</a:t>
            </a:r>
            <a:r>
              <a:rPr sz="2400" spc="-80" dirty="0">
                <a:latin typeface="Arial"/>
                <a:cs typeface="Arial"/>
              </a:rPr>
              <a:t> </a:t>
            </a:r>
            <a:r>
              <a:rPr sz="2400" spc="-10" dirty="0">
                <a:latin typeface="Arial"/>
                <a:cs typeface="Arial"/>
              </a:rPr>
              <a:t>following 	scenarios:</a:t>
            </a:r>
            <a:endParaRPr sz="2400" dirty="0">
              <a:latin typeface="Arial"/>
              <a:cs typeface="Arial"/>
            </a:endParaRPr>
          </a:p>
          <a:p>
            <a:pPr marL="812165" lvl="1" indent="-342900">
              <a:lnSpc>
                <a:spcPct val="100000"/>
              </a:lnSpc>
              <a:spcBef>
                <a:spcPts val="800"/>
              </a:spcBef>
              <a:buClr>
                <a:srgbClr val="44536A"/>
              </a:buClr>
              <a:buFont typeface="Courier New" panose="02070309020205020404" pitchFamily="49" charset="0"/>
              <a:buChar char="o"/>
              <a:tabLst>
                <a:tab pos="697865" algn="l"/>
              </a:tabLst>
            </a:pPr>
            <a:r>
              <a:rPr sz="2000" dirty="0">
                <a:latin typeface="Arial"/>
                <a:cs typeface="Arial"/>
              </a:rPr>
              <a:t>concurrently</a:t>
            </a:r>
            <a:r>
              <a:rPr sz="2000" spc="-70" dirty="0">
                <a:latin typeface="Arial"/>
                <a:cs typeface="Arial"/>
              </a:rPr>
              <a:t> </a:t>
            </a:r>
            <a:r>
              <a:rPr sz="2000" dirty="0">
                <a:latin typeface="Arial"/>
                <a:cs typeface="Arial"/>
              </a:rPr>
              <a:t>with</a:t>
            </a:r>
            <a:r>
              <a:rPr sz="2000" spc="-50" dirty="0">
                <a:latin typeface="Arial"/>
                <a:cs typeface="Arial"/>
              </a:rPr>
              <a:t> </a:t>
            </a:r>
            <a:r>
              <a:rPr sz="2000" dirty="0">
                <a:latin typeface="Arial"/>
                <a:cs typeface="Arial"/>
              </a:rPr>
              <a:t>the</a:t>
            </a:r>
            <a:r>
              <a:rPr sz="2000" spc="-75" dirty="0">
                <a:latin typeface="Arial"/>
                <a:cs typeface="Arial"/>
              </a:rPr>
              <a:t> </a:t>
            </a:r>
            <a:r>
              <a:rPr sz="2000" spc="-25" dirty="0">
                <a:latin typeface="Arial"/>
                <a:cs typeface="Arial"/>
              </a:rPr>
              <a:t>UM1</a:t>
            </a:r>
            <a:endParaRPr sz="2000" dirty="0">
              <a:latin typeface="Arial"/>
              <a:cs typeface="Arial"/>
            </a:endParaRPr>
          </a:p>
          <a:p>
            <a:pPr marL="812165" lvl="1" indent="-342900">
              <a:lnSpc>
                <a:spcPct val="100000"/>
              </a:lnSpc>
              <a:spcBef>
                <a:spcPts val="735"/>
              </a:spcBef>
              <a:buClr>
                <a:srgbClr val="44536A"/>
              </a:buClr>
              <a:buFont typeface="Courier New" panose="02070309020205020404" pitchFamily="49" charset="0"/>
              <a:buChar char="o"/>
              <a:tabLst>
                <a:tab pos="697865" algn="l"/>
              </a:tabLst>
            </a:pPr>
            <a:r>
              <a:rPr sz="2000" dirty="0">
                <a:latin typeface="Arial"/>
                <a:cs typeface="Arial"/>
              </a:rPr>
              <a:t>while</a:t>
            </a:r>
            <a:r>
              <a:rPr sz="2000" spc="-55" dirty="0">
                <a:latin typeface="Arial"/>
                <a:cs typeface="Arial"/>
              </a:rPr>
              <a:t> </a:t>
            </a:r>
            <a:r>
              <a:rPr sz="2000" dirty="0">
                <a:latin typeface="Arial"/>
                <a:cs typeface="Arial"/>
              </a:rPr>
              <a:t>the</a:t>
            </a:r>
            <a:r>
              <a:rPr sz="2000" spc="-70" dirty="0">
                <a:latin typeface="Arial"/>
                <a:cs typeface="Arial"/>
              </a:rPr>
              <a:t> </a:t>
            </a:r>
            <a:r>
              <a:rPr sz="2000" dirty="0">
                <a:latin typeface="Arial"/>
                <a:cs typeface="Arial"/>
              </a:rPr>
              <a:t>UM1</a:t>
            </a:r>
            <a:r>
              <a:rPr sz="2000" spc="-55" dirty="0">
                <a:latin typeface="Arial"/>
                <a:cs typeface="Arial"/>
              </a:rPr>
              <a:t> </a:t>
            </a:r>
            <a:r>
              <a:rPr sz="2000" dirty="0">
                <a:latin typeface="Arial"/>
                <a:cs typeface="Arial"/>
              </a:rPr>
              <a:t>application</a:t>
            </a:r>
            <a:r>
              <a:rPr sz="2000" spc="-40" dirty="0">
                <a:latin typeface="Arial"/>
                <a:cs typeface="Arial"/>
              </a:rPr>
              <a:t> </a:t>
            </a:r>
            <a:r>
              <a:rPr sz="2000" dirty="0">
                <a:latin typeface="Arial"/>
                <a:cs typeface="Arial"/>
              </a:rPr>
              <a:t>is</a:t>
            </a:r>
            <a:r>
              <a:rPr sz="2000" spc="-65" dirty="0">
                <a:latin typeface="Arial"/>
                <a:cs typeface="Arial"/>
              </a:rPr>
              <a:t> </a:t>
            </a:r>
            <a:r>
              <a:rPr sz="2000" dirty="0">
                <a:latin typeface="Arial"/>
                <a:cs typeface="Arial"/>
              </a:rPr>
              <a:t>under</a:t>
            </a:r>
            <a:r>
              <a:rPr sz="2000" spc="-55" dirty="0">
                <a:latin typeface="Arial"/>
                <a:cs typeface="Arial"/>
              </a:rPr>
              <a:t> </a:t>
            </a:r>
            <a:r>
              <a:rPr sz="2000" dirty="0">
                <a:latin typeface="Arial"/>
                <a:cs typeface="Arial"/>
              </a:rPr>
              <a:t>review</a:t>
            </a:r>
            <a:r>
              <a:rPr sz="2000" spc="-50" dirty="0">
                <a:latin typeface="Arial"/>
                <a:cs typeface="Arial"/>
              </a:rPr>
              <a:t> </a:t>
            </a:r>
            <a:r>
              <a:rPr sz="2000" spc="-10" dirty="0">
                <a:latin typeface="Arial"/>
                <a:cs typeface="Arial"/>
              </a:rPr>
              <a:t>consideration</a:t>
            </a:r>
            <a:endParaRPr sz="2000" dirty="0">
              <a:latin typeface="Arial"/>
              <a:cs typeface="Arial"/>
            </a:endParaRPr>
          </a:p>
          <a:p>
            <a:pPr marL="812165" lvl="1" indent="-342900">
              <a:lnSpc>
                <a:spcPct val="100000"/>
              </a:lnSpc>
              <a:spcBef>
                <a:spcPts val="740"/>
              </a:spcBef>
              <a:buClr>
                <a:srgbClr val="44536A"/>
              </a:buClr>
              <a:buFont typeface="Courier New" panose="02070309020205020404" pitchFamily="49" charset="0"/>
              <a:buChar char="o"/>
              <a:tabLst>
                <a:tab pos="697865" algn="l"/>
              </a:tabLst>
            </a:pPr>
            <a:r>
              <a:rPr sz="2000" dirty="0">
                <a:latin typeface="Arial"/>
                <a:cs typeface="Arial"/>
              </a:rPr>
              <a:t>after</a:t>
            </a:r>
            <a:r>
              <a:rPr sz="2000" spc="-75" dirty="0">
                <a:latin typeface="Arial"/>
                <a:cs typeface="Arial"/>
              </a:rPr>
              <a:t> </a:t>
            </a:r>
            <a:r>
              <a:rPr sz="2000" dirty="0">
                <a:latin typeface="Arial"/>
                <a:cs typeface="Arial"/>
              </a:rPr>
              <a:t>the</a:t>
            </a:r>
            <a:r>
              <a:rPr sz="2000" spc="-65" dirty="0">
                <a:latin typeface="Arial"/>
                <a:cs typeface="Arial"/>
              </a:rPr>
              <a:t> </a:t>
            </a:r>
            <a:r>
              <a:rPr sz="2000" dirty="0">
                <a:latin typeface="Arial"/>
                <a:cs typeface="Arial"/>
              </a:rPr>
              <a:t>UM1</a:t>
            </a:r>
            <a:r>
              <a:rPr sz="2000" spc="-45" dirty="0">
                <a:latin typeface="Arial"/>
                <a:cs typeface="Arial"/>
              </a:rPr>
              <a:t> </a:t>
            </a:r>
            <a:r>
              <a:rPr sz="2000" dirty="0">
                <a:latin typeface="Arial"/>
                <a:cs typeface="Arial"/>
              </a:rPr>
              <a:t>application</a:t>
            </a:r>
            <a:r>
              <a:rPr sz="2000" spc="-35" dirty="0">
                <a:latin typeface="Arial"/>
                <a:cs typeface="Arial"/>
              </a:rPr>
              <a:t> </a:t>
            </a:r>
            <a:r>
              <a:rPr sz="2000" dirty="0">
                <a:latin typeface="Arial"/>
                <a:cs typeface="Arial"/>
              </a:rPr>
              <a:t>is</a:t>
            </a:r>
            <a:r>
              <a:rPr sz="2000" spc="-55" dirty="0">
                <a:latin typeface="Arial"/>
                <a:cs typeface="Arial"/>
              </a:rPr>
              <a:t> </a:t>
            </a:r>
            <a:r>
              <a:rPr sz="2000" spc="-10" dirty="0">
                <a:latin typeface="Arial"/>
                <a:cs typeface="Arial"/>
              </a:rPr>
              <a:t>funded</a:t>
            </a:r>
            <a:endParaRPr sz="2000" dirty="0">
              <a:latin typeface="Arial"/>
              <a:cs typeface="Arial"/>
            </a:endParaRPr>
          </a:p>
          <a:p>
            <a:pPr marL="812165" lvl="1" indent="-342900">
              <a:lnSpc>
                <a:spcPct val="100000"/>
              </a:lnSpc>
              <a:spcBef>
                <a:spcPts val="745"/>
              </a:spcBef>
              <a:buClr>
                <a:srgbClr val="44536A"/>
              </a:buClr>
              <a:buFont typeface="Courier New" panose="02070309020205020404" pitchFamily="49" charset="0"/>
              <a:buChar char="o"/>
              <a:tabLst>
                <a:tab pos="697865" algn="l"/>
              </a:tabLst>
            </a:pPr>
            <a:r>
              <a:rPr sz="2000" dirty="0">
                <a:latin typeface="Arial"/>
                <a:cs typeface="Arial"/>
              </a:rPr>
              <a:t>while</a:t>
            </a:r>
            <a:r>
              <a:rPr sz="2000" spc="-25" dirty="0">
                <a:latin typeface="Arial"/>
                <a:cs typeface="Arial"/>
              </a:rPr>
              <a:t> </a:t>
            </a:r>
            <a:r>
              <a:rPr sz="2000" dirty="0">
                <a:latin typeface="Arial"/>
                <a:cs typeface="Arial"/>
              </a:rPr>
              <a:t>the</a:t>
            </a:r>
            <a:r>
              <a:rPr sz="2000" spc="-50" dirty="0">
                <a:latin typeface="Arial"/>
                <a:cs typeface="Arial"/>
              </a:rPr>
              <a:t> </a:t>
            </a:r>
            <a:r>
              <a:rPr sz="2000" dirty="0">
                <a:latin typeface="Arial"/>
                <a:cs typeface="Arial"/>
              </a:rPr>
              <a:t>UM1</a:t>
            </a:r>
            <a:r>
              <a:rPr sz="2000" spc="-35" dirty="0">
                <a:latin typeface="Arial"/>
                <a:cs typeface="Arial"/>
              </a:rPr>
              <a:t> </a:t>
            </a:r>
            <a:r>
              <a:rPr sz="2000" dirty="0">
                <a:latin typeface="Arial"/>
                <a:cs typeface="Arial"/>
              </a:rPr>
              <a:t>is</a:t>
            </a:r>
            <a:r>
              <a:rPr sz="2000" spc="-30" dirty="0">
                <a:latin typeface="Arial"/>
                <a:cs typeface="Arial"/>
              </a:rPr>
              <a:t> </a:t>
            </a:r>
            <a:r>
              <a:rPr sz="2000" dirty="0">
                <a:latin typeface="Arial"/>
                <a:cs typeface="Arial"/>
              </a:rPr>
              <a:t>under</a:t>
            </a:r>
            <a:r>
              <a:rPr sz="2000" spc="-45" dirty="0">
                <a:latin typeface="Arial"/>
                <a:cs typeface="Arial"/>
              </a:rPr>
              <a:t> </a:t>
            </a:r>
            <a:r>
              <a:rPr sz="2000" spc="-10" dirty="0">
                <a:latin typeface="Arial"/>
                <a:cs typeface="Arial"/>
              </a:rPr>
              <a:t>consideration</a:t>
            </a:r>
            <a:r>
              <a:rPr sz="2000" spc="-30" dirty="0">
                <a:latin typeface="Arial"/>
                <a:cs typeface="Arial"/>
              </a:rPr>
              <a:t> </a:t>
            </a:r>
            <a:r>
              <a:rPr sz="2000" dirty="0">
                <a:latin typeface="Arial"/>
                <a:cs typeface="Arial"/>
              </a:rPr>
              <a:t>for</a:t>
            </a:r>
            <a:r>
              <a:rPr sz="2000" spc="-50" dirty="0">
                <a:latin typeface="Arial"/>
                <a:cs typeface="Arial"/>
              </a:rPr>
              <a:t> </a:t>
            </a:r>
            <a:r>
              <a:rPr sz="2000" spc="-10" dirty="0">
                <a:latin typeface="Arial"/>
                <a:cs typeface="Arial"/>
              </a:rPr>
              <a:t>funding</a:t>
            </a:r>
            <a:endParaRPr sz="2000" dirty="0">
              <a:latin typeface="Arial"/>
              <a:cs typeface="Arial"/>
            </a:endParaRPr>
          </a:p>
          <a:p>
            <a:pPr marL="239395" marR="737870" indent="-227329">
              <a:lnSpc>
                <a:spcPct val="110000"/>
              </a:lnSpc>
              <a:spcBef>
                <a:spcPts val="940"/>
              </a:spcBef>
              <a:buClr>
                <a:srgbClr val="44536A"/>
              </a:buClr>
              <a:buFont typeface="Arial"/>
              <a:buChar char="•"/>
              <a:tabLst>
                <a:tab pos="240665" algn="l"/>
              </a:tabLst>
            </a:pPr>
            <a:r>
              <a:rPr sz="2400" b="1" dirty="0">
                <a:latin typeface="Arial"/>
                <a:cs typeface="Arial"/>
              </a:rPr>
              <a:t>RC2</a:t>
            </a:r>
            <a:r>
              <a:rPr sz="2400" b="1" spc="-35" dirty="0">
                <a:latin typeface="Arial"/>
                <a:cs typeface="Arial"/>
              </a:rPr>
              <a:t> </a:t>
            </a:r>
            <a:r>
              <a:rPr sz="2400" b="1" dirty="0">
                <a:latin typeface="Arial"/>
                <a:cs typeface="Arial"/>
              </a:rPr>
              <a:t>applications</a:t>
            </a:r>
            <a:r>
              <a:rPr sz="2400" b="1" spc="-40" dirty="0">
                <a:latin typeface="Arial"/>
                <a:cs typeface="Arial"/>
              </a:rPr>
              <a:t> </a:t>
            </a:r>
            <a:r>
              <a:rPr sz="2400" b="1" dirty="0">
                <a:latin typeface="Arial"/>
                <a:cs typeface="Arial"/>
              </a:rPr>
              <a:t>will</a:t>
            </a:r>
            <a:r>
              <a:rPr sz="2400" b="1" spc="-60" dirty="0">
                <a:latin typeface="Arial"/>
                <a:cs typeface="Arial"/>
              </a:rPr>
              <a:t> </a:t>
            </a:r>
            <a:r>
              <a:rPr sz="2400" b="1" dirty="0">
                <a:latin typeface="Arial"/>
                <a:cs typeface="Arial"/>
              </a:rPr>
              <a:t>only</a:t>
            </a:r>
            <a:r>
              <a:rPr sz="2400" b="1" spc="-40" dirty="0">
                <a:latin typeface="Arial"/>
                <a:cs typeface="Arial"/>
              </a:rPr>
              <a:t> </a:t>
            </a:r>
            <a:r>
              <a:rPr sz="2400" b="1" dirty="0">
                <a:latin typeface="Arial"/>
                <a:cs typeface="Arial"/>
              </a:rPr>
              <a:t>be</a:t>
            </a:r>
            <a:r>
              <a:rPr sz="2400" b="1" spc="-45" dirty="0">
                <a:latin typeface="Arial"/>
                <a:cs typeface="Arial"/>
              </a:rPr>
              <a:t> </a:t>
            </a:r>
            <a:r>
              <a:rPr sz="2400" b="1" dirty="0">
                <a:latin typeface="Arial"/>
                <a:cs typeface="Arial"/>
              </a:rPr>
              <a:t>awarded</a:t>
            </a:r>
            <a:r>
              <a:rPr sz="2400" b="1" spc="-35" dirty="0">
                <a:latin typeface="Arial"/>
                <a:cs typeface="Arial"/>
              </a:rPr>
              <a:t> </a:t>
            </a:r>
            <a:r>
              <a:rPr sz="2400" b="1" dirty="0">
                <a:latin typeface="Arial"/>
                <a:cs typeface="Arial"/>
              </a:rPr>
              <a:t>if</a:t>
            </a:r>
            <a:r>
              <a:rPr sz="2400" b="1" spc="-45" dirty="0">
                <a:latin typeface="Arial"/>
                <a:cs typeface="Arial"/>
              </a:rPr>
              <a:t> </a:t>
            </a:r>
            <a:r>
              <a:rPr sz="2400" b="1" dirty="0">
                <a:latin typeface="Arial"/>
                <a:cs typeface="Arial"/>
              </a:rPr>
              <a:t>there</a:t>
            </a:r>
            <a:r>
              <a:rPr sz="2400" b="1" spc="-35" dirty="0">
                <a:latin typeface="Arial"/>
                <a:cs typeface="Arial"/>
              </a:rPr>
              <a:t> </a:t>
            </a:r>
            <a:r>
              <a:rPr sz="2400" b="1" dirty="0">
                <a:latin typeface="Arial"/>
                <a:cs typeface="Arial"/>
              </a:rPr>
              <a:t>is</a:t>
            </a:r>
            <a:r>
              <a:rPr sz="2400" b="1" spc="-45" dirty="0">
                <a:latin typeface="Arial"/>
                <a:cs typeface="Arial"/>
              </a:rPr>
              <a:t> </a:t>
            </a:r>
            <a:r>
              <a:rPr sz="2400" b="1" dirty="0">
                <a:latin typeface="Arial"/>
                <a:cs typeface="Arial"/>
              </a:rPr>
              <a:t>an</a:t>
            </a:r>
            <a:r>
              <a:rPr sz="2400" b="1" spc="-35" dirty="0">
                <a:latin typeface="Arial"/>
                <a:cs typeface="Arial"/>
              </a:rPr>
              <a:t> </a:t>
            </a:r>
            <a:r>
              <a:rPr sz="2400" b="1" dirty="0">
                <a:latin typeface="Arial"/>
                <a:cs typeface="Arial"/>
              </a:rPr>
              <a:t>awarded</a:t>
            </a:r>
            <a:r>
              <a:rPr sz="2400" b="1" spc="-35" dirty="0">
                <a:latin typeface="Arial"/>
                <a:cs typeface="Arial"/>
              </a:rPr>
              <a:t> </a:t>
            </a:r>
            <a:r>
              <a:rPr sz="2400" b="1" spc="-25" dirty="0">
                <a:latin typeface="Arial"/>
                <a:cs typeface="Arial"/>
              </a:rPr>
              <a:t>UM1 	</a:t>
            </a:r>
            <a:r>
              <a:rPr sz="2400" b="1" dirty="0">
                <a:latin typeface="Arial"/>
                <a:cs typeface="Arial"/>
              </a:rPr>
              <a:t>application</a:t>
            </a:r>
            <a:r>
              <a:rPr sz="2400" b="1" spc="-40" dirty="0">
                <a:latin typeface="Arial"/>
                <a:cs typeface="Arial"/>
              </a:rPr>
              <a:t> </a:t>
            </a:r>
            <a:r>
              <a:rPr sz="2400" b="1" dirty="0">
                <a:latin typeface="Arial"/>
                <a:cs typeface="Arial"/>
              </a:rPr>
              <a:t>from</a:t>
            </a:r>
            <a:r>
              <a:rPr sz="2400" b="1" spc="-40" dirty="0">
                <a:latin typeface="Arial"/>
                <a:cs typeface="Arial"/>
              </a:rPr>
              <a:t> </a:t>
            </a:r>
            <a:r>
              <a:rPr sz="2400" b="1" dirty="0">
                <a:latin typeface="Arial"/>
                <a:cs typeface="Arial"/>
              </a:rPr>
              <a:t>the</a:t>
            </a:r>
            <a:r>
              <a:rPr sz="2400" b="1" spc="-40" dirty="0">
                <a:latin typeface="Arial"/>
                <a:cs typeface="Arial"/>
              </a:rPr>
              <a:t> </a:t>
            </a:r>
            <a:r>
              <a:rPr sz="2400" b="1" dirty="0">
                <a:latin typeface="Arial"/>
                <a:cs typeface="Arial"/>
              </a:rPr>
              <a:t>RC2</a:t>
            </a:r>
            <a:r>
              <a:rPr sz="2400" b="1" spc="-30" dirty="0">
                <a:latin typeface="Arial"/>
                <a:cs typeface="Arial"/>
              </a:rPr>
              <a:t> </a:t>
            </a:r>
            <a:r>
              <a:rPr sz="2400" b="1" dirty="0">
                <a:latin typeface="Arial"/>
                <a:cs typeface="Arial"/>
              </a:rPr>
              <a:t>applicant</a:t>
            </a:r>
            <a:r>
              <a:rPr sz="2400" b="1" spc="-40" dirty="0">
                <a:latin typeface="Arial"/>
                <a:cs typeface="Arial"/>
              </a:rPr>
              <a:t> </a:t>
            </a:r>
            <a:r>
              <a:rPr sz="2400" b="1" spc="-10" dirty="0">
                <a:latin typeface="Arial"/>
                <a:cs typeface="Arial"/>
              </a:rPr>
              <a:t>organization.</a:t>
            </a:r>
            <a:endParaRPr sz="2400" dirty="0">
              <a:latin typeface="Arial"/>
              <a:cs typeface="Arial"/>
            </a:endParaRPr>
          </a:p>
        </p:txBody>
      </p:sp>
      <p:sp>
        <p:nvSpPr>
          <p:cNvPr id="4" name="object 4">
            <a:extLst>
              <a:ext uri="{C183D7F6-B498-43B3-948B-1728B52AA6E4}">
                <adec:decorative xmlns:adec="http://schemas.microsoft.com/office/drawing/2017/decorative" val="1"/>
              </a:ext>
            </a:extLst>
          </p:cNvPr>
          <p:cNvSpPr txBox="1"/>
          <p:nvPr/>
        </p:nvSpPr>
        <p:spPr>
          <a:xfrm>
            <a:off x="11917171" y="15473"/>
            <a:ext cx="194945" cy="197490"/>
          </a:xfrm>
          <a:prstGeom prst="rect">
            <a:avLst/>
          </a:prstGeom>
        </p:spPr>
        <p:txBody>
          <a:bodyPr vert="horz" wrap="square" lIns="0" tIns="12700" rIns="0" bIns="0" rtlCol="0">
            <a:spAutoFit/>
          </a:bodyPr>
          <a:lstStyle/>
          <a:p>
            <a:pPr marL="12700">
              <a:lnSpc>
                <a:spcPct val="100000"/>
              </a:lnSpc>
              <a:spcBef>
                <a:spcPts val="100"/>
              </a:spcBef>
            </a:pPr>
            <a:r>
              <a:rPr sz="1200" spc="-25" dirty="0">
                <a:solidFill>
                  <a:schemeClr val="tx1"/>
                </a:solidFill>
                <a:latin typeface="Arial"/>
                <a:cs typeface="Arial"/>
              </a:rPr>
              <a:t>17</a:t>
            </a:r>
            <a:endParaRPr sz="1200">
              <a:solidFill>
                <a:schemeClr val="tx1"/>
              </a:solidFill>
              <a:latin typeface="Arial"/>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94753" rIns="0" bIns="0" rtlCol="0">
            <a:spAutoFit/>
          </a:bodyPr>
          <a:lstStyle/>
          <a:p>
            <a:pPr marL="650240">
              <a:lnSpc>
                <a:spcPct val="100000"/>
              </a:lnSpc>
              <a:spcBef>
                <a:spcPts val="95"/>
              </a:spcBef>
            </a:pPr>
            <a:r>
              <a:rPr sz="3200" dirty="0"/>
              <a:t>Additional</a:t>
            </a:r>
            <a:r>
              <a:rPr sz="3200" spc="-55" dirty="0"/>
              <a:t> </a:t>
            </a:r>
            <a:r>
              <a:rPr sz="3200" dirty="0"/>
              <a:t>Information</a:t>
            </a:r>
            <a:r>
              <a:rPr sz="3200" spc="-50" dirty="0"/>
              <a:t> </a:t>
            </a:r>
            <a:r>
              <a:rPr sz="3200" dirty="0"/>
              <a:t>on</a:t>
            </a:r>
            <a:r>
              <a:rPr sz="3200" spc="-45" dirty="0"/>
              <a:t> </a:t>
            </a:r>
            <a:r>
              <a:rPr sz="3200" spc="-10" dirty="0"/>
              <a:t>Eligibility</a:t>
            </a:r>
            <a:endParaRPr sz="3200"/>
          </a:p>
        </p:txBody>
      </p:sp>
      <p:sp>
        <p:nvSpPr>
          <p:cNvPr id="3" name="object 3"/>
          <p:cNvSpPr txBox="1">
            <a:spLocks noGrp="1"/>
          </p:cNvSpPr>
          <p:nvPr>
            <p:ph type="body" idx="1"/>
          </p:nvPr>
        </p:nvSpPr>
        <p:spPr>
          <a:xfrm>
            <a:off x="1554843" y="1518013"/>
            <a:ext cx="10026015" cy="3598421"/>
          </a:xfrm>
          <a:prstGeom prst="rect">
            <a:avLst/>
          </a:prstGeom>
        </p:spPr>
        <p:txBody>
          <a:bodyPr vert="horz" wrap="square" lIns="0" tIns="45720" rIns="0" bIns="0" rtlCol="0">
            <a:spAutoFit/>
          </a:bodyPr>
          <a:lstStyle/>
          <a:p>
            <a:pPr marL="241300" marR="35560" indent="-228600">
              <a:lnSpc>
                <a:spcPts val="2170"/>
              </a:lnSpc>
              <a:spcBef>
                <a:spcPts val="360"/>
              </a:spcBef>
              <a:buChar char="•"/>
              <a:tabLst>
                <a:tab pos="241300" algn="l"/>
              </a:tabLst>
            </a:pPr>
            <a:r>
              <a:rPr sz="2000" dirty="0"/>
              <a:t>UM1</a:t>
            </a:r>
            <a:r>
              <a:rPr sz="2000" spc="-45" dirty="0"/>
              <a:t> </a:t>
            </a:r>
            <a:r>
              <a:rPr sz="2000" dirty="0"/>
              <a:t>hub</a:t>
            </a:r>
            <a:r>
              <a:rPr sz="2000" spc="-50" dirty="0"/>
              <a:t> </a:t>
            </a:r>
            <a:r>
              <a:rPr sz="2000" dirty="0"/>
              <a:t>institution</a:t>
            </a:r>
            <a:r>
              <a:rPr sz="2000" spc="-55" dirty="0"/>
              <a:t> </a:t>
            </a:r>
            <a:r>
              <a:rPr sz="2000" dirty="0"/>
              <a:t>can</a:t>
            </a:r>
            <a:r>
              <a:rPr sz="2000" spc="-55" dirty="0"/>
              <a:t> </a:t>
            </a:r>
            <a:r>
              <a:rPr sz="2000" dirty="0"/>
              <a:t>submit</a:t>
            </a:r>
            <a:r>
              <a:rPr sz="2000" spc="-55" dirty="0"/>
              <a:t> </a:t>
            </a:r>
            <a:r>
              <a:rPr sz="2000" dirty="0"/>
              <a:t>up</a:t>
            </a:r>
            <a:r>
              <a:rPr sz="2000" spc="-55" dirty="0"/>
              <a:t> </a:t>
            </a:r>
            <a:r>
              <a:rPr sz="2000" dirty="0"/>
              <a:t>to</a:t>
            </a:r>
            <a:r>
              <a:rPr sz="2000" spc="-55" dirty="0"/>
              <a:t> </a:t>
            </a:r>
            <a:r>
              <a:rPr sz="2000" b="1" dirty="0">
                <a:latin typeface="Arial"/>
                <a:cs typeface="Arial"/>
              </a:rPr>
              <a:t>two</a:t>
            </a:r>
            <a:r>
              <a:rPr sz="2000" b="1" spc="-60" dirty="0">
                <a:latin typeface="Arial"/>
                <a:cs typeface="Arial"/>
              </a:rPr>
              <a:t> </a:t>
            </a:r>
            <a:r>
              <a:rPr sz="2000" b="1" dirty="0">
                <a:latin typeface="Arial"/>
                <a:cs typeface="Arial"/>
              </a:rPr>
              <a:t>RC2</a:t>
            </a:r>
            <a:r>
              <a:rPr sz="2000" b="1" spc="-40" dirty="0">
                <a:latin typeface="Arial"/>
                <a:cs typeface="Arial"/>
              </a:rPr>
              <a:t> </a:t>
            </a:r>
            <a:r>
              <a:rPr sz="2000" b="1" dirty="0">
                <a:latin typeface="Arial"/>
                <a:cs typeface="Arial"/>
              </a:rPr>
              <a:t>applications</a:t>
            </a:r>
            <a:r>
              <a:rPr sz="2000" b="1" spc="-40" dirty="0">
                <a:latin typeface="Arial"/>
                <a:cs typeface="Arial"/>
              </a:rPr>
              <a:t> </a:t>
            </a:r>
            <a:r>
              <a:rPr sz="2000" b="1" dirty="0">
                <a:latin typeface="Arial"/>
                <a:cs typeface="Arial"/>
              </a:rPr>
              <a:t>for</a:t>
            </a:r>
            <a:r>
              <a:rPr sz="2000" b="1" spc="-55" dirty="0">
                <a:latin typeface="Arial"/>
                <a:cs typeface="Arial"/>
              </a:rPr>
              <a:t> </a:t>
            </a:r>
            <a:r>
              <a:rPr sz="2000" b="1" dirty="0">
                <a:latin typeface="Arial"/>
                <a:cs typeface="Arial"/>
              </a:rPr>
              <a:t>SIPs</a:t>
            </a:r>
            <a:r>
              <a:rPr sz="2000" b="1" spc="-50" dirty="0">
                <a:latin typeface="Arial"/>
                <a:cs typeface="Arial"/>
              </a:rPr>
              <a:t> </a:t>
            </a:r>
            <a:r>
              <a:rPr sz="2000" b="1" dirty="0">
                <a:latin typeface="Arial"/>
                <a:cs typeface="Arial"/>
              </a:rPr>
              <a:t>per</a:t>
            </a:r>
            <a:r>
              <a:rPr sz="2000" b="1" spc="-50" dirty="0">
                <a:latin typeface="Arial"/>
                <a:cs typeface="Arial"/>
              </a:rPr>
              <a:t> </a:t>
            </a:r>
            <a:r>
              <a:rPr sz="2000" b="1" dirty="0">
                <a:latin typeface="Arial"/>
                <a:cs typeface="Arial"/>
              </a:rPr>
              <a:t>cycle</a:t>
            </a:r>
            <a:r>
              <a:rPr sz="2000" b="1" spc="-60" dirty="0">
                <a:latin typeface="Arial"/>
                <a:cs typeface="Arial"/>
              </a:rPr>
              <a:t> </a:t>
            </a:r>
            <a:r>
              <a:rPr sz="2000" b="1" dirty="0">
                <a:latin typeface="Arial"/>
                <a:cs typeface="Arial"/>
              </a:rPr>
              <a:t>as</a:t>
            </a:r>
            <a:r>
              <a:rPr sz="2000" b="1" spc="-55" dirty="0">
                <a:latin typeface="Arial"/>
                <a:cs typeface="Arial"/>
              </a:rPr>
              <a:t> </a:t>
            </a:r>
            <a:r>
              <a:rPr sz="2000" b="1" spc="-25" dirty="0">
                <a:latin typeface="Arial"/>
                <a:cs typeface="Arial"/>
              </a:rPr>
              <a:t>the </a:t>
            </a:r>
            <a:r>
              <a:rPr sz="2000" b="1" dirty="0">
                <a:latin typeface="Arial"/>
                <a:cs typeface="Arial"/>
              </a:rPr>
              <a:t>primary</a:t>
            </a:r>
            <a:r>
              <a:rPr sz="2000" b="1" spc="-75" dirty="0">
                <a:latin typeface="Arial"/>
                <a:cs typeface="Arial"/>
              </a:rPr>
              <a:t> </a:t>
            </a:r>
            <a:r>
              <a:rPr sz="2000" b="1" spc="-10" dirty="0">
                <a:latin typeface="Arial"/>
                <a:cs typeface="Arial"/>
              </a:rPr>
              <a:t>institution.</a:t>
            </a:r>
            <a:endParaRPr sz="2000" dirty="0">
              <a:latin typeface="Arial"/>
              <a:cs typeface="Arial"/>
            </a:endParaRPr>
          </a:p>
          <a:p>
            <a:pPr marL="240665" indent="-227965">
              <a:lnSpc>
                <a:spcPts val="2315"/>
              </a:lnSpc>
              <a:buChar char="•"/>
              <a:tabLst>
                <a:tab pos="240665" algn="l"/>
              </a:tabLst>
            </a:pPr>
            <a:r>
              <a:rPr sz="2000" dirty="0"/>
              <a:t>A</a:t>
            </a:r>
            <a:r>
              <a:rPr sz="2000" spc="-140" dirty="0"/>
              <a:t> </a:t>
            </a:r>
            <a:r>
              <a:rPr sz="2000" dirty="0"/>
              <a:t>UM1</a:t>
            </a:r>
            <a:r>
              <a:rPr sz="2000" spc="-45" dirty="0"/>
              <a:t> </a:t>
            </a:r>
            <a:r>
              <a:rPr sz="2000" dirty="0"/>
              <a:t>hub</a:t>
            </a:r>
            <a:r>
              <a:rPr sz="2000" spc="-40" dirty="0"/>
              <a:t> </a:t>
            </a:r>
            <a:r>
              <a:rPr sz="2000" dirty="0"/>
              <a:t>may</a:t>
            </a:r>
            <a:r>
              <a:rPr sz="2000" spc="-45" dirty="0"/>
              <a:t> </a:t>
            </a:r>
            <a:r>
              <a:rPr sz="2000" dirty="0"/>
              <a:t>have</a:t>
            </a:r>
            <a:r>
              <a:rPr sz="2000" spc="-50" dirty="0"/>
              <a:t> </a:t>
            </a:r>
            <a:r>
              <a:rPr sz="2000" dirty="0"/>
              <a:t>up</a:t>
            </a:r>
            <a:r>
              <a:rPr sz="2000" spc="-45" dirty="0"/>
              <a:t> </a:t>
            </a:r>
            <a:r>
              <a:rPr sz="2000" dirty="0"/>
              <a:t>to</a:t>
            </a:r>
            <a:r>
              <a:rPr sz="2000" spc="-55" dirty="0"/>
              <a:t> </a:t>
            </a:r>
            <a:r>
              <a:rPr sz="2000" dirty="0"/>
              <a:t>two</a:t>
            </a:r>
            <a:r>
              <a:rPr sz="2000" spc="-50" dirty="0"/>
              <a:t> </a:t>
            </a:r>
            <a:r>
              <a:rPr sz="2000" dirty="0"/>
              <a:t>RC2</a:t>
            </a:r>
            <a:r>
              <a:rPr sz="2000" spc="-30" dirty="0"/>
              <a:t> </a:t>
            </a:r>
            <a:r>
              <a:rPr sz="2000" dirty="0"/>
              <a:t>SIPs</a:t>
            </a:r>
            <a:r>
              <a:rPr sz="2000" spc="-45" dirty="0"/>
              <a:t> </a:t>
            </a:r>
            <a:r>
              <a:rPr sz="2000" dirty="0"/>
              <a:t>awards</a:t>
            </a:r>
            <a:r>
              <a:rPr sz="2000" spc="-30" dirty="0"/>
              <a:t> </a:t>
            </a:r>
            <a:r>
              <a:rPr sz="2000" dirty="0"/>
              <a:t>as</a:t>
            </a:r>
            <a:r>
              <a:rPr sz="2000" spc="-45" dirty="0"/>
              <a:t> </a:t>
            </a:r>
            <a:r>
              <a:rPr sz="2000" dirty="0"/>
              <a:t>the</a:t>
            </a:r>
            <a:r>
              <a:rPr sz="2000" spc="-55" dirty="0"/>
              <a:t> </a:t>
            </a:r>
            <a:r>
              <a:rPr sz="2000" dirty="0"/>
              <a:t>primary</a:t>
            </a:r>
            <a:r>
              <a:rPr sz="2000" spc="-45" dirty="0"/>
              <a:t> </a:t>
            </a:r>
            <a:r>
              <a:rPr sz="2000" spc="-10" dirty="0"/>
              <a:t>recipient.</a:t>
            </a:r>
            <a:endParaRPr sz="2000" dirty="0"/>
          </a:p>
          <a:p>
            <a:pPr marL="240665" marR="5080" indent="-228600">
              <a:lnSpc>
                <a:spcPts val="2170"/>
              </a:lnSpc>
              <a:spcBef>
                <a:spcPts val="2700"/>
              </a:spcBef>
              <a:buChar char="•"/>
              <a:tabLst>
                <a:tab pos="240665" algn="l"/>
              </a:tabLst>
            </a:pPr>
            <a:r>
              <a:rPr lang="en-US" sz="2000" dirty="0"/>
              <a:t>A</a:t>
            </a:r>
            <a:r>
              <a:rPr lang="en-US" sz="2000" spc="-140" dirty="0"/>
              <a:t> </a:t>
            </a:r>
            <a:r>
              <a:rPr lang="en-US" sz="2000" dirty="0"/>
              <a:t>RC2</a:t>
            </a:r>
            <a:r>
              <a:rPr lang="en-US" sz="2000" spc="-50" dirty="0"/>
              <a:t> </a:t>
            </a:r>
            <a:r>
              <a:rPr lang="en-US" sz="2000" dirty="0"/>
              <a:t>in</a:t>
            </a:r>
            <a:r>
              <a:rPr lang="en-US" sz="2000" spc="-50" dirty="0"/>
              <a:t> </a:t>
            </a:r>
            <a:r>
              <a:rPr lang="en-US" sz="2000" b="1" dirty="0">
                <a:latin typeface="Arial"/>
                <a:cs typeface="Arial"/>
              </a:rPr>
              <a:t>extension</a:t>
            </a:r>
            <a:r>
              <a:rPr lang="en-US" sz="2000" b="1" spc="-40" dirty="0">
                <a:latin typeface="Arial"/>
                <a:cs typeface="Arial"/>
              </a:rPr>
              <a:t> </a:t>
            </a:r>
            <a:r>
              <a:rPr lang="en-US" sz="2000" b="1" dirty="0">
                <a:latin typeface="Arial"/>
                <a:cs typeface="Arial"/>
              </a:rPr>
              <a:t>period</a:t>
            </a:r>
            <a:r>
              <a:rPr lang="en-US" sz="2000" b="1" spc="-45" dirty="0">
                <a:latin typeface="Arial"/>
                <a:cs typeface="Arial"/>
              </a:rPr>
              <a:t> </a:t>
            </a:r>
            <a:r>
              <a:rPr lang="en-US" sz="2000" b="1" dirty="0">
                <a:latin typeface="Arial"/>
                <a:cs typeface="Arial"/>
              </a:rPr>
              <a:t>counts</a:t>
            </a:r>
            <a:r>
              <a:rPr lang="en-US" sz="2000" b="1" spc="-40" dirty="0">
                <a:latin typeface="Arial"/>
                <a:cs typeface="Arial"/>
              </a:rPr>
              <a:t> </a:t>
            </a:r>
            <a:r>
              <a:rPr lang="en-US" sz="2000" b="1" dirty="0">
                <a:latin typeface="Arial"/>
                <a:cs typeface="Arial"/>
              </a:rPr>
              <a:t>towards</a:t>
            </a:r>
            <a:r>
              <a:rPr lang="en-US" sz="2000" b="1" spc="-50" dirty="0">
                <a:latin typeface="Arial"/>
                <a:cs typeface="Arial"/>
              </a:rPr>
              <a:t> </a:t>
            </a:r>
            <a:r>
              <a:rPr lang="en-US" sz="2000" b="1" dirty="0">
                <a:latin typeface="Arial"/>
                <a:cs typeface="Arial"/>
              </a:rPr>
              <a:t>the</a:t>
            </a:r>
            <a:r>
              <a:rPr lang="en-US" sz="2000" b="1" spc="-50" dirty="0">
                <a:latin typeface="Arial"/>
                <a:cs typeface="Arial"/>
              </a:rPr>
              <a:t> </a:t>
            </a:r>
            <a:r>
              <a:rPr lang="en-US" sz="2000" b="1" dirty="0">
                <a:latin typeface="Arial"/>
                <a:cs typeface="Arial"/>
              </a:rPr>
              <a:t>maximum</a:t>
            </a:r>
            <a:r>
              <a:rPr lang="en-US" sz="2000" b="1" spc="-50" dirty="0">
                <a:latin typeface="Arial"/>
                <a:cs typeface="Arial"/>
              </a:rPr>
              <a:t> </a:t>
            </a:r>
            <a:r>
              <a:rPr lang="en-US" sz="2000" b="1" dirty="0">
                <a:latin typeface="Arial"/>
                <a:cs typeface="Arial"/>
              </a:rPr>
              <a:t>of</a:t>
            </a:r>
            <a:r>
              <a:rPr lang="en-US" sz="2000" b="1" spc="-55" dirty="0">
                <a:latin typeface="Arial"/>
                <a:cs typeface="Arial"/>
              </a:rPr>
              <a:t> </a:t>
            </a:r>
            <a:r>
              <a:rPr lang="en-US" sz="2000" b="1" dirty="0">
                <a:latin typeface="Arial"/>
                <a:cs typeface="Arial"/>
              </a:rPr>
              <a:t>two</a:t>
            </a:r>
            <a:r>
              <a:rPr lang="en-US" sz="2000" b="1" spc="-55" dirty="0">
                <a:latin typeface="Arial"/>
                <a:cs typeface="Arial"/>
              </a:rPr>
              <a:t> </a:t>
            </a:r>
            <a:r>
              <a:rPr lang="en-US" sz="2000" b="1" dirty="0">
                <a:latin typeface="Arial"/>
                <a:cs typeface="Arial"/>
              </a:rPr>
              <a:t>RC2s</a:t>
            </a:r>
            <a:r>
              <a:rPr lang="en-US" sz="2000" b="1" spc="-40" dirty="0">
                <a:latin typeface="Arial"/>
                <a:cs typeface="Arial"/>
              </a:rPr>
              <a:t> </a:t>
            </a:r>
            <a:r>
              <a:rPr lang="en-US" sz="2000" b="1" dirty="0">
                <a:latin typeface="Arial"/>
                <a:cs typeface="Arial"/>
              </a:rPr>
              <a:t>that</a:t>
            </a:r>
            <a:r>
              <a:rPr lang="en-US" sz="2000" b="1" spc="-55" dirty="0">
                <a:latin typeface="Arial"/>
                <a:cs typeface="Arial"/>
              </a:rPr>
              <a:t> </a:t>
            </a:r>
            <a:r>
              <a:rPr lang="en-US" sz="2000" b="1" dirty="0">
                <a:latin typeface="Arial"/>
                <a:cs typeface="Arial"/>
              </a:rPr>
              <a:t>may</a:t>
            </a:r>
            <a:r>
              <a:rPr lang="en-US" sz="2000" b="1" spc="-50" dirty="0">
                <a:latin typeface="Arial"/>
                <a:cs typeface="Arial"/>
              </a:rPr>
              <a:t> </a:t>
            </a:r>
            <a:r>
              <a:rPr lang="en-US" sz="2000" b="1" spc="-25" dirty="0">
                <a:latin typeface="Arial"/>
                <a:cs typeface="Arial"/>
              </a:rPr>
              <a:t>be </a:t>
            </a:r>
            <a:r>
              <a:rPr lang="en-US" sz="2000" b="1" spc="-10" dirty="0">
                <a:latin typeface="Arial"/>
                <a:cs typeface="Arial"/>
              </a:rPr>
              <a:t>awarded</a:t>
            </a:r>
            <a:r>
              <a:rPr lang="en-US" sz="2000" spc="-10" dirty="0"/>
              <a:t>.</a:t>
            </a:r>
            <a:endParaRPr lang="en-US" sz="2000" dirty="0">
              <a:latin typeface="Arial"/>
              <a:cs typeface="Arial"/>
            </a:endParaRPr>
          </a:p>
          <a:p>
            <a:pPr marL="240665" marR="131445" indent="-228600">
              <a:lnSpc>
                <a:spcPts val="2160"/>
              </a:lnSpc>
              <a:spcBef>
                <a:spcPts val="190"/>
              </a:spcBef>
              <a:buChar char="•"/>
              <a:tabLst>
                <a:tab pos="240665" algn="l"/>
              </a:tabLst>
            </a:pPr>
            <a:r>
              <a:rPr sz="2000" dirty="0"/>
              <a:t>A</a:t>
            </a:r>
            <a:r>
              <a:rPr sz="2000" spc="-140" dirty="0"/>
              <a:t> </a:t>
            </a:r>
            <a:r>
              <a:rPr sz="2000" dirty="0"/>
              <a:t>UM1</a:t>
            </a:r>
            <a:r>
              <a:rPr sz="2000" spc="-50" dirty="0"/>
              <a:t> </a:t>
            </a:r>
            <a:r>
              <a:rPr sz="2000" dirty="0"/>
              <a:t>hub</a:t>
            </a:r>
            <a:r>
              <a:rPr sz="2000" spc="-40" dirty="0"/>
              <a:t> </a:t>
            </a:r>
            <a:r>
              <a:rPr sz="2000" dirty="0"/>
              <a:t>that</a:t>
            </a:r>
            <a:r>
              <a:rPr sz="2000" spc="-60" dirty="0"/>
              <a:t> </a:t>
            </a:r>
            <a:r>
              <a:rPr sz="2000" dirty="0"/>
              <a:t>is</a:t>
            </a:r>
            <a:r>
              <a:rPr sz="2000" spc="-45" dirty="0"/>
              <a:t> </a:t>
            </a:r>
            <a:r>
              <a:rPr sz="2000" dirty="0"/>
              <a:t>in</a:t>
            </a:r>
            <a:r>
              <a:rPr sz="2000" spc="-45" dirty="0"/>
              <a:t> </a:t>
            </a:r>
            <a:r>
              <a:rPr sz="2000" dirty="0"/>
              <a:t>an</a:t>
            </a:r>
            <a:r>
              <a:rPr sz="2000" spc="-40" dirty="0"/>
              <a:t> </a:t>
            </a:r>
            <a:r>
              <a:rPr sz="2000" dirty="0"/>
              <a:t>extension</a:t>
            </a:r>
            <a:r>
              <a:rPr sz="2000" spc="-55" dirty="0"/>
              <a:t> </a:t>
            </a:r>
            <a:r>
              <a:rPr sz="2000" dirty="0"/>
              <a:t>period</a:t>
            </a:r>
            <a:r>
              <a:rPr sz="2000" spc="-35" dirty="0"/>
              <a:t> </a:t>
            </a:r>
            <a:r>
              <a:rPr sz="2000" dirty="0"/>
              <a:t>is</a:t>
            </a:r>
            <a:r>
              <a:rPr sz="2000" spc="-40" dirty="0"/>
              <a:t> </a:t>
            </a:r>
            <a:r>
              <a:rPr sz="2000" dirty="0"/>
              <a:t>not</a:t>
            </a:r>
            <a:r>
              <a:rPr sz="2000" spc="-50" dirty="0"/>
              <a:t> </a:t>
            </a:r>
            <a:r>
              <a:rPr sz="2000" dirty="0"/>
              <a:t>allowed</a:t>
            </a:r>
            <a:r>
              <a:rPr sz="2000" spc="-20" dirty="0"/>
              <a:t> </a:t>
            </a:r>
            <a:r>
              <a:rPr sz="2000" dirty="0"/>
              <a:t>to</a:t>
            </a:r>
            <a:r>
              <a:rPr sz="2000" spc="-65" dirty="0"/>
              <a:t> </a:t>
            </a:r>
            <a:r>
              <a:rPr sz="2000" dirty="0"/>
              <a:t>submit</a:t>
            </a:r>
            <a:r>
              <a:rPr sz="2000" spc="-45" dirty="0"/>
              <a:t> </a:t>
            </a:r>
            <a:r>
              <a:rPr sz="2000" dirty="0"/>
              <a:t>RC2s</a:t>
            </a:r>
            <a:r>
              <a:rPr sz="2000" spc="-30" dirty="0"/>
              <a:t> </a:t>
            </a:r>
            <a:r>
              <a:rPr sz="2000" dirty="0"/>
              <a:t>as</a:t>
            </a:r>
            <a:r>
              <a:rPr sz="2000" spc="-45" dirty="0"/>
              <a:t> </a:t>
            </a:r>
            <a:r>
              <a:rPr sz="2000" dirty="0"/>
              <a:t>the</a:t>
            </a:r>
            <a:r>
              <a:rPr sz="2000" spc="-60" dirty="0"/>
              <a:t> </a:t>
            </a:r>
            <a:r>
              <a:rPr sz="2000" spc="-10" dirty="0"/>
              <a:t>primary </a:t>
            </a:r>
            <a:r>
              <a:rPr sz="2000" dirty="0"/>
              <a:t>recipient</a:t>
            </a:r>
            <a:r>
              <a:rPr sz="2000" spc="-60" dirty="0"/>
              <a:t> </a:t>
            </a:r>
            <a:r>
              <a:rPr sz="2000" dirty="0"/>
              <a:t>unless</a:t>
            </a:r>
            <a:r>
              <a:rPr sz="2000" spc="-55" dirty="0"/>
              <a:t> </a:t>
            </a:r>
            <a:r>
              <a:rPr sz="2000" dirty="0"/>
              <a:t>a</a:t>
            </a:r>
            <a:r>
              <a:rPr sz="2000" spc="-70" dirty="0"/>
              <a:t> </a:t>
            </a:r>
            <a:r>
              <a:rPr sz="2000" dirty="0"/>
              <a:t>pending</a:t>
            </a:r>
            <a:r>
              <a:rPr sz="2000" spc="-45" dirty="0"/>
              <a:t> </a:t>
            </a:r>
            <a:r>
              <a:rPr sz="2000" dirty="0"/>
              <a:t>UM1</a:t>
            </a:r>
            <a:r>
              <a:rPr sz="2000" spc="-65" dirty="0"/>
              <a:t> </a:t>
            </a:r>
            <a:r>
              <a:rPr sz="2000" dirty="0"/>
              <a:t>application</a:t>
            </a:r>
            <a:r>
              <a:rPr sz="2000" spc="-45" dirty="0"/>
              <a:t> </a:t>
            </a:r>
            <a:r>
              <a:rPr sz="2000" dirty="0"/>
              <a:t>has</a:t>
            </a:r>
            <a:r>
              <a:rPr sz="2000" spc="-70" dirty="0"/>
              <a:t> </a:t>
            </a:r>
            <a:r>
              <a:rPr sz="2000" dirty="0"/>
              <a:t>been</a:t>
            </a:r>
            <a:r>
              <a:rPr sz="2000" spc="-60" dirty="0"/>
              <a:t> </a:t>
            </a:r>
            <a:r>
              <a:rPr sz="2000" dirty="0"/>
              <a:t>submitted</a:t>
            </a:r>
            <a:r>
              <a:rPr sz="2000" spc="-65" dirty="0"/>
              <a:t> </a:t>
            </a:r>
            <a:r>
              <a:rPr sz="2000" dirty="0"/>
              <a:t>or</a:t>
            </a:r>
            <a:r>
              <a:rPr sz="2000" spc="-70" dirty="0"/>
              <a:t> </a:t>
            </a:r>
            <a:r>
              <a:rPr sz="2000" dirty="0"/>
              <a:t>is</a:t>
            </a:r>
            <a:r>
              <a:rPr sz="2000" spc="-60" dirty="0"/>
              <a:t> </a:t>
            </a:r>
            <a:r>
              <a:rPr sz="2000" dirty="0"/>
              <a:t>under</a:t>
            </a:r>
            <a:r>
              <a:rPr sz="2000" spc="-65" dirty="0"/>
              <a:t> </a:t>
            </a:r>
            <a:r>
              <a:rPr sz="2000" dirty="0"/>
              <a:t>review</a:t>
            </a:r>
            <a:r>
              <a:rPr sz="2000" spc="-55" dirty="0"/>
              <a:t> </a:t>
            </a:r>
            <a:r>
              <a:rPr sz="2000" spc="-25" dirty="0"/>
              <a:t>or </a:t>
            </a:r>
            <a:r>
              <a:rPr sz="2000" dirty="0"/>
              <a:t>under</a:t>
            </a:r>
            <a:r>
              <a:rPr sz="2000" spc="-75" dirty="0"/>
              <a:t> </a:t>
            </a:r>
            <a:r>
              <a:rPr sz="2000" dirty="0"/>
              <a:t>funding</a:t>
            </a:r>
            <a:r>
              <a:rPr sz="2000" spc="-70" dirty="0"/>
              <a:t> </a:t>
            </a:r>
            <a:r>
              <a:rPr sz="2000" spc="-10" dirty="0"/>
              <a:t>consideration.</a:t>
            </a:r>
            <a:endParaRPr sz="2000" dirty="0"/>
          </a:p>
          <a:p>
            <a:pPr marL="240665" marR="842644" indent="-228600">
              <a:lnSpc>
                <a:spcPts val="2170"/>
              </a:lnSpc>
              <a:spcBef>
                <a:spcPts val="2700"/>
              </a:spcBef>
              <a:buChar char="•"/>
              <a:tabLst>
                <a:tab pos="240665" algn="l"/>
              </a:tabLst>
            </a:pPr>
            <a:r>
              <a:rPr lang="en-US" sz="2000" dirty="0"/>
              <a:t>Resubmission</a:t>
            </a:r>
            <a:r>
              <a:rPr lang="en-US" sz="2000" spc="-45" dirty="0"/>
              <a:t> </a:t>
            </a:r>
            <a:r>
              <a:rPr lang="en-US" sz="2000" dirty="0"/>
              <a:t>of</a:t>
            </a:r>
            <a:r>
              <a:rPr lang="en-US" sz="2000" spc="-80" dirty="0"/>
              <a:t> </a:t>
            </a:r>
            <a:r>
              <a:rPr lang="en-US" sz="2000" dirty="0"/>
              <a:t>a</a:t>
            </a:r>
            <a:r>
              <a:rPr lang="en-US" sz="2000" spc="-75" dirty="0"/>
              <a:t> </a:t>
            </a:r>
            <a:r>
              <a:rPr lang="en-US" sz="2000" dirty="0"/>
              <a:t>RC2</a:t>
            </a:r>
            <a:r>
              <a:rPr lang="en-US" sz="2000" spc="-50" dirty="0"/>
              <a:t> </a:t>
            </a:r>
            <a:r>
              <a:rPr lang="en-US" sz="2000" dirty="0"/>
              <a:t>application</a:t>
            </a:r>
            <a:r>
              <a:rPr lang="en-US" sz="2000" spc="-55" dirty="0"/>
              <a:t> </a:t>
            </a:r>
            <a:r>
              <a:rPr lang="en-US" sz="2000" dirty="0"/>
              <a:t>without</a:t>
            </a:r>
            <a:r>
              <a:rPr lang="en-US" sz="2000" spc="-65" dirty="0"/>
              <a:t> </a:t>
            </a:r>
            <a:r>
              <a:rPr lang="en-US" sz="2000" dirty="0"/>
              <a:t>the</a:t>
            </a:r>
            <a:r>
              <a:rPr lang="en-US" sz="2000" spc="-75" dirty="0"/>
              <a:t> </a:t>
            </a:r>
            <a:r>
              <a:rPr lang="en-US" sz="2000" dirty="0"/>
              <a:t>required</a:t>
            </a:r>
            <a:r>
              <a:rPr lang="en-US" sz="2000" spc="-65" dirty="0"/>
              <a:t> </a:t>
            </a:r>
            <a:r>
              <a:rPr lang="en-US" sz="2000" dirty="0"/>
              <a:t>UM1</a:t>
            </a:r>
            <a:r>
              <a:rPr lang="en-US" sz="2000" spc="-60" dirty="0"/>
              <a:t> </a:t>
            </a:r>
            <a:r>
              <a:rPr lang="en-US" sz="2000" dirty="0"/>
              <a:t>application</a:t>
            </a:r>
            <a:r>
              <a:rPr lang="en-US" sz="2000" spc="-55" dirty="0"/>
              <a:t> </a:t>
            </a:r>
            <a:r>
              <a:rPr lang="en-US" sz="2000" dirty="0"/>
              <a:t>is</a:t>
            </a:r>
            <a:r>
              <a:rPr lang="en-US" sz="2000" spc="-60" dirty="0"/>
              <a:t> </a:t>
            </a:r>
            <a:r>
              <a:rPr lang="en-US" sz="2000" spc="-20" dirty="0"/>
              <a:t>only </a:t>
            </a:r>
            <a:r>
              <a:rPr lang="en-US" sz="2000" dirty="0"/>
              <a:t>allowed</a:t>
            </a:r>
            <a:r>
              <a:rPr lang="en-US" sz="2000" spc="-40" dirty="0"/>
              <a:t> </a:t>
            </a:r>
            <a:r>
              <a:rPr lang="en-US" sz="2000" dirty="0"/>
              <a:t>if</a:t>
            </a:r>
            <a:r>
              <a:rPr lang="en-US" sz="2000" spc="-65" dirty="0"/>
              <a:t> </a:t>
            </a:r>
            <a:r>
              <a:rPr lang="en-US" sz="2000" dirty="0"/>
              <a:t>the</a:t>
            </a:r>
            <a:r>
              <a:rPr lang="en-US" sz="2000" spc="-65" dirty="0"/>
              <a:t> </a:t>
            </a:r>
            <a:r>
              <a:rPr lang="en-US" sz="2000" dirty="0"/>
              <a:t>UM1</a:t>
            </a:r>
            <a:r>
              <a:rPr lang="en-US" sz="2000" spc="-55" dirty="0"/>
              <a:t> </a:t>
            </a:r>
            <a:r>
              <a:rPr lang="en-US" sz="2000" dirty="0"/>
              <a:t>application</a:t>
            </a:r>
            <a:r>
              <a:rPr lang="en-US" sz="2000" spc="-40" dirty="0"/>
              <a:t> </a:t>
            </a:r>
            <a:r>
              <a:rPr lang="en-US" sz="2000" dirty="0"/>
              <a:t>is</a:t>
            </a:r>
            <a:r>
              <a:rPr lang="en-US" sz="2000" spc="-60" dirty="0"/>
              <a:t> </a:t>
            </a:r>
            <a:r>
              <a:rPr lang="en-US" sz="2000" spc="-10" dirty="0"/>
              <a:t>awarded.</a:t>
            </a:r>
            <a:endParaRPr lang="en-US"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09064" y="511874"/>
            <a:ext cx="5792470" cy="574040"/>
          </a:xfrm>
          <a:prstGeom prst="rect">
            <a:avLst/>
          </a:prstGeom>
        </p:spPr>
        <p:txBody>
          <a:bodyPr vert="horz" wrap="square" lIns="0" tIns="12700" rIns="0" bIns="0" rtlCol="0">
            <a:spAutoFit/>
          </a:bodyPr>
          <a:lstStyle/>
          <a:p>
            <a:pPr marL="12700">
              <a:lnSpc>
                <a:spcPct val="100000"/>
              </a:lnSpc>
              <a:spcBef>
                <a:spcPts val="100"/>
              </a:spcBef>
            </a:pPr>
            <a:r>
              <a:rPr dirty="0"/>
              <a:t>Eligible</a:t>
            </a:r>
            <a:r>
              <a:rPr spc="-80" dirty="0"/>
              <a:t> </a:t>
            </a:r>
            <a:r>
              <a:rPr dirty="0"/>
              <a:t>Individuals</a:t>
            </a:r>
            <a:r>
              <a:rPr spc="-90" dirty="0"/>
              <a:t> </a:t>
            </a:r>
            <a:r>
              <a:rPr spc="-10" dirty="0"/>
              <a:t>(PD/PI)</a:t>
            </a:r>
          </a:p>
        </p:txBody>
      </p:sp>
      <p:sp>
        <p:nvSpPr>
          <p:cNvPr id="3" name="object 3"/>
          <p:cNvSpPr txBox="1"/>
          <p:nvPr/>
        </p:nvSpPr>
        <p:spPr>
          <a:xfrm>
            <a:off x="1409064" y="1169225"/>
            <a:ext cx="10010140" cy="3683060"/>
          </a:xfrm>
          <a:prstGeom prst="rect">
            <a:avLst/>
          </a:prstGeom>
        </p:spPr>
        <p:txBody>
          <a:bodyPr vert="horz" wrap="square" lIns="0" tIns="12700" rIns="0" bIns="0" rtlCol="0">
            <a:spAutoFit/>
          </a:bodyPr>
          <a:lstStyle/>
          <a:p>
            <a:pPr marL="469900" marR="5080" indent="-457834">
              <a:lnSpc>
                <a:spcPct val="100000"/>
              </a:lnSpc>
              <a:spcBef>
                <a:spcPts val="100"/>
              </a:spcBef>
              <a:buClr>
                <a:srgbClr val="44536A"/>
              </a:buClr>
              <a:buChar char="•"/>
              <a:tabLst>
                <a:tab pos="469900" algn="l"/>
              </a:tabLst>
            </a:pPr>
            <a:r>
              <a:rPr sz="2400" dirty="0">
                <a:latin typeface="Arial"/>
                <a:cs typeface="Arial"/>
              </a:rPr>
              <a:t>The</a:t>
            </a:r>
            <a:r>
              <a:rPr sz="2400" spc="-30" dirty="0">
                <a:latin typeface="Arial"/>
                <a:cs typeface="Arial"/>
              </a:rPr>
              <a:t> </a:t>
            </a:r>
            <a:r>
              <a:rPr sz="2400" dirty="0">
                <a:latin typeface="Arial"/>
                <a:cs typeface="Arial"/>
              </a:rPr>
              <a:t>PD/PI</a:t>
            </a:r>
            <a:r>
              <a:rPr sz="2400" spc="-40" dirty="0">
                <a:latin typeface="Arial"/>
                <a:cs typeface="Arial"/>
              </a:rPr>
              <a:t> </a:t>
            </a:r>
            <a:r>
              <a:rPr sz="2400" dirty="0">
                <a:latin typeface="Arial"/>
                <a:cs typeface="Arial"/>
              </a:rPr>
              <a:t>or</a:t>
            </a:r>
            <a:r>
              <a:rPr sz="2400" spc="-30" dirty="0">
                <a:latin typeface="Arial"/>
                <a:cs typeface="Arial"/>
              </a:rPr>
              <a:t> </a:t>
            </a:r>
            <a:r>
              <a:rPr sz="2400" dirty="0">
                <a:latin typeface="Arial"/>
                <a:cs typeface="Arial"/>
              </a:rPr>
              <a:t>contact</a:t>
            </a:r>
            <a:r>
              <a:rPr sz="2400" spc="-25" dirty="0">
                <a:latin typeface="Arial"/>
                <a:cs typeface="Arial"/>
              </a:rPr>
              <a:t> </a:t>
            </a:r>
            <a:r>
              <a:rPr sz="2400" dirty="0">
                <a:latin typeface="Arial"/>
                <a:cs typeface="Arial"/>
              </a:rPr>
              <a:t>PD/PI</a:t>
            </a:r>
            <a:r>
              <a:rPr sz="2400" spc="-35" dirty="0">
                <a:latin typeface="Arial"/>
                <a:cs typeface="Arial"/>
              </a:rPr>
              <a:t> </a:t>
            </a:r>
            <a:r>
              <a:rPr sz="2400" b="1" dirty="0">
                <a:latin typeface="Arial"/>
                <a:cs typeface="Arial"/>
              </a:rPr>
              <a:t>must</a:t>
            </a:r>
            <a:r>
              <a:rPr sz="2400" b="1" spc="-30" dirty="0">
                <a:latin typeface="Arial"/>
                <a:cs typeface="Arial"/>
              </a:rPr>
              <a:t> </a:t>
            </a:r>
            <a:r>
              <a:rPr sz="2400" b="1" dirty="0">
                <a:latin typeface="Arial"/>
                <a:cs typeface="Arial"/>
              </a:rPr>
              <a:t>be</a:t>
            </a:r>
            <a:r>
              <a:rPr sz="2400" b="1" spc="-30" dirty="0">
                <a:latin typeface="Arial"/>
                <a:cs typeface="Arial"/>
              </a:rPr>
              <a:t> </a:t>
            </a:r>
            <a:r>
              <a:rPr sz="2400" b="1" dirty="0">
                <a:latin typeface="Arial"/>
                <a:cs typeface="Arial"/>
              </a:rPr>
              <a:t>employed</a:t>
            </a:r>
            <a:r>
              <a:rPr sz="2400" b="1" spc="-20" dirty="0">
                <a:latin typeface="Arial"/>
                <a:cs typeface="Arial"/>
              </a:rPr>
              <a:t> </a:t>
            </a:r>
            <a:r>
              <a:rPr sz="2400" b="1" dirty="0">
                <a:latin typeface="Arial"/>
                <a:cs typeface="Arial"/>
              </a:rPr>
              <a:t>by</a:t>
            </a:r>
            <a:r>
              <a:rPr sz="2400" b="1" spc="-35" dirty="0">
                <a:latin typeface="Arial"/>
                <a:cs typeface="Arial"/>
              </a:rPr>
              <a:t> </a:t>
            </a:r>
            <a:r>
              <a:rPr sz="2400" b="1" dirty="0">
                <a:latin typeface="Arial"/>
                <a:cs typeface="Arial"/>
              </a:rPr>
              <a:t>and/or</a:t>
            </a:r>
            <a:r>
              <a:rPr sz="2400" b="1" spc="-30" dirty="0">
                <a:latin typeface="Arial"/>
                <a:cs typeface="Arial"/>
              </a:rPr>
              <a:t> </a:t>
            </a:r>
            <a:r>
              <a:rPr sz="2400" b="1" dirty="0">
                <a:latin typeface="Arial"/>
                <a:cs typeface="Arial"/>
              </a:rPr>
              <a:t>a</a:t>
            </a:r>
            <a:r>
              <a:rPr sz="2400" b="1" spc="-25" dirty="0">
                <a:latin typeface="Arial"/>
                <a:cs typeface="Arial"/>
              </a:rPr>
              <a:t> </a:t>
            </a:r>
            <a:r>
              <a:rPr sz="2400" b="1" spc="-10" dirty="0">
                <a:latin typeface="Arial"/>
                <a:cs typeface="Arial"/>
              </a:rPr>
              <a:t>recipient </a:t>
            </a:r>
            <a:r>
              <a:rPr sz="2400" b="1" dirty="0">
                <a:latin typeface="Arial"/>
                <a:cs typeface="Arial"/>
              </a:rPr>
              <a:t>of</a:t>
            </a:r>
            <a:r>
              <a:rPr sz="2400" b="1" spc="-50" dirty="0">
                <a:latin typeface="Arial"/>
                <a:cs typeface="Arial"/>
              </a:rPr>
              <a:t> </a:t>
            </a:r>
            <a:r>
              <a:rPr sz="2400" b="1" dirty="0">
                <a:latin typeface="Arial"/>
                <a:cs typeface="Arial"/>
              </a:rPr>
              <a:t>funding</a:t>
            </a:r>
            <a:r>
              <a:rPr sz="2400" b="1" spc="-70" dirty="0">
                <a:latin typeface="Arial"/>
                <a:cs typeface="Arial"/>
              </a:rPr>
              <a:t> </a:t>
            </a:r>
            <a:r>
              <a:rPr sz="2400" b="1" dirty="0">
                <a:latin typeface="Arial"/>
                <a:cs typeface="Arial"/>
              </a:rPr>
              <a:t>and/or</a:t>
            </a:r>
            <a:r>
              <a:rPr sz="2400" b="1" spc="-40" dirty="0">
                <a:latin typeface="Arial"/>
                <a:cs typeface="Arial"/>
              </a:rPr>
              <a:t> </a:t>
            </a:r>
            <a:r>
              <a:rPr sz="2400" b="1" dirty="0">
                <a:latin typeface="Arial"/>
                <a:cs typeface="Arial"/>
              </a:rPr>
              <a:t>have</a:t>
            </a:r>
            <a:r>
              <a:rPr sz="2400" b="1" spc="-40" dirty="0">
                <a:latin typeface="Arial"/>
                <a:cs typeface="Arial"/>
              </a:rPr>
              <a:t> </a:t>
            </a:r>
            <a:r>
              <a:rPr sz="2400" b="1" dirty="0">
                <a:latin typeface="Arial"/>
                <a:cs typeface="Arial"/>
              </a:rPr>
              <a:t>an</a:t>
            </a:r>
            <a:r>
              <a:rPr sz="2400" b="1" spc="-50" dirty="0">
                <a:latin typeface="Arial"/>
                <a:cs typeface="Arial"/>
              </a:rPr>
              <a:t> </a:t>
            </a:r>
            <a:r>
              <a:rPr sz="2400" b="1" dirty="0">
                <a:latin typeface="Arial"/>
                <a:cs typeface="Arial"/>
              </a:rPr>
              <a:t>academic</a:t>
            </a:r>
            <a:r>
              <a:rPr sz="2400" b="1" spc="-30" dirty="0">
                <a:latin typeface="Arial"/>
                <a:cs typeface="Arial"/>
              </a:rPr>
              <a:t> </a:t>
            </a:r>
            <a:r>
              <a:rPr sz="2400" b="1" dirty="0">
                <a:latin typeface="Arial"/>
                <a:cs typeface="Arial"/>
              </a:rPr>
              <a:t>appointment</a:t>
            </a:r>
            <a:r>
              <a:rPr sz="2400" b="1" spc="-40" dirty="0">
                <a:latin typeface="Arial"/>
                <a:cs typeface="Arial"/>
              </a:rPr>
              <a:t> </a:t>
            </a:r>
            <a:r>
              <a:rPr sz="2400" dirty="0">
                <a:latin typeface="Arial"/>
                <a:cs typeface="Arial"/>
              </a:rPr>
              <a:t>from</a:t>
            </a:r>
            <a:r>
              <a:rPr sz="2400" spc="-45" dirty="0">
                <a:latin typeface="Arial"/>
                <a:cs typeface="Arial"/>
              </a:rPr>
              <a:t> </a:t>
            </a:r>
            <a:r>
              <a:rPr sz="2400" dirty="0">
                <a:latin typeface="Arial"/>
                <a:cs typeface="Arial"/>
              </a:rPr>
              <a:t>a</a:t>
            </a:r>
            <a:r>
              <a:rPr sz="2400" spc="-50" dirty="0">
                <a:latin typeface="Arial"/>
                <a:cs typeface="Arial"/>
              </a:rPr>
              <a:t> </a:t>
            </a:r>
            <a:r>
              <a:rPr sz="2400" spc="-20" dirty="0">
                <a:latin typeface="Arial"/>
                <a:cs typeface="Arial"/>
              </a:rPr>
              <a:t>CTSA </a:t>
            </a:r>
            <a:r>
              <a:rPr sz="2400" dirty="0">
                <a:latin typeface="Arial"/>
                <a:cs typeface="Arial"/>
              </a:rPr>
              <a:t>Program</a:t>
            </a:r>
            <a:r>
              <a:rPr sz="2400" spc="-55" dirty="0">
                <a:latin typeface="Arial"/>
                <a:cs typeface="Arial"/>
              </a:rPr>
              <a:t> </a:t>
            </a:r>
            <a:r>
              <a:rPr sz="2400" dirty="0">
                <a:latin typeface="Arial"/>
                <a:cs typeface="Arial"/>
              </a:rPr>
              <a:t>UM1</a:t>
            </a:r>
            <a:r>
              <a:rPr sz="2400" spc="-65" dirty="0">
                <a:latin typeface="Arial"/>
                <a:cs typeface="Arial"/>
              </a:rPr>
              <a:t> </a:t>
            </a:r>
            <a:r>
              <a:rPr sz="2400" dirty="0">
                <a:latin typeface="Arial"/>
                <a:cs typeface="Arial"/>
              </a:rPr>
              <a:t>hub</a:t>
            </a:r>
            <a:r>
              <a:rPr sz="2400" spc="-65" dirty="0">
                <a:latin typeface="Arial"/>
                <a:cs typeface="Arial"/>
              </a:rPr>
              <a:t> </a:t>
            </a:r>
            <a:r>
              <a:rPr sz="2400" dirty="0">
                <a:latin typeface="Arial"/>
                <a:cs typeface="Arial"/>
              </a:rPr>
              <a:t>prime</a:t>
            </a:r>
            <a:r>
              <a:rPr sz="2400" spc="-55" dirty="0">
                <a:latin typeface="Arial"/>
                <a:cs typeface="Arial"/>
              </a:rPr>
              <a:t> </a:t>
            </a:r>
            <a:r>
              <a:rPr sz="2400" dirty="0">
                <a:latin typeface="Arial"/>
                <a:cs typeface="Arial"/>
              </a:rPr>
              <a:t>institution</a:t>
            </a:r>
            <a:r>
              <a:rPr sz="2400" spc="-60" dirty="0">
                <a:latin typeface="Arial"/>
                <a:cs typeface="Arial"/>
              </a:rPr>
              <a:t> </a:t>
            </a:r>
            <a:r>
              <a:rPr sz="2400" dirty="0">
                <a:latin typeface="Arial"/>
                <a:cs typeface="Arial"/>
              </a:rPr>
              <a:t>as</a:t>
            </a:r>
            <a:r>
              <a:rPr sz="2400" spc="-70" dirty="0">
                <a:latin typeface="Arial"/>
                <a:cs typeface="Arial"/>
              </a:rPr>
              <a:t> </a:t>
            </a:r>
            <a:r>
              <a:rPr sz="2400" dirty="0">
                <a:latin typeface="Arial"/>
                <a:cs typeface="Arial"/>
              </a:rPr>
              <a:t>defined</a:t>
            </a:r>
            <a:r>
              <a:rPr sz="2400" spc="-45" dirty="0">
                <a:latin typeface="Arial"/>
                <a:cs typeface="Arial"/>
              </a:rPr>
              <a:t> </a:t>
            </a:r>
            <a:r>
              <a:rPr sz="2400" dirty="0">
                <a:latin typeface="Arial"/>
                <a:cs typeface="Arial"/>
              </a:rPr>
              <a:t>above</a:t>
            </a:r>
            <a:r>
              <a:rPr sz="2400" spc="-60" dirty="0">
                <a:latin typeface="Arial"/>
                <a:cs typeface="Arial"/>
              </a:rPr>
              <a:t> </a:t>
            </a:r>
            <a:r>
              <a:rPr sz="2400" dirty="0">
                <a:latin typeface="Arial"/>
                <a:cs typeface="Arial"/>
              </a:rPr>
              <a:t>in</a:t>
            </a:r>
            <a:r>
              <a:rPr sz="2400" spc="-65" dirty="0">
                <a:latin typeface="Arial"/>
                <a:cs typeface="Arial"/>
              </a:rPr>
              <a:t> </a:t>
            </a:r>
            <a:r>
              <a:rPr sz="2400" spc="-10" dirty="0">
                <a:latin typeface="Arial"/>
                <a:cs typeface="Arial"/>
              </a:rPr>
              <a:t>Eligible Organizations.</a:t>
            </a:r>
            <a:endParaRPr lang="en-US" sz="2400" dirty="0">
              <a:latin typeface="Arial"/>
              <a:cs typeface="Arial"/>
            </a:endParaRPr>
          </a:p>
          <a:p>
            <a:pPr marL="469265" marR="210820" indent="-457200">
              <a:lnSpc>
                <a:spcPct val="100000"/>
              </a:lnSpc>
              <a:spcBef>
                <a:spcPts val="2700"/>
              </a:spcBef>
              <a:buClr>
                <a:srgbClr val="44536A"/>
              </a:buClr>
              <a:buChar char="•"/>
              <a:tabLst>
                <a:tab pos="469265" algn="l"/>
              </a:tabLst>
            </a:pPr>
            <a:r>
              <a:rPr lang="en-US" sz="2400" dirty="0">
                <a:latin typeface="Arial"/>
                <a:cs typeface="Arial"/>
              </a:rPr>
              <a:t>Investigators</a:t>
            </a:r>
            <a:r>
              <a:rPr lang="en-US" sz="2400" spc="-65" dirty="0">
                <a:latin typeface="Arial"/>
                <a:cs typeface="Arial"/>
              </a:rPr>
              <a:t> </a:t>
            </a:r>
            <a:r>
              <a:rPr lang="en-US" sz="2400" dirty="0">
                <a:latin typeface="Arial"/>
                <a:cs typeface="Arial"/>
              </a:rPr>
              <a:t>from</a:t>
            </a:r>
            <a:r>
              <a:rPr lang="en-US" sz="2400" spc="-70" dirty="0">
                <a:latin typeface="Arial"/>
                <a:cs typeface="Arial"/>
              </a:rPr>
              <a:t> </a:t>
            </a:r>
            <a:r>
              <a:rPr lang="en-US" sz="2400" dirty="0">
                <a:latin typeface="Arial"/>
                <a:cs typeface="Arial"/>
              </a:rPr>
              <a:t>UM1</a:t>
            </a:r>
            <a:r>
              <a:rPr lang="en-US" sz="2400" spc="-75" dirty="0">
                <a:latin typeface="Arial"/>
                <a:cs typeface="Arial"/>
              </a:rPr>
              <a:t> </a:t>
            </a:r>
            <a:r>
              <a:rPr lang="en-US" sz="2400" dirty="0">
                <a:latin typeface="Arial"/>
                <a:cs typeface="Arial"/>
              </a:rPr>
              <a:t>hub</a:t>
            </a:r>
            <a:r>
              <a:rPr lang="en-US" sz="2400" spc="-70" dirty="0">
                <a:latin typeface="Arial"/>
                <a:cs typeface="Arial"/>
              </a:rPr>
              <a:t> </a:t>
            </a:r>
            <a:r>
              <a:rPr lang="en-US" sz="2400" dirty="0">
                <a:latin typeface="Arial"/>
                <a:cs typeface="Arial"/>
              </a:rPr>
              <a:t>partners</a:t>
            </a:r>
            <a:r>
              <a:rPr lang="en-US" sz="2400" spc="-60" dirty="0">
                <a:latin typeface="Arial"/>
                <a:cs typeface="Arial"/>
              </a:rPr>
              <a:t> </a:t>
            </a:r>
            <a:r>
              <a:rPr lang="en-US" sz="2400" dirty="0">
                <a:latin typeface="Arial"/>
                <a:cs typeface="Arial"/>
              </a:rPr>
              <a:t>or</a:t>
            </a:r>
            <a:r>
              <a:rPr lang="en-US" sz="2400" spc="-75" dirty="0">
                <a:latin typeface="Arial"/>
                <a:cs typeface="Arial"/>
              </a:rPr>
              <a:t> </a:t>
            </a:r>
            <a:r>
              <a:rPr lang="en-US" sz="2400" dirty="0">
                <a:latin typeface="Arial"/>
                <a:cs typeface="Arial"/>
              </a:rPr>
              <a:t>collaborators</a:t>
            </a:r>
            <a:r>
              <a:rPr lang="en-US" sz="2400" spc="-55" dirty="0">
                <a:latin typeface="Arial"/>
                <a:cs typeface="Arial"/>
              </a:rPr>
              <a:t> </a:t>
            </a:r>
            <a:r>
              <a:rPr lang="en-US" sz="2400" dirty="0">
                <a:latin typeface="Arial"/>
                <a:cs typeface="Arial"/>
              </a:rPr>
              <a:t>who</a:t>
            </a:r>
            <a:r>
              <a:rPr lang="en-US" sz="2400" spc="-70" dirty="0">
                <a:latin typeface="Arial"/>
                <a:cs typeface="Arial"/>
              </a:rPr>
              <a:t> </a:t>
            </a:r>
            <a:r>
              <a:rPr lang="en-US" sz="2400" dirty="0">
                <a:latin typeface="Arial"/>
                <a:cs typeface="Arial"/>
              </a:rPr>
              <a:t>wish</a:t>
            </a:r>
            <a:r>
              <a:rPr lang="en-US" sz="2400" spc="-75" dirty="0">
                <a:latin typeface="Arial"/>
                <a:cs typeface="Arial"/>
              </a:rPr>
              <a:t> </a:t>
            </a:r>
            <a:r>
              <a:rPr lang="en-US" sz="2400" dirty="0">
                <a:latin typeface="Arial"/>
                <a:cs typeface="Arial"/>
              </a:rPr>
              <a:t>to</a:t>
            </a:r>
            <a:r>
              <a:rPr lang="en-US" sz="2400" spc="-75" dirty="0">
                <a:latin typeface="Arial"/>
                <a:cs typeface="Arial"/>
              </a:rPr>
              <a:t> </a:t>
            </a:r>
            <a:r>
              <a:rPr lang="en-US" sz="2400" spc="-25" dirty="0">
                <a:latin typeface="Arial"/>
                <a:cs typeface="Arial"/>
              </a:rPr>
              <a:t>co- </a:t>
            </a:r>
            <a:r>
              <a:rPr lang="en-US" sz="2400" dirty="0">
                <a:latin typeface="Arial"/>
                <a:cs typeface="Arial"/>
              </a:rPr>
              <a:t>lead</a:t>
            </a:r>
            <a:r>
              <a:rPr lang="en-US" sz="2400" spc="-40" dirty="0">
                <a:latin typeface="Arial"/>
                <a:cs typeface="Arial"/>
              </a:rPr>
              <a:t> </a:t>
            </a:r>
            <a:r>
              <a:rPr lang="en-US" sz="2400" dirty="0">
                <a:latin typeface="Arial"/>
                <a:cs typeface="Arial"/>
              </a:rPr>
              <a:t>a</a:t>
            </a:r>
            <a:r>
              <a:rPr lang="en-US" sz="2400" spc="-55" dirty="0">
                <a:latin typeface="Arial"/>
                <a:cs typeface="Arial"/>
              </a:rPr>
              <a:t> </a:t>
            </a:r>
            <a:r>
              <a:rPr lang="en-US" sz="2400" spc="-60" dirty="0">
                <a:latin typeface="Arial"/>
                <a:cs typeface="Arial"/>
              </a:rPr>
              <a:t>SIP, </a:t>
            </a:r>
            <a:r>
              <a:rPr lang="en-US" sz="2400" dirty="0">
                <a:latin typeface="Arial"/>
                <a:cs typeface="Arial"/>
              </a:rPr>
              <a:t>can</a:t>
            </a:r>
            <a:r>
              <a:rPr lang="en-US" sz="2400" spc="-50" dirty="0">
                <a:latin typeface="Arial"/>
                <a:cs typeface="Arial"/>
              </a:rPr>
              <a:t> </a:t>
            </a:r>
            <a:r>
              <a:rPr lang="en-US" sz="2400" spc="-20" dirty="0">
                <a:latin typeface="Arial"/>
                <a:cs typeface="Arial"/>
              </a:rPr>
              <a:t>co-</a:t>
            </a:r>
            <a:r>
              <a:rPr lang="en-US" sz="2400" dirty="0">
                <a:latin typeface="Arial"/>
                <a:cs typeface="Arial"/>
              </a:rPr>
              <a:t>direct</a:t>
            </a:r>
            <a:r>
              <a:rPr lang="en-US" sz="2400" spc="-35" dirty="0">
                <a:latin typeface="Arial"/>
                <a:cs typeface="Arial"/>
              </a:rPr>
              <a:t> </a:t>
            </a:r>
            <a:r>
              <a:rPr lang="en-US" sz="2400" dirty="0">
                <a:latin typeface="Arial"/>
                <a:cs typeface="Arial"/>
              </a:rPr>
              <a:t>in</a:t>
            </a:r>
            <a:r>
              <a:rPr lang="en-US" sz="2400" spc="-50" dirty="0">
                <a:latin typeface="Arial"/>
                <a:cs typeface="Arial"/>
              </a:rPr>
              <a:t> </a:t>
            </a:r>
            <a:r>
              <a:rPr lang="en-US" sz="2400" dirty="0">
                <a:latin typeface="Arial"/>
                <a:cs typeface="Arial"/>
              </a:rPr>
              <a:t>partnership</a:t>
            </a:r>
            <a:r>
              <a:rPr lang="en-US" sz="2400" spc="-25" dirty="0">
                <a:latin typeface="Arial"/>
                <a:cs typeface="Arial"/>
              </a:rPr>
              <a:t> </a:t>
            </a:r>
            <a:r>
              <a:rPr lang="en-US" sz="2400" dirty="0">
                <a:latin typeface="Arial"/>
                <a:cs typeface="Arial"/>
              </a:rPr>
              <a:t>with</a:t>
            </a:r>
            <a:r>
              <a:rPr lang="en-US" sz="2400" spc="-45" dirty="0">
                <a:latin typeface="Arial"/>
                <a:cs typeface="Arial"/>
              </a:rPr>
              <a:t> </a:t>
            </a:r>
            <a:r>
              <a:rPr lang="en-US" sz="2400" dirty="0">
                <a:latin typeface="Arial"/>
                <a:cs typeface="Arial"/>
              </a:rPr>
              <a:t>a</a:t>
            </a:r>
            <a:r>
              <a:rPr lang="en-US" sz="2400" spc="-55" dirty="0">
                <a:latin typeface="Arial"/>
                <a:cs typeface="Arial"/>
              </a:rPr>
              <a:t> </a:t>
            </a:r>
            <a:r>
              <a:rPr lang="en-US" sz="2400" dirty="0">
                <a:latin typeface="Arial"/>
                <a:cs typeface="Arial"/>
              </a:rPr>
              <a:t>contact</a:t>
            </a:r>
            <a:r>
              <a:rPr lang="en-US" sz="2400" spc="-50" dirty="0">
                <a:latin typeface="Arial"/>
                <a:cs typeface="Arial"/>
              </a:rPr>
              <a:t> </a:t>
            </a:r>
            <a:r>
              <a:rPr lang="en-US" sz="2400" dirty="0">
                <a:latin typeface="Arial"/>
                <a:cs typeface="Arial"/>
              </a:rPr>
              <a:t>PD/PI</a:t>
            </a:r>
            <a:r>
              <a:rPr lang="en-US" sz="2400" spc="-60" dirty="0">
                <a:latin typeface="Arial"/>
                <a:cs typeface="Arial"/>
              </a:rPr>
              <a:t> </a:t>
            </a:r>
            <a:r>
              <a:rPr lang="en-US" sz="2400" dirty="0">
                <a:latin typeface="Arial"/>
                <a:cs typeface="Arial"/>
              </a:rPr>
              <a:t>who</a:t>
            </a:r>
            <a:r>
              <a:rPr lang="en-US" sz="2400" spc="-45" dirty="0">
                <a:latin typeface="Arial"/>
                <a:cs typeface="Arial"/>
              </a:rPr>
              <a:t> </a:t>
            </a:r>
            <a:r>
              <a:rPr lang="en-US" sz="2400" spc="-25" dirty="0">
                <a:latin typeface="Arial"/>
                <a:cs typeface="Arial"/>
              </a:rPr>
              <a:t>is </a:t>
            </a:r>
            <a:r>
              <a:rPr lang="en-US" sz="2400" dirty="0">
                <a:latin typeface="Arial"/>
                <a:cs typeface="Arial"/>
              </a:rPr>
              <a:t>employed</a:t>
            </a:r>
            <a:r>
              <a:rPr lang="en-US" sz="2400" spc="-45" dirty="0">
                <a:latin typeface="Arial"/>
                <a:cs typeface="Arial"/>
              </a:rPr>
              <a:t> </a:t>
            </a:r>
            <a:r>
              <a:rPr lang="en-US" sz="2400" dirty="0">
                <a:latin typeface="Arial"/>
                <a:cs typeface="Arial"/>
              </a:rPr>
              <a:t>by</a:t>
            </a:r>
            <a:r>
              <a:rPr lang="en-US" sz="2400" spc="-70" dirty="0">
                <a:latin typeface="Arial"/>
                <a:cs typeface="Arial"/>
              </a:rPr>
              <a:t> </a:t>
            </a:r>
            <a:r>
              <a:rPr lang="en-US" sz="2400" dirty="0">
                <a:latin typeface="Arial"/>
                <a:cs typeface="Arial"/>
              </a:rPr>
              <a:t>and/or</a:t>
            </a:r>
            <a:r>
              <a:rPr lang="en-US" sz="2400" spc="-55" dirty="0">
                <a:latin typeface="Arial"/>
                <a:cs typeface="Arial"/>
              </a:rPr>
              <a:t> </a:t>
            </a:r>
            <a:r>
              <a:rPr lang="en-US" sz="2400" dirty="0">
                <a:latin typeface="Arial"/>
                <a:cs typeface="Arial"/>
              </a:rPr>
              <a:t>a</a:t>
            </a:r>
            <a:r>
              <a:rPr lang="en-US" sz="2400" spc="-65" dirty="0">
                <a:latin typeface="Arial"/>
                <a:cs typeface="Arial"/>
              </a:rPr>
              <a:t> </a:t>
            </a:r>
            <a:r>
              <a:rPr lang="en-US" sz="2400" dirty="0">
                <a:latin typeface="Arial"/>
                <a:cs typeface="Arial"/>
              </a:rPr>
              <a:t>recipient</a:t>
            </a:r>
            <a:r>
              <a:rPr lang="en-US" sz="2400" spc="-50" dirty="0">
                <a:latin typeface="Arial"/>
                <a:cs typeface="Arial"/>
              </a:rPr>
              <a:t> </a:t>
            </a:r>
            <a:r>
              <a:rPr lang="en-US" sz="2400" dirty="0">
                <a:latin typeface="Arial"/>
                <a:cs typeface="Arial"/>
              </a:rPr>
              <a:t>of</a:t>
            </a:r>
            <a:r>
              <a:rPr lang="en-US" sz="2400" spc="-65" dirty="0">
                <a:latin typeface="Arial"/>
                <a:cs typeface="Arial"/>
              </a:rPr>
              <a:t> </a:t>
            </a:r>
            <a:r>
              <a:rPr lang="en-US" sz="2400" dirty="0">
                <a:latin typeface="Arial"/>
                <a:cs typeface="Arial"/>
              </a:rPr>
              <a:t>funding</a:t>
            </a:r>
            <a:r>
              <a:rPr lang="en-US" sz="2400" spc="-45" dirty="0">
                <a:latin typeface="Arial"/>
                <a:cs typeface="Arial"/>
              </a:rPr>
              <a:t> </a:t>
            </a:r>
            <a:r>
              <a:rPr lang="en-US" sz="2400" dirty="0">
                <a:latin typeface="Arial"/>
                <a:cs typeface="Arial"/>
              </a:rPr>
              <a:t>and/or</a:t>
            </a:r>
            <a:r>
              <a:rPr lang="en-US" sz="2400" spc="-55" dirty="0">
                <a:latin typeface="Arial"/>
                <a:cs typeface="Arial"/>
              </a:rPr>
              <a:t> </a:t>
            </a:r>
            <a:r>
              <a:rPr lang="en-US" sz="2400" dirty="0">
                <a:latin typeface="Arial"/>
                <a:cs typeface="Arial"/>
              </a:rPr>
              <a:t>has</a:t>
            </a:r>
            <a:r>
              <a:rPr lang="en-US" sz="2400" spc="-60" dirty="0">
                <a:latin typeface="Arial"/>
                <a:cs typeface="Arial"/>
              </a:rPr>
              <a:t> </a:t>
            </a:r>
            <a:r>
              <a:rPr lang="en-US" sz="2400" dirty="0">
                <a:latin typeface="Arial"/>
                <a:cs typeface="Arial"/>
              </a:rPr>
              <a:t>an</a:t>
            </a:r>
            <a:r>
              <a:rPr lang="en-US" sz="2400" spc="-55" dirty="0">
                <a:latin typeface="Arial"/>
                <a:cs typeface="Arial"/>
              </a:rPr>
              <a:t> </a:t>
            </a:r>
            <a:r>
              <a:rPr lang="en-US" sz="2400" spc="-10" dirty="0">
                <a:latin typeface="Arial"/>
                <a:cs typeface="Arial"/>
              </a:rPr>
              <a:t>academic </a:t>
            </a:r>
            <a:r>
              <a:rPr lang="en-US" sz="2400" dirty="0">
                <a:latin typeface="Arial"/>
                <a:cs typeface="Arial"/>
              </a:rPr>
              <a:t>appointment</a:t>
            </a:r>
            <a:r>
              <a:rPr lang="en-US" sz="2400" spc="-70" dirty="0">
                <a:latin typeface="Arial"/>
                <a:cs typeface="Arial"/>
              </a:rPr>
              <a:t> </a:t>
            </a:r>
            <a:r>
              <a:rPr lang="en-US" sz="2400" dirty="0">
                <a:latin typeface="Arial"/>
                <a:cs typeface="Arial"/>
              </a:rPr>
              <a:t>at</a:t>
            </a:r>
            <a:r>
              <a:rPr lang="en-US" sz="2400" spc="-70" dirty="0">
                <a:latin typeface="Arial"/>
                <a:cs typeface="Arial"/>
              </a:rPr>
              <a:t> </a:t>
            </a:r>
            <a:r>
              <a:rPr lang="en-US" sz="2400" dirty="0">
                <a:latin typeface="Arial"/>
                <a:cs typeface="Arial"/>
              </a:rPr>
              <a:t>a</a:t>
            </a:r>
            <a:r>
              <a:rPr lang="en-US" sz="2400" spc="-60" dirty="0">
                <a:latin typeface="Arial"/>
                <a:cs typeface="Arial"/>
              </a:rPr>
              <a:t> </a:t>
            </a:r>
            <a:r>
              <a:rPr lang="en-US" sz="2400" dirty="0">
                <a:latin typeface="Arial"/>
                <a:cs typeface="Arial"/>
              </a:rPr>
              <a:t>CTSA</a:t>
            </a:r>
            <a:r>
              <a:rPr lang="en-US" sz="2400" spc="-165" dirty="0">
                <a:latin typeface="Arial"/>
                <a:cs typeface="Arial"/>
              </a:rPr>
              <a:t> </a:t>
            </a:r>
            <a:r>
              <a:rPr lang="en-US" sz="2400" dirty="0">
                <a:latin typeface="Arial"/>
                <a:cs typeface="Arial"/>
              </a:rPr>
              <a:t>Program</a:t>
            </a:r>
            <a:r>
              <a:rPr lang="en-US" sz="2400" spc="-55" dirty="0">
                <a:latin typeface="Arial"/>
                <a:cs typeface="Arial"/>
              </a:rPr>
              <a:t> </a:t>
            </a:r>
            <a:r>
              <a:rPr lang="en-US" sz="2400" dirty="0">
                <a:latin typeface="Arial"/>
                <a:cs typeface="Arial"/>
              </a:rPr>
              <a:t>UM1</a:t>
            </a:r>
            <a:r>
              <a:rPr lang="en-US" sz="2400" spc="-60" dirty="0">
                <a:latin typeface="Arial"/>
                <a:cs typeface="Arial"/>
              </a:rPr>
              <a:t> </a:t>
            </a:r>
            <a:r>
              <a:rPr lang="en-US" sz="2400" dirty="0">
                <a:latin typeface="Arial"/>
                <a:cs typeface="Arial"/>
              </a:rPr>
              <a:t>prime</a:t>
            </a:r>
            <a:r>
              <a:rPr lang="en-US" sz="2400" spc="-55" dirty="0">
                <a:latin typeface="Arial"/>
                <a:cs typeface="Arial"/>
              </a:rPr>
              <a:t> </a:t>
            </a:r>
            <a:r>
              <a:rPr lang="en-US" sz="2400" dirty="0">
                <a:latin typeface="Arial"/>
                <a:cs typeface="Arial"/>
              </a:rPr>
              <a:t>hub</a:t>
            </a:r>
            <a:r>
              <a:rPr lang="en-US" sz="2400" spc="-60" dirty="0">
                <a:latin typeface="Arial"/>
                <a:cs typeface="Arial"/>
              </a:rPr>
              <a:t> </a:t>
            </a:r>
            <a:r>
              <a:rPr lang="en-US" sz="2400" dirty="0">
                <a:latin typeface="Arial"/>
                <a:cs typeface="Arial"/>
              </a:rPr>
              <a:t>institution</a:t>
            </a:r>
            <a:r>
              <a:rPr lang="en-US" sz="2400" spc="-40" dirty="0">
                <a:latin typeface="Arial"/>
                <a:cs typeface="Arial"/>
              </a:rPr>
              <a:t> </a:t>
            </a:r>
            <a:r>
              <a:rPr lang="en-US" sz="2400" dirty="0">
                <a:latin typeface="Arial"/>
                <a:cs typeface="Arial"/>
              </a:rPr>
              <a:t>using</a:t>
            </a:r>
            <a:r>
              <a:rPr lang="en-US" sz="2400" spc="-60" dirty="0">
                <a:latin typeface="Arial"/>
                <a:cs typeface="Arial"/>
              </a:rPr>
              <a:t> </a:t>
            </a:r>
            <a:r>
              <a:rPr lang="en-US" sz="2400" spc="-25" dirty="0">
                <a:latin typeface="Arial"/>
                <a:cs typeface="Arial"/>
              </a:rPr>
              <a:t>the </a:t>
            </a:r>
            <a:r>
              <a:rPr lang="en-US" sz="2400" dirty="0">
                <a:latin typeface="Arial"/>
                <a:cs typeface="Arial"/>
              </a:rPr>
              <a:t>multiple</a:t>
            </a:r>
            <a:r>
              <a:rPr lang="en-US" sz="2400" spc="-35" dirty="0">
                <a:latin typeface="Arial"/>
                <a:cs typeface="Arial"/>
              </a:rPr>
              <a:t> </a:t>
            </a:r>
            <a:r>
              <a:rPr lang="en-US" sz="2400" dirty="0">
                <a:latin typeface="Arial"/>
                <a:cs typeface="Arial"/>
              </a:rPr>
              <a:t>PD/PI</a:t>
            </a:r>
            <a:r>
              <a:rPr lang="en-US" sz="2400" spc="-70" dirty="0">
                <a:latin typeface="Arial"/>
                <a:cs typeface="Arial"/>
              </a:rPr>
              <a:t> </a:t>
            </a:r>
            <a:r>
              <a:rPr lang="en-US" sz="2400" spc="-10" dirty="0">
                <a:latin typeface="Arial"/>
                <a:cs typeface="Arial"/>
              </a:rPr>
              <a:t>option.</a:t>
            </a:r>
            <a:endParaRPr lang="en-US" sz="2400" dirty="0">
              <a:latin typeface="Arial"/>
              <a:cs typeface="Arial"/>
            </a:endParaRPr>
          </a:p>
        </p:txBody>
      </p:sp>
      <p:sp>
        <p:nvSpPr>
          <p:cNvPr id="4" name="object 4">
            <a:extLst>
              <a:ext uri="{C183D7F6-B498-43B3-948B-1728B52AA6E4}">
                <adec:decorative xmlns:adec="http://schemas.microsoft.com/office/drawing/2017/decorative" val="1"/>
              </a:ext>
            </a:extLst>
          </p:cNvPr>
          <p:cNvSpPr txBox="1"/>
          <p:nvPr/>
        </p:nvSpPr>
        <p:spPr>
          <a:xfrm>
            <a:off x="11917171" y="15473"/>
            <a:ext cx="194945" cy="197490"/>
          </a:xfrm>
          <a:prstGeom prst="rect">
            <a:avLst/>
          </a:prstGeom>
        </p:spPr>
        <p:txBody>
          <a:bodyPr vert="horz" wrap="square" lIns="0" tIns="12700" rIns="0" bIns="0" rtlCol="0">
            <a:spAutoFit/>
          </a:bodyPr>
          <a:lstStyle/>
          <a:p>
            <a:pPr marL="12700">
              <a:lnSpc>
                <a:spcPct val="100000"/>
              </a:lnSpc>
              <a:spcBef>
                <a:spcPts val="100"/>
              </a:spcBef>
            </a:pPr>
            <a:r>
              <a:rPr sz="1200" spc="-25" dirty="0">
                <a:solidFill>
                  <a:schemeClr val="tx1"/>
                </a:solidFill>
                <a:latin typeface="Arial"/>
                <a:cs typeface="Arial"/>
              </a:rPr>
              <a:t>19</a:t>
            </a:r>
            <a:endParaRPr sz="1200">
              <a:solidFill>
                <a:schemeClr val="tx1"/>
              </a:solidFill>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16939" y="87653"/>
            <a:ext cx="10220706" cy="1157756"/>
          </a:xfrm>
          <a:prstGeom prst="rect">
            <a:avLst/>
          </a:prstGeom>
        </p:spPr>
        <p:txBody>
          <a:bodyPr vert="horz" wrap="square" lIns="0" tIns="255019" rIns="0" bIns="0" rtlCol="0">
            <a:spAutoFit/>
          </a:bodyPr>
          <a:lstStyle/>
          <a:p>
            <a:pPr marL="137795" algn="ctr">
              <a:lnSpc>
                <a:spcPct val="100000"/>
              </a:lnSpc>
              <a:spcBef>
                <a:spcPts val="440"/>
              </a:spcBef>
            </a:pPr>
            <a:r>
              <a:rPr sz="3200" spc="-30" dirty="0">
                <a:solidFill>
                  <a:srgbClr val="006378"/>
                </a:solidFill>
              </a:rPr>
              <a:t>NCATS</a:t>
            </a:r>
            <a:r>
              <a:rPr sz="3200" spc="-55" dirty="0">
                <a:solidFill>
                  <a:srgbClr val="006378"/>
                </a:solidFill>
              </a:rPr>
              <a:t> </a:t>
            </a:r>
            <a:r>
              <a:rPr sz="3200" dirty="0">
                <a:solidFill>
                  <a:srgbClr val="006378"/>
                </a:solidFill>
              </a:rPr>
              <a:t>Division</a:t>
            </a:r>
            <a:r>
              <a:rPr sz="3200" spc="-75" dirty="0">
                <a:solidFill>
                  <a:srgbClr val="006378"/>
                </a:solidFill>
              </a:rPr>
              <a:t> </a:t>
            </a:r>
            <a:r>
              <a:rPr sz="3200" dirty="0">
                <a:solidFill>
                  <a:srgbClr val="006378"/>
                </a:solidFill>
              </a:rPr>
              <a:t>of</a:t>
            </a:r>
            <a:r>
              <a:rPr sz="3200" spc="-65" dirty="0">
                <a:solidFill>
                  <a:srgbClr val="006378"/>
                </a:solidFill>
              </a:rPr>
              <a:t> </a:t>
            </a:r>
            <a:r>
              <a:rPr sz="3200" dirty="0">
                <a:solidFill>
                  <a:srgbClr val="006378"/>
                </a:solidFill>
              </a:rPr>
              <a:t>Clinical</a:t>
            </a:r>
            <a:r>
              <a:rPr sz="3200" spc="-75" dirty="0">
                <a:solidFill>
                  <a:srgbClr val="006378"/>
                </a:solidFill>
              </a:rPr>
              <a:t> </a:t>
            </a:r>
            <a:r>
              <a:rPr sz="3200" spc="-10" dirty="0">
                <a:solidFill>
                  <a:srgbClr val="006378"/>
                </a:solidFill>
              </a:rPr>
              <a:t>Innovation</a:t>
            </a:r>
            <a:endParaRPr sz="3200" dirty="0"/>
          </a:p>
          <a:p>
            <a:pPr marL="137795" algn="ctr">
              <a:lnSpc>
                <a:spcPct val="100000"/>
              </a:lnSpc>
              <a:spcBef>
                <a:spcPts val="260"/>
              </a:spcBef>
            </a:pPr>
            <a:r>
              <a:rPr sz="2400" i="1" dirty="0">
                <a:solidFill>
                  <a:srgbClr val="585858"/>
                </a:solidFill>
                <a:latin typeface="Arial"/>
                <a:cs typeface="Arial"/>
              </a:rPr>
              <a:t>Innovating</a:t>
            </a:r>
            <a:r>
              <a:rPr sz="2400" i="1" spc="-65" dirty="0">
                <a:solidFill>
                  <a:srgbClr val="585858"/>
                </a:solidFill>
                <a:latin typeface="Arial"/>
                <a:cs typeface="Arial"/>
              </a:rPr>
              <a:t> </a:t>
            </a:r>
            <a:r>
              <a:rPr sz="2400" i="1" dirty="0">
                <a:solidFill>
                  <a:srgbClr val="585858"/>
                </a:solidFill>
                <a:latin typeface="Arial"/>
                <a:cs typeface="Arial"/>
              </a:rPr>
              <a:t>Clinical</a:t>
            </a:r>
            <a:r>
              <a:rPr sz="2400" i="1" spc="-60" dirty="0">
                <a:solidFill>
                  <a:srgbClr val="585858"/>
                </a:solidFill>
                <a:latin typeface="Arial"/>
                <a:cs typeface="Arial"/>
              </a:rPr>
              <a:t> </a:t>
            </a:r>
            <a:r>
              <a:rPr sz="2400" i="1" dirty="0">
                <a:solidFill>
                  <a:srgbClr val="585858"/>
                </a:solidFill>
                <a:latin typeface="Arial"/>
                <a:cs typeface="Arial"/>
              </a:rPr>
              <a:t>and</a:t>
            </a:r>
            <a:r>
              <a:rPr sz="2400" i="1" spc="-55" dirty="0">
                <a:solidFill>
                  <a:srgbClr val="585858"/>
                </a:solidFill>
                <a:latin typeface="Arial"/>
                <a:cs typeface="Arial"/>
              </a:rPr>
              <a:t> </a:t>
            </a:r>
            <a:r>
              <a:rPr sz="2400" i="1" dirty="0">
                <a:solidFill>
                  <a:srgbClr val="585858"/>
                </a:solidFill>
                <a:latin typeface="Arial"/>
                <a:cs typeface="Arial"/>
              </a:rPr>
              <a:t>Translational</a:t>
            </a:r>
            <a:r>
              <a:rPr sz="2400" i="1" spc="-55" dirty="0">
                <a:solidFill>
                  <a:srgbClr val="585858"/>
                </a:solidFill>
                <a:latin typeface="Arial"/>
                <a:cs typeface="Arial"/>
              </a:rPr>
              <a:t> </a:t>
            </a:r>
            <a:r>
              <a:rPr sz="2400" i="1" spc="-10" dirty="0">
                <a:solidFill>
                  <a:srgbClr val="585858"/>
                </a:solidFill>
                <a:latin typeface="Arial"/>
                <a:cs typeface="Arial"/>
              </a:rPr>
              <a:t>Science</a:t>
            </a:r>
            <a:endParaRPr sz="2400" dirty="0">
              <a:solidFill>
                <a:srgbClr val="585858"/>
              </a:solidFill>
              <a:latin typeface="Arial"/>
              <a:cs typeface="Arial"/>
            </a:endParaRPr>
          </a:p>
        </p:txBody>
      </p:sp>
      <p:sp>
        <p:nvSpPr>
          <p:cNvPr id="4" name="object 4"/>
          <p:cNvSpPr txBox="1"/>
          <p:nvPr/>
        </p:nvSpPr>
        <p:spPr>
          <a:xfrm>
            <a:off x="872108" y="2086736"/>
            <a:ext cx="5148580" cy="1222129"/>
          </a:xfrm>
          <a:prstGeom prst="rect">
            <a:avLst/>
          </a:prstGeom>
          <a:ln w="12700">
            <a:solidFill>
              <a:srgbClr val="006FC0"/>
            </a:solidFill>
          </a:ln>
        </p:spPr>
        <p:txBody>
          <a:bodyPr vert="horz" wrap="square" lIns="0" tIns="113030" rIns="0" bIns="0" rtlCol="0">
            <a:spAutoFit/>
          </a:bodyPr>
          <a:lstStyle/>
          <a:p>
            <a:pPr marL="978535" marR="287655">
              <a:lnSpc>
                <a:spcPct val="100000"/>
              </a:lnSpc>
              <a:spcBef>
                <a:spcPts val="890"/>
              </a:spcBef>
            </a:pPr>
            <a:r>
              <a:rPr sz="1800" dirty="0">
                <a:latin typeface="Arial"/>
                <a:cs typeface="Arial"/>
              </a:rPr>
              <a:t>Plans,</a:t>
            </a:r>
            <a:r>
              <a:rPr sz="1800" spc="-10" dirty="0">
                <a:latin typeface="Arial"/>
                <a:cs typeface="Arial"/>
              </a:rPr>
              <a:t> </a:t>
            </a:r>
            <a:r>
              <a:rPr sz="1800" dirty="0">
                <a:latin typeface="Arial"/>
                <a:cs typeface="Arial"/>
              </a:rPr>
              <a:t>conducts,</a:t>
            </a:r>
            <a:r>
              <a:rPr sz="1800" spc="-20" dirty="0">
                <a:latin typeface="Arial"/>
                <a:cs typeface="Arial"/>
              </a:rPr>
              <a:t> </a:t>
            </a:r>
            <a:r>
              <a:rPr sz="1800" dirty="0">
                <a:latin typeface="Arial"/>
                <a:cs typeface="Arial"/>
              </a:rPr>
              <a:t>and </a:t>
            </a:r>
            <a:r>
              <a:rPr sz="1800" spc="-10" dirty="0">
                <a:latin typeface="Arial"/>
                <a:cs typeface="Arial"/>
              </a:rPr>
              <a:t>supports </a:t>
            </a:r>
            <a:r>
              <a:rPr sz="1800" dirty="0">
                <a:latin typeface="Arial"/>
                <a:cs typeface="Arial"/>
              </a:rPr>
              <a:t>research</a:t>
            </a:r>
            <a:r>
              <a:rPr sz="1800" spc="-20" dirty="0">
                <a:latin typeface="Arial"/>
                <a:cs typeface="Arial"/>
              </a:rPr>
              <a:t> </a:t>
            </a:r>
            <a:r>
              <a:rPr sz="1800" dirty="0">
                <a:latin typeface="Arial"/>
                <a:cs typeface="Arial"/>
              </a:rPr>
              <a:t>to</a:t>
            </a:r>
            <a:r>
              <a:rPr sz="1800" spc="-10" dirty="0">
                <a:latin typeface="Arial"/>
                <a:cs typeface="Arial"/>
              </a:rPr>
              <a:t> </a:t>
            </a:r>
            <a:r>
              <a:rPr sz="1800" dirty="0">
                <a:solidFill>
                  <a:srgbClr val="0070C0"/>
                </a:solidFill>
                <a:latin typeface="Arial"/>
                <a:cs typeface="Arial"/>
              </a:rPr>
              <a:t>develop</a:t>
            </a:r>
            <a:r>
              <a:rPr sz="1800" spc="-15" dirty="0">
                <a:solidFill>
                  <a:srgbClr val="0070C0"/>
                </a:solidFill>
                <a:latin typeface="Arial"/>
                <a:cs typeface="Arial"/>
              </a:rPr>
              <a:t> </a:t>
            </a:r>
            <a:r>
              <a:rPr sz="1800" dirty="0">
                <a:solidFill>
                  <a:srgbClr val="0070C0"/>
                </a:solidFill>
                <a:latin typeface="Arial"/>
                <a:cs typeface="Arial"/>
              </a:rPr>
              <a:t>new</a:t>
            </a:r>
            <a:r>
              <a:rPr sz="1800" spc="-15" dirty="0">
                <a:solidFill>
                  <a:srgbClr val="0070C0"/>
                </a:solidFill>
                <a:latin typeface="Arial"/>
                <a:cs typeface="Arial"/>
              </a:rPr>
              <a:t> </a:t>
            </a:r>
            <a:r>
              <a:rPr sz="1800" dirty="0">
                <a:solidFill>
                  <a:srgbClr val="0070C0"/>
                </a:solidFill>
                <a:latin typeface="Arial"/>
                <a:cs typeface="Arial"/>
              </a:rPr>
              <a:t>methods</a:t>
            </a:r>
            <a:r>
              <a:rPr sz="1800" spc="-30" dirty="0">
                <a:solidFill>
                  <a:srgbClr val="548ED4"/>
                </a:solidFill>
                <a:latin typeface="Arial"/>
                <a:cs typeface="Arial"/>
              </a:rPr>
              <a:t> </a:t>
            </a:r>
            <a:r>
              <a:rPr sz="1800" spc="-20" dirty="0">
                <a:latin typeface="Arial"/>
                <a:cs typeface="Arial"/>
              </a:rPr>
              <a:t>that </a:t>
            </a:r>
            <a:r>
              <a:rPr sz="1800" dirty="0">
                <a:latin typeface="Arial"/>
                <a:cs typeface="Arial"/>
              </a:rPr>
              <a:t>enhance</a:t>
            </a:r>
            <a:r>
              <a:rPr sz="1800" spc="-15" dirty="0">
                <a:latin typeface="Arial"/>
                <a:cs typeface="Arial"/>
              </a:rPr>
              <a:t> </a:t>
            </a:r>
            <a:r>
              <a:rPr sz="1800" dirty="0">
                <a:latin typeface="Arial"/>
                <a:cs typeface="Arial"/>
              </a:rPr>
              <a:t>clinical</a:t>
            </a:r>
            <a:r>
              <a:rPr sz="1800" spc="-10" dirty="0">
                <a:latin typeface="Arial"/>
                <a:cs typeface="Arial"/>
              </a:rPr>
              <a:t> processes</a:t>
            </a:r>
            <a:endParaRPr lang="en-US" sz="1800" spc="-10" dirty="0">
              <a:latin typeface="Arial"/>
              <a:cs typeface="Arial"/>
            </a:endParaRPr>
          </a:p>
          <a:p>
            <a:pPr marL="978535" marR="287655">
              <a:lnSpc>
                <a:spcPct val="100000"/>
              </a:lnSpc>
            </a:pPr>
            <a:endParaRPr sz="1800" dirty="0">
              <a:latin typeface="Arial"/>
              <a:cs typeface="Arial"/>
            </a:endParaRPr>
          </a:p>
        </p:txBody>
      </p:sp>
      <p:grpSp>
        <p:nvGrpSpPr>
          <p:cNvPr id="5" name="object 5">
            <a:extLst>
              <a:ext uri="{C183D7F6-B498-43B3-948B-1728B52AA6E4}">
                <adec:decorative xmlns:adec="http://schemas.microsoft.com/office/drawing/2017/decorative" val="1"/>
              </a:ext>
            </a:extLst>
          </p:cNvPr>
          <p:cNvGrpSpPr/>
          <p:nvPr/>
        </p:nvGrpSpPr>
        <p:grpSpPr>
          <a:xfrm>
            <a:off x="1138739" y="2217236"/>
            <a:ext cx="485775" cy="1002665"/>
            <a:chOff x="1138739" y="2217236"/>
            <a:chExt cx="485775" cy="1002665"/>
          </a:xfrm>
        </p:grpSpPr>
        <p:sp>
          <p:nvSpPr>
            <p:cNvPr id="6" name="object 6">
              <a:extLst>
                <a:ext uri="{C183D7F6-B498-43B3-948B-1728B52AA6E4}">
                  <adec:decorative xmlns:adec="http://schemas.microsoft.com/office/drawing/2017/decorative" val="1"/>
                </a:ext>
              </a:extLst>
            </p:cNvPr>
            <p:cNvSpPr/>
            <p:nvPr/>
          </p:nvSpPr>
          <p:spPr>
            <a:xfrm>
              <a:off x="1369212" y="2217236"/>
              <a:ext cx="73025" cy="68580"/>
            </a:xfrm>
            <a:custGeom>
              <a:avLst/>
              <a:gdLst/>
              <a:ahLst/>
              <a:cxnLst/>
              <a:rect l="l" t="t" r="r" b="b"/>
              <a:pathLst>
                <a:path w="73025" h="68580">
                  <a:moveTo>
                    <a:pt x="36462" y="68361"/>
                  </a:moveTo>
                  <a:lnTo>
                    <a:pt x="22268" y="65675"/>
                  </a:lnTo>
                  <a:lnTo>
                    <a:pt x="10678" y="58350"/>
                  </a:lnTo>
                  <a:lnTo>
                    <a:pt x="2865" y="47485"/>
                  </a:lnTo>
                  <a:lnTo>
                    <a:pt x="0" y="34180"/>
                  </a:lnTo>
                  <a:lnTo>
                    <a:pt x="2865" y="20875"/>
                  </a:lnTo>
                  <a:lnTo>
                    <a:pt x="10678" y="10010"/>
                  </a:lnTo>
                  <a:lnTo>
                    <a:pt x="22268" y="2685"/>
                  </a:lnTo>
                  <a:lnTo>
                    <a:pt x="36462" y="0"/>
                  </a:lnTo>
                  <a:lnTo>
                    <a:pt x="50656" y="2685"/>
                  </a:lnTo>
                  <a:lnTo>
                    <a:pt x="62246" y="10010"/>
                  </a:lnTo>
                  <a:lnTo>
                    <a:pt x="70059" y="20875"/>
                  </a:lnTo>
                  <a:lnTo>
                    <a:pt x="72924" y="34180"/>
                  </a:lnTo>
                  <a:lnTo>
                    <a:pt x="70059" y="47485"/>
                  </a:lnTo>
                  <a:lnTo>
                    <a:pt x="62246" y="58350"/>
                  </a:lnTo>
                  <a:lnTo>
                    <a:pt x="50656" y="65675"/>
                  </a:lnTo>
                  <a:lnTo>
                    <a:pt x="36462" y="68361"/>
                  </a:lnTo>
                  <a:close/>
                </a:path>
              </a:pathLst>
            </a:custGeom>
            <a:solidFill>
              <a:srgbClr val="C5BDC7"/>
            </a:solidFill>
          </p:spPr>
          <p:txBody>
            <a:bodyPr wrap="square" lIns="0" tIns="0" rIns="0" bIns="0" rtlCol="0"/>
            <a:lstStyle/>
            <a:p>
              <a:endParaRPr/>
            </a:p>
          </p:txBody>
        </p:sp>
        <p:pic>
          <p:nvPicPr>
            <p:cNvPr id="7" name="object 7">
              <a:extLst>
                <a:ext uri="{C183D7F6-B498-43B3-948B-1728B52AA6E4}">
                  <adec:decorative xmlns:adec="http://schemas.microsoft.com/office/drawing/2017/decorative" val="1"/>
                </a:ext>
              </a:extLst>
            </p:cNvPr>
            <p:cNvPicPr/>
            <p:nvPr/>
          </p:nvPicPr>
          <p:blipFill>
            <a:blip r:embed="rId2" cstate="print"/>
            <a:stretch>
              <a:fillRect/>
            </a:stretch>
          </p:blipFill>
          <p:spPr>
            <a:xfrm>
              <a:off x="1429983" y="2319778"/>
              <a:ext cx="72924" cy="68361"/>
            </a:xfrm>
            <a:prstGeom prst="rect">
              <a:avLst/>
            </a:prstGeom>
          </p:spPr>
        </p:pic>
        <p:sp>
          <p:nvSpPr>
            <p:cNvPr id="8" name="object 8">
              <a:extLst>
                <a:ext uri="{C183D7F6-B498-43B3-948B-1728B52AA6E4}">
                  <adec:decorative xmlns:adec="http://schemas.microsoft.com/office/drawing/2017/decorative" val="1"/>
                </a:ext>
              </a:extLst>
            </p:cNvPr>
            <p:cNvSpPr/>
            <p:nvPr/>
          </p:nvSpPr>
          <p:spPr>
            <a:xfrm>
              <a:off x="1296287" y="2296991"/>
              <a:ext cx="73025" cy="68580"/>
            </a:xfrm>
            <a:custGeom>
              <a:avLst/>
              <a:gdLst/>
              <a:ahLst/>
              <a:cxnLst/>
              <a:rect l="l" t="t" r="r" b="b"/>
              <a:pathLst>
                <a:path w="73025" h="68580">
                  <a:moveTo>
                    <a:pt x="36462" y="68361"/>
                  </a:moveTo>
                  <a:lnTo>
                    <a:pt x="22268" y="65675"/>
                  </a:lnTo>
                  <a:lnTo>
                    <a:pt x="10678" y="58350"/>
                  </a:lnTo>
                  <a:lnTo>
                    <a:pt x="2865" y="47485"/>
                  </a:lnTo>
                  <a:lnTo>
                    <a:pt x="0" y="34180"/>
                  </a:lnTo>
                  <a:lnTo>
                    <a:pt x="2865" y="20875"/>
                  </a:lnTo>
                  <a:lnTo>
                    <a:pt x="10678" y="10010"/>
                  </a:lnTo>
                  <a:lnTo>
                    <a:pt x="22268" y="2685"/>
                  </a:lnTo>
                  <a:lnTo>
                    <a:pt x="36462" y="0"/>
                  </a:lnTo>
                  <a:lnTo>
                    <a:pt x="50656" y="2685"/>
                  </a:lnTo>
                  <a:lnTo>
                    <a:pt x="62246" y="10010"/>
                  </a:lnTo>
                  <a:lnTo>
                    <a:pt x="70059" y="20875"/>
                  </a:lnTo>
                  <a:lnTo>
                    <a:pt x="72924" y="34180"/>
                  </a:lnTo>
                  <a:lnTo>
                    <a:pt x="70059" y="47485"/>
                  </a:lnTo>
                  <a:lnTo>
                    <a:pt x="62246" y="58350"/>
                  </a:lnTo>
                  <a:lnTo>
                    <a:pt x="50656" y="65675"/>
                  </a:lnTo>
                  <a:lnTo>
                    <a:pt x="36462" y="68361"/>
                  </a:lnTo>
                  <a:close/>
                </a:path>
              </a:pathLst>
            </a:custGeom>
            <a:solidFill>
              <a:srgbClr val="C5BDC7"/>
            </a:solidFill>
          </p:spPr>
          <p:txBody>
            <a:bodyPr wrap="square" lIns="0" tIns="0" rIns="0" bIns="0" rtlCol="0"/>
            <a:lstStyle/>
            <a:p>
              <a:endParaRPr/>
            </a:p>
          </p:txBody>
        </p:sp>
        <p:pic>
          <p:nvPicPr>
            <p:cNvPr id="9" name="object 9">
              <a:extLst>
                <a:ext uri="{C183D7F6-B498-43B3-948B-1728B52AA6E4}">
                  <adec:decorative xmlns:adec="http://schemas.microsoft.com/office/drawing/2017/decorative" val="1"/>
                </a:ext>
              </a:extLst>
            </p:cNvPr>
            <p:cNvPicPr/>
            <p:nvPr/>
          </p:nvPicPr>
          <p:blipFill>
            <a:blip r:embed="rId3" cstate="print"/>
            <a:stretch>
              <a:fillRect/>
            </a:stretch>
          </p:blipFill>
          <p:spPr>
            <a:xfrm>
              <a:off x="1308441" y="2410926"/>
              <a:ext cx="97233" cy="91148"/>
            </a:xfrm>
            <a:prstGeom prst="rect">
              <a:avLst/>
            </a:prstGeom>
          </p:spPr>
        </p:pic>
        <p:sp>
          <p:nvSpPr>
            <p:cNvPr id="10" name="object 10">
              <a:extLst>
                <a:ext uri="{C183D7F6-B498-43B3-948B-1728B52AA6E4}">
                  <adec:decorative xmlns:adec="http://schemas.microsoft.com/office/drawing/2017/decorative" val="1"/>
                </a:ext>
              </a:extLst>
            </p:cNvPr>
            <p:cNvSpPr/>
            <p:nvPr/>
          </p:nvSpPr>
          <p:spPr>
            <a:xfrm>
              <a:off x="1138739" y="2524860"/>
              <a:ext cx="485775" cy="695325"/>
            </a:xfrm>
            <a:custGeom>
              <a:avLst/>
              <a:gdLst/>
              <a:ahLst/>
              <a:cxnLst/>
              <a:rect l="l" t="t" r="r" b="b"/>
              <a:pathLst>
                <a:path w="485775" h="695325">
                  <a:moveTo>
                    <a:pt x="412785" y="695005"/>
                  </a:moveTo>
                  <a:lnTo>
                    <a:pt x="72469" y="695005"/>
                  </a:lnTo>
                  <a:lnTo>
                    <a:pt x="54598" y="692922"/>
                  </a:lnTo>
                  <a:lnTo>
                    <a:pt x="11698" y="664242"/>
                  </a:lnTo>
                  <a:lnTo>
                    <a:pt x="0" y="632625"/>
                  </a:lnTo>
                  <a:lnTo>
                    <a:pt x="588" y="615855"/>
                  </a:lnTo>
                  <a:lnTo>
                    <a:pt x="5621" y="599299"/>
                  </a:lnTo>
                  <a:lnTo>
                    <a:pt x="145394" y="303067"/>
                  </a:lnTo>
                  <a:lnTo>
                    <a:pt x="145394" y="102541"/>
                  </a:lnTo>
                  <a:lnTo>
                    <a:pt x="144824" y="78544"/>
                  </a:lnTo>
                  <a:lnTo>
                    <a:pt x="140836" y="64373"/>
                  </a:lnTo>
                  <a:lnTo>
                    <a:pt x="130011" y="54475"/>
                  </a:lnTo>
                  <a:lnTo>
                    <a:pt x="108931" y="43295"/>
                  </a:lnTo>
                  <a:lnTo>
                    <a:pt x="101240" y="37687"/>
                  </a:lnTo>
                  <a:lnTo>
                    <a:pt x="96625" y="30050"/>
                  </a:lnTo>
                  <a:lnTo>
                    <a:pt x="95429" y="21345"/>
                  </a:lnTo>
                  <a:lnTo>
                    <a:pt x="97992" y="12532"/>
                  </a:lnTo>
                  <a:lnTo>
                    <a:pt x="102284" y="7209"/>
                  </a:lnTo>
                  <a:lnTo>
                    <a:pt x="107716" y="3275"/>
                  </a:lnTo>
                  <a:lnTo>
                    <a:pt x="114059" y="836"/>
                  </a:lnTo>
                  <a:lnTo>
                    <a:pt x="121085" y="0"/>
                  </a:lnTo>
                  <a:lnTo>
                    <a:pt x="364169" y="0"/>
                  </a:lnTo>
                  <a:lnTo>
                    <a:pt x="389825" y="21345"/>
                  </a:lnTo>
                  <a:lnTo>
                    <a:pt x="388629" y="30050"/>
                  </a:lnTo>
                  <a:lnTo>
                    <a:pt x="384014" y="37687"/>
                  </a:lnTo>
                  <a:lnTo>
                    <a:pt x="376323" y="43295"/>
                  </a:lnTo>
                  <a:lnTo>
                    <a:pt x="372758" y="45574"/>
                  </a:lnTo>
                  <a:lnTo>
                    <a:pt x="178210" y="45574"/>
                  </a:lnTo>
                  <a:lnTo>
                    <a:pt x="184268" y="57359"/>
                  </a:lnTo>
                  <a:lnTo>
                    <a:pt x="189301" y="70639"/>
                  </a:lnTo>
                  <a:lnTo>
                    <a:pt x="192738" y="85629"/>
                  </a:lnTo>
                  <a:lnTo>
                    <a:pt x="194010" y="102541"/>
                  </a:lnTo>
                  <a:lnTo>
                    <a:pt x="194010" y="148115"/>
                  </a:lnTo>
                  <a:lnTo>
                    <a:pt x="339860" y="148115"/>
                  </a:lnTo>
                  <a:lnTo>
                    <a:pt x="339860" y="303067"/>
                  </a:lnTo>
                  <a:lnTo>
                    <a:pt x="479633" y="599299"/>
                  </a:lnTo>
                  <a:lnTo>
                    <a:pt x="484666" y="615855"/>
                  </a:lnTo>
                  <a:lnTo>
                    <a:pt x="473556" y="664242"/>
                  </a:lnTo>
                  <a:lnTo>
                    <a:pt x="430656" y="692922"/>
                  </a:lnTo>
                  <a:lnTo>
                    <a:pt x="412785" y="695005"/>
                  </a:lnTo>
                  <a:close/>
                </a:path>
                <a:path w="485775" h="695325">
                  <a:moveTo>
                    <a:pt x="339860" y="148115"/>
                  </a:moveTo>
                  <a:lnTo>
                    <a:pt x="291244" y="148115"/>
                  </a:lnTo>
                  <a:lnTo>
                    <a:pt x="291244" y="102541"/>
                  </a:lnTo>
                  <a:lnTo>
                    <a:pt x="292535" y="85629"/>
                  </a:lnTo>
                  <a:lnTo>
                    <a:pt x="296105" y="70639"/>
                  </a:lnTo>
                  <a:lnTo>
                    <a:pt x="301499" y="57359"/>
                  </a:lnTo>
                  <a:lnTo>
                    <a:pt x="308259" y="45574"/>
                  </a:lnTo>
                  <a:lnTo>
                    <a:pt x="372758" y="45574"/>
                  </a:lnTo>
                  <a:lnTo>
                    <a:pt x="370113" y="47265"/>
                  </a:lnTo>
                  <a:lnTo>
                    <a:pt x="357636" y="57964"/>
                  </a:lnTo>
                  <a:lnTo>
                    <a:pt x="345387" y="76140"/>
                  </a:lnTo>
                  <a:lnTo>
                    <a:pt x="339860" y="102541"/>
                  </a:lnTo>
                  <a:lnTo>
                    <a:pt x="339860" y="148115"/>
                  </a:lnTo>
                  <a:close/>
                </a:path>
              </a:pathLst>
            </a:custGeom>
            <a:solidFill>
              <a:srgbClr val="C5BDC7"/>
            </a:solidFill>
          </p:spPr>
          <p:txBody>
            <a:bodyPr wrap="square" lIns="0" tIns="0" rIns="0" bIns="0" rtlCol="0"/>
            <a:lstStyle/>
            <a:p>
              <a:endParaRPr/>
            </a:p>
          </p:txBody>
        </p:sp>
      </p:grpSp>
      <p:sp>
        <p:nvSpPr>
          <p:cNvPr id="11" name="object 11"/>
          <p:cNvSpPr txBox="1"/>
          <p:nvPr/>
        </p:nvSpPr>
        <p:spPr>
          <a:xfrm>
            <a:off x="6129909" y="2089785"/>
            <a:ext cx="5148580" cy="1218923"/>
          </a:xfrm>
          <a:prstGeom prst="rect">
            <a:avLst/>
          </a:prstGeom>
          <a:ln w="12700">
            <a:solidFill>
              <a:srgbClr val="006FC0"/>
            </a:solidFill>
          </a:ln>
        </p:spPr>
        <p:txBody>
          <a:bodyPr vert="horz" wrap="square" lIns="0" tIns="109855" rIns="0" bIns="0" rtlCol="0">
            <a:spAutoFit/>
          </a:bodyPr>
          <a:lstStyle/>
          <a:p>
            <a:pPr marL="956310" marR="574040">
              <a:lnSpc>
                <a:spcPct val="100000"/>
              </a:lnSpc>
              <a:spcBef>
                <a:spcPts val="865"/>
              </a:spcBef>
            </a:pPr>
            <a:r>
              <a:rPr sz="1800" dirty="0">
                <a:latin typeface="Arial"/>
                <a:cs typeface="Arial"/>
              </a:rPr>
              <a:t>Plans,</a:t>
            </a:r>
            <a:r>
              <a:rPr sz="1800" spc="-10" dirty="0">
                <a:latin typeface="Arial"/>
                <a:cs typeface="Arial"/>
              </a:rPr>
              <a:t> </a:t>
            </a:r>
            <a:r>
              <a:rPr sz="1800" dirty="0">
                <a:latin typeface="Arial"/>
                <a:cs typeface="Arial"/>
              </a:rPr>
              <a:t>conducts,</a:t>
            </a:r>
            <a:r>
              <a:rPr sz="1800" spc="-20" dirty="0">
                <a:latin typeface="Arial"/>
                <a:cs typeface="Arial"/>
              </a:rPr>
              <a:t> </a:t>
            </a:r>
            <a:r>
              <a:rPr sz="1800" dirty="0">
                <a:latin typeface="Arial"/>
                <a:cs typeface="Arial"/>
              </a:rPr>
              <a:t>and </a:t>
            </a:r>
            <a:r>
              <a:rPr sz="1800" spc="-10" dirty="0">
                <a:latin typeface="Arial"/>
                <a:cs typeface="Arial"/>
              </a:rPr>
              <a:t>supports </a:t>
            </a:r>
            <a:r>
              <a:rPr sz="1800" dirty="0">
                <a:latin typeface="Arial"/>
                <a:cs typeface="Arial"/>
              </a:rPr>
              <a:t>research</a:t>
            </a:r>
            <a:r>
              <a:rPr sz="1800" spc="-15" dirty="0">
                <a:latin typeface="Arial"/>
                <a:cs typeface="Arial"/>
              </a:rPr>
              <a:t> </a:t>
            </a:r>
            <a:r>
              <a:rPr sz="1800" dirty="0">
                <a:latin typeface="Arial"/>
                <a:cs typeface="Arial"/>
              </a:rPr>
              <a:t>to</a:t>
            </a:r>
            <a:r>
              <a:rPr sz="1800" spc="-20" dirty="0">
                <a:latin typeface="Arial"/>
                <a:cs typeface="Arial"/>
              </a:rPr>
              <a:t> </a:t>
            </a:r>
            <a:r>
              <a:rPr sz="1800" dirty="0">
                <a:solidFill>
                  <a:srgbClr val="0070C0"/>
                </a:solidFill>
                <a:latin typeface="Arial"/>
                <a:cs typeface="Arial"/>
              </a:rPr>
              <a:t>evaluate</a:t>
            </a:r>
            <a:r>
              <a:rPr sz="1800" spc="-15" dirty="0">
                <a:solidFill>
                  <a:srgbClr val="0070C0"/>
                </a:solidFill>
                <a:latin typeface="Arial"/>
                <a:cs typeface="Arial"/>
              </a:rPr>
              <a:t> </a:t>
            </a:r>
            <a:r>
              <a:rPr sz="1800" spc="-10" dirty="0">
                <a:solidFill>
                  <a:srgbClr val="0070C0"/>
                </a:solidFill>
                <a:latin typeface="Arial"/>
                <a:cs typeface="Arial"/>
              </a:rPr>
              <a:t>existing </a:t>
            </a:r>
            <a:r>
              <a:rPr sz="1800" dirty="0">
                <a:solidFill>
                  <a:srgbClr val="0070C0"/>
                </a:solidFill>
                <a:latin typeface="Arial"/>
                <a:cs typeface="Arial"/>
              </a:rPr>
              <a:t>approaches</a:t>
            </a:r>
            <a:r>
              <a:rPr sz="1800" spc="-20" dirty="0">
                <a:solidFill>
                  <a:srgbClr val="0070C0"/>
                </a:solidFill>
                <a:latin typeface="Arial"/>
                <a:cs typeface="Arial"/>
              </a:rPr>
              <a:t> </a:t>
            </a:r>
            <a:r>
              <a:rPr sz="1800" dirty="0">
                <a:solidFill>
                  <a:srgbClr val="0070C0"/>
                </a:solidFill>
                <a:latin typeface="Arial"/>
                <a:cs typeface="Arial"/>
              </a:rPr>
              <a:t>and</a:t>
            </a:r>
            <a:r>
              <a:rPr sz="1800" spc="-10" dirty="0">
                <a:solidFill>
                  <a:srgbClr val="0070C0"/>
                </a:solidFill>
                <a:latin typeface="Arial"/>
                <a:cs typeface="Arial"/>
              </a:rPr>
              <a:t> </a:t>
            </a:r>
            <a:r>
              <a:rPr sz="1800" dirty="0">
                <a:solidFill>
                  <a:srgbClr val="0070C0"/>
                </a:solidFill>
                <a:latin typeface="Arial"/>
                <a:cs typeface="Arial"/>
              </a:rPr>
              <a:t>technologies</a:t>
            </a:r>
            <a:r>
              <a:rPr sz="1800" spc="-20" dirty="0">
                <a:solidFill>
                  <a:srgbClr val="548ED4"/>
                </a:solidFill>
                <a:latin typeface="Arial"/>
                <a:cs typeface="Arial"/>
              </a:rPr>
              <a:t> </a:t>
            </a:r>
            <a:r>
              <a:rPr sz="1800" dirty="0">
                <a:latin typeface="Arial"/>
                <a:cs typeface="Arial"/>
              </a:rPr>
              <a:t>in </a:t>
            </a:r>
            <a:r>
              <a:rPr sz="1800" spc="-25" dirty="0">
                <a:latin typeface="Arial"/>
                <a:cs typeface="Arial"/>
              </a:rPr>
              <a:t>the </a:t>
            </a:r>
            <a:r>
              <a:rPr sz="1800" dirty="0">
                <a:latin typeface="Arial"/>
                <a:cs typeface="Arial"/>
              </a:rPr>
              <a:t>clinical</a:t>
            </a:r>
            <a:r>
              <a:rPr sz="1800" spc="-15" dirty="0">
                <a:latin typeface="Arial"/>
                <a:cs typeface="Arial"/>
              </a:rPr>
              <a:t> </a:t>
            </a:r>
            <a:r>
              <a:rPr sz="1800" spc="-10" dirty="0">
                <a:latin typeface="Arial"/>
                <a:cs typeface="Arial"/>
              </a:rPr>
              <a:t>spectrum</a:t>
            </a:r>
            <a:endParaRPr sz="1800" dirty="0">
              <a:latin typeface="Arial"/>
              <a:cs typeface="Arial"/>
            </a:endParaRPr>
          </a:p>
        </p:txBody>
      </p:sp>
      <p:sp>
        <p:nvSpPr>
          <p:cNvPr id="12" name="object 12"/>
          <p:cNvSpPr txBox="1"/>
          <p:nvPr/>
        </p:nvSpPr>
        <p:spPr>
          <a:xfrm>
            <a:off x="872108" y="3604640"/>
            <a:ext cx="5148580" cy="1345881"/>
          </a:xfrm>
          <a:prstGeom prst="rect">
            <a:avLst/>
          </a:prstGeom>
          <a:ln w="12700">
            <a:solidFill>
              <a:srgbClr val="006FC0"/>
            </a:solidFill>
          </a:ln>
        </p:spPr>
        <p:txBody>
          <a:bodyPr vert="horz" wrap="square" lIns="0" tIns="235585" rIns="0" bIns="0" rtlCol="0">
            <a:spAutoFit/>
          </a:bodyPr>
          <a:lstStyle/>
          <a:p>
            <a:pPr marL="974725" marR="721995">
              <a:lnSpc>
                <a:spcPct val="100000"/>
              </a:lnSpc>
              <a:spcBef>
                <a:spcPts val="1855"/>
              </a:spcBef>
            </a:pPr>
            <a:r>
              <a:rPr sz="1800" dirty="0">
                <a:solidFill>
                  <a:srgbClr val="0070C0"/>
                </a:solidFill>
                <a:latin typeface="Arial"/>
                <a:cs typeface="Arial"/>
              </a:rPr>
              <a:t>Allocates</a:t>
            </a:r>
            <a:r>
              <a:rPr sz="1800" spc="-20" dirty="0">
                <a:solidFill>
                  <a:srgbClr val="0070C0"/>
                </a:solidFill>
                <a:latin typeface="Arial"/>
                <a:cs typeface="Arial"/>
              </a:rPr>
              <a:t> </a:t>
            </a:r>
            <a:r>
              <a:rPr sz="1800" dirty="0">
                <a:solidFill>
                  <a:srgbClr val="0070C0"/>
                </a:solidFill>
                <a:latin typeface="Arial"/>
                <a:cs typeface="Arial"/>
              </a:rPr>
              <a:t>resources</a:t>
            </a:r>
            <a:r>
              <a:rPr sz="1800" spc="-20" dirty="0">
                <a:solidFill>
                  <a:srgbClr val="548ED4"/>
                </a:solidFill>
                <a:latin typeface="Arial"/>
                <a:cs typeface="Arial"/>
              </a:rPr>
              <a:t> </a:t>
            </a:r>
            <a:r>
              <a:rPr sz="1800" dirty="0">
                <a:latin typeface="Arial"/>
                <a:cs typeface="Arial"/>
              </a:rPr>
              <a:t>to</a:t>
            </a:r>
            <a:r>
              <a:rPr sz="1800" spc="-10" dirty="0">
                <a:latin typeface="Arial"/>
                <a:cs typeface="Arial"/>
              </a:rPr>
              <a:t> </a:t>
            </a:r>
            <a:r>
              <a:rPr sz="1800" dirty="0">
                <a:latin typeface="Arial"/>
                <a:cs typeface="Arial"/>
              </a:rPr>
              <a:t>clinical</a:t>
            </a:r>
            <a:r>
              <a:rPr sz="1800" spc="-15" dirty="0">
                <a:latin typeface="Arial"/>
                <a:cs typeface="Arial"/>
              </a:rPr>
              <a:t> </a:t>
            </a:r>
            <a:r>
              <a:rPr sz="1800" spc="-25" dirty="0">
                <a:latin typeface="Arial"/>
                <a:cs typeface="Arial"/>
              </a:rPr>
              <a:t>and </a:t>
            </a:r>
            <a:r>
              <a:rPr sz="1800" dirty="0">
                <a:latin typeface="Arial"/>
                <a:cs typeface="Arial"/>
              </a:rPr>
              <a:t>translational</a:t>
            </a:r>
            <a:r>
              <a:rPr sz="1800" spc="-40" dirty="0">
                <a:latin typeface="Arial"/>
                <a:cs typeface="Arial"/>
              </a:rPr>
              <a:t> </a:t>
            </a:r>
            <a:r>
              <a:rPr sz="1800" dirty="0">
                <a:latin typeface="Arial"/>
                <a:cs typeface="Arial"/>
              </a:rPr>
              <a:t>infrastructure</a:t>
            </a:r>
            <a:r>
              <a:rPr sz="1800" spc="-30" dirty="0">
                <a:latin typeface="Arial"/>
                <a:cs typeface="Arial"/>
              </a:rPr>
              <a:t> </a:t>
            </a:r>
            <a:r>
              <a:rPr sz="1800" spc="-25" dirty="0">
                <a:latin typeface="Arial"/>
                <a:cs typeface="Arial"/>
              </a:rPr>
              <a:t>and </a:t>
            </a:r>
            <a:r>
              <a:rPr sz="1800" spc="-10" dirty="0">
                <a:latin typeface="Arial"/>
                <a:cs typeface="Arial"/>
              </a:rPr>
              <a:t>investigators</a:t>
            </a:r>
            <a:endParaRPr lang="en-US" sz="1800" spc="-10" dirty="0">
              <a:latin typeface="Arial"/>
              <a:cs typeface="Arial"/>
            </a:endParaRPr>
          </a:p>
          <a:p>
            <a:pPr marL="974725" marR="721995">
              <a:lnSpc>
                <a:spcPct val="100000"/>
              </a:lnSpc>
            </a:pPr>
            <a:endParaRPr sz="1800" dirty="0">
              <a:latin typeface="Arial"/>
              <a:cs typeface="Arial"/>
            </a:endParaRPr>
          </a:p>
        </p:txBody>
      </p:sp>
      <p:sp>
        <p:nvSpPr>
          <p:cNvPr id="13" name="object 13"/>
          <p:cNvSpPr txBox="1"/>
          <p:nvPr/>
        </p:nvSpPr>
        <p:spPr>
          <a:xfrm>
            <a:off x="6129909" y="3601592"/>
            <a:ext cx="5148580" cy="1315745"/>
          </a:xfrm>
          <a:prstGeom prst="rect">
            <a:avLst/>
          </a:prstGeom>
          <a:ln w="12700">
            <a:solidFill>
              <a:srgbClr val="006FC0"/>
            </a:solidFill>
          </a:ln>
        </p:spPr>
        <p:txBody>
          <a:bodyPr vert="horz" wrap="square" lIns="0" tIns="238760" rIns="0" bIns="0" rtlCol="0">
            <a:spAutoFit/>
          </a:bodyPr>
          <a:lstStyle/>
          <a:p>
            <a:pPr marL="958850" marR="294640">
              <a:lnSpc>
                <a:spcPct val="100000"/>
              </a:lnSpc>
              <a:spcBef>
                <a:spcPts val="1880"/>
              </a:spcBef>
            </a:pPr>
            <a:r>
              <a:rPr sz="1800" dirty="0">
                <a:solidFill>
                  <a:srgbClr val="0070C0"/>
                </a:solidFill>
                <a:latin typeface="Arial"/>
                <a:cs typeface="Arial"/>
              </a:rPr>
              <a:t>Supports</a:t>
            </a:r>
            <a:r>
              <a:rPr sz="1800" spc="-20" dirty="0">
                <a:solidFill>
                  <a:srgbClr val="0070C0"/>
                </a:solidFill>
                <a:latin typeface="Arial"/>
                <a:cs typeface="Arial"/>
              </a:rPr>
              <a:t> </a:t>
            </a:r>
            <a:r>
              <a:rPr sz="1800" dirty="0">
                <a:solidFill>
                  <a:srgbClr val="0070C0"/>
                </a:solidFill>
                <a:latin typeface="Arial"/>
                <a:cs typeface="Arial"/>
              </a:rPr>
              <a:t>training</a:t>
            </a:r>
            <a:r>
              <a:rPr sz="1800" spc="-15" dirty="0">
                <a:solidFill>
                  <a:srgbClr val="0070C0"/>
                </a:solidFill>
                <a:latin typeface="Arial"/>
                <a:cs typeface="Arial"/>
              </a:rPr>
              <a:t> </a:t>
            </a:r>
            <a:r>
              <a:rPr sz="1800" dirty="0">
                <a:solidFill>
                  <a:srgbClr val="0070C0"/>
                </a:solidFill>
                <a:latin typeface="Arial"/>
                <a:cs typeface="Arial"/>
              </a:rPr>
              <a:t>programs</a:t>
            </a:r>
            <a:r>
              <a:rPr sz="1800" spc="-30" dirty="0">
                <a:solidFill>
                  <a:srgbClr val="548ED4"/>
                </a:solidFill>
                <a:latin typeface="Arial"/>
                <a:cs typeface="Arial"/>
              </a:rPr>
              <a:t> </a:t>
            </a:r>
            <a:r>
              <a:rPr sz="1800" dirty="0">
                <a:latin typeface="Arial"/>
                <a:cs typeface="Arial"/>
              </a:rPr>
              <a:t>relevant</a:t>
            </a:r>
            <a:r>
              <a:rPr sz="1800" spc="-20" dirty="0">
                <a:latin typeface="Arial"/>
                <a:cs typeface="Arial"/>
              </a:rPr>
              <a:t> </a:t>
            </a:r>
            <a:r>
              <a:rPr sz="1800" spc="-25" dirty="0">
                <a:latin typeface="Arial"/>
                <a:cs typeface="Arial"/>
              </a:rPr>
              <a:t>to </a:t>
            </a:r>
            <a:r>
              <a:rPr sz="1800" dirty="0">
                <a:latin typeface="Arial"/>
                <a:cs typeface="Arial"/>
              </a:rPr>
              <a:t>clinical</a:t>
            </a:r>
            <a:r>
              <a:rPr sz="1800" spc="-20" dirty="0">
                <a:latin typeface="Arial"/>
                <a:cs typeface="Arial"/>
              </a:rPr>
              <a:t> </a:t>
            </a:r>
            <a:r>
              <a:rPr sz="1800" dirty="0">
                <a:latin typeface="Arial"/>
                <a:cs typeface="Arial"/>
              </a:rPr>
              <a:t>phases</a:t>
            </a:r>
            <a:r>
              <a:rPr sz="1800" spc="-15" dirty="0">
                <a:latin typeface="Arial"/>
                <a:cs typeface="Arial"/>
              </a:rPr>
              <a:t> </a:t>
            </a:r>
            <a:r>
              <a:rPr sz="1800" dirty="0">
                <a:latin typeface="Arial"/>
                <a:cs typeface="Arial"/>
              </a:rPr>
              <a:t>of</a:t>
            </a:r>
            <a:r>
              <a:rPr sz="1800" spc="-5" dirty="0">
                <a:latin typeface="Arial"/>
                <a:cs typeface="Arial"/>
              </a:rPr>
              <a:t> </a:t>
            </a:r>
            <a:r>
              <a:rPr sz="1800" dirty="0">
                <a:latin typeface="Arial"/>
                <a:cs typeface="Arial"/>
              </a:rPr>
              <a:t>translational</a:t>
            </a:r>
            <a:r>
              <a:rPr sz="1800" spc="-20" dirty="0">
                <a:latin typeface="Arial"/>
                <a:cs typeface="Arial"/>
              </a:rPr>
              <a:t> </a:t>
            </a:r>
            <a:r>
              <a:rPr sz="1800" spc="-10" dirty="0">
                <a:latin typeface="Arial"/>
                <a:cs typeface="Arial"/>
              </a:rPr>
              <a:t>science</a:t>
            </a:r>
            <a:endParaRPr lang="en-US" sz="1800" spc="-10" dirty="0">
              <a:latin typeface="Arial"/>
              <a:cs typeface="Arial"/>
            </a:endParaRPr>
          </a:p>
          <a:p>
            <a:pPr marL="958850" marR="294640">
              <a:lnSpc>
                <a:spcPct val="100000"/>
              </a:lnSpc>
              <a:spcBef>
                <a:spcPts val="1995"/>
              </a:spcBef>
            </a:pPr>
            <a:endParaRPr sz="1800" dirty="0">
              <a:latin typeface="Arial"/>
              <a:cs typeface="Arial"/>
            </a:endParaRPr>
          </a:p>
        </p:txBody>
      </p:sp>
      <p:sp>
        <p:nvSpPr>
          <p:cNvPr id="14" name="object 14">
            <a:extLst>
              <a:ext uri="{C183D7F6-B498-43B3-948B-1728B52AA6E4}">
                <adec:decorative xmlns:adec="http://schemas.microsoft.com/office/drawing/2017/decorative" val="1"/>
              </a:ext>
            </a:extLst>
          </p:cNvPr>
          <p:cNvSpPr/>
          <p:nvPr/>
        </p:nvSpPr>
        <p:spPr>
          <a:xfrm>
            <a:off x="1029449" y="3896652"/>
            <a:ext cx="686435" cy="662305"/>
          </a:xfrm>
          <a:custGeom>
            <a:avLst/>
            <a:gdLst/>
            <a:ahLst/>
            <a:cxnLst/>
            <a:rect l="l" t="t" r="r" b="b"/>
            <a:pathLst>
              <a:path w="686435" h="662304">
                <a:moveTo>
                  <a:pt x="228828" y="235115"/>
                </a:moveTo>
                <a:lnTo>
                  <a:pt x="0" y="235115"/>
                </a:lnTo>
                <a:lnTo>
                  <a:pt x="0" y="497319"/>
                </a:lnTo>
                <a:lnTo>
                  <a:pt x="23736" y="527812"/>
                </a:lnTo>
                <a:lnTo>
                  <a:pt x="228828" y="235115"/>
                </a:lnTo>
                <a:close/>
              </a:path>
              <a:path w="686435" h="662304">
                <a:moveTo>
                  <a:pt x="389521" y="200279"/>
                </a:moveTo>
                <a:lnTo>
                  <a:pt x="255295" y="8712"/>
                </a:lnTo>
                <a:lnTo>
                  <a:pt x="203428" y="21793"/>
                </a:lnTo>
                <a:lnTo>
                  <a:pt x="154698" y="40271"/>
                </a:lnTo>
                <a:lnTo>
                  <a:pt x="109664" y="63754"/>
                </a:lnTo>
                <a:lnTo>
                  <a:pt x="68872" y="91884"/>
                </a:lnTo>
                <a:lnTo>
                  <a:pt x="32867" y="124269"/>
                </a:lnTo>
                <a:lnTo>
                  <a:pt x="2197" y="160528"/>
                </a:lnTo>
                <a:lnTo>
                  <a:pt x="0" y="164058"/>
                </a:lnTo>
                <a:lnTo>
                  <a:pt x="0" y="200279"/>
                </a:lnTo>
                <a:lnTo>
                  <a:pt x="389521" y="200279"/>
                </a:lnTo>
                <a:close/>
              </a:path>
              <a:path w="686435" h="662304">
                <a:moveTo>
                  <a:pt x="393369" y="659498"/>
                </a:moveTo>
                <a:lnTo>
                  <a:pt x="211924" y="400570"/>
                </a:lnTo>
                <a:lnTo>
                  <a:pt x="212178" y="400456"/>
                </a:lnTo>
                <a:lnTo>
                  <a:pt x="186982" y="364515"/>
                </a:lnTo>
                <a:lnTo>
                  <a:pt x="52616" y="556310"/>
                </a:lnTo>
                <a:lnTo>
                  <a:pt x="92976" y="587514"/>
                </a:lnTo>
                <a:lnTo>
                  <a:pt x="137731" y="613613"/>
                </a:lnTo>
                <a:lnTo>
                  <a:pt x="186182" y="634352"/>
                </a:lnTo>
                <a:lnTo>
                  <a:pt x="237591" y="649465"/>
                </a:lnTo>
                <a:lnTo>
                  <a:pt x="291274" y="658710"/>
                </a:lnTo>
                <a:lnTo>
                  <a:pt x="346494" y="661809"/>
                </a:lnTo>
                <a:lnTo>
                  <a:pt x="358241" y="661657"/>
                </a:lnTo>
                <a:lnTo>
                  <a:pt x="369963" y="661212"/>
                </a:lnTo>
                <a:lnTo>
                  <a:pt x="381685" y="660488"/>
                </a:lnTo>
                <a:lnTo>
                  <a:pt x="393369" y="659498"/>
                </a:lnTo>
                <a:close/>
              </a:path>
              <a:path w="686435" h="662304">
                <a:moveTo>
                  <a:pt x="640245" y="105371"/>
                </a:moveTo>
                <a:lnTo>
                  <a:pt x="599884" y="74193"/>
                </a:lnTo>
                <a:lnTo>
                  <a:pt x="555142" y="48133"/>
                </a:lnTo>
                <a:lnTo>
                  <a:pt x="506717" y="27419"/>
                </a:lnTo>
                <a:lnTo>
                  <a:pt x="455320" y="12331"/>
                </a:lnTo>
                <a:lnTo>
                  <a:pt x="401675" y="3098"/>
                </a:lnTo>
                <a:lnTo>
                  <a:pt x="346494" y="0"/>
                </a:lnTo>
                <a:lnTo>
                  <a:pt x="334746" y="165"/>
                </a:lnTo>
                <a:lnTo>
                  <a:pt x="323011" y="596"/>
                </a:lnTo>
                <a:lnTo>
                  <a:pt x="311302" y="1320"/>
                </a:lnTo>
                <a:lnTo>
                  <a:pt x="299618" y="2311"/>
                </a:lnTo>
                <a:lnTo>
                  <a:pt x="481050" y="261239"/>
                </a:lnTo>
                <a:lnTo>
                  <a:pt x="480809" y="261353"/>
                </a:lnTo>
                <a:lnTo>
                  <a:pt x="505841" y="297053"/>
                </a:lnTo>
                <a:lnTo>
                  <a:pt x="640245" y="105371"/>
                </a:lnTo>
                <a:close/>
              </a:path>
              <a:path w="686435" h="662304">
                <a:moveTo>
                  <a:pt x="685812" y="461530"/>
                </a:moveTo>
                <a:lnTo>
                  <a:pt x="303466" y="461530"/>
                </a:lnTo>
                <a:lnTo>
                  <a:pt x="437692" y="653110"/>
                </a:lnTo>
                <a:lnTo>
                  <a:pt x="489559" y="640016"/>
                </a:lnTo>
                <a:lnTo>
                  <a:pt x="538276" y="621550"/>
                </a:lnTo>
                <a:lnTo>
                  <a:pt x="583311" y="598055"/>
                </a:lnTo>
                <a:lnTo>
                  <a:pt x="624103" y="569925"/>
                </a:lnTo>
                <a:lnTo>
                  <a:pt x="660107" y="537540"/>
                </a:lnTo>
                <a:lnTo>
                  <a:pt x="685812" y="507161"/>
                </a:lnTo>
                <a:lnTo>
                  <a:pt x="685812" y="461530"/>
                </a:lnTo>
                <a:close/>
              </a:path>
              <a:path w="686435" h="662304">
                <a:moveTo>
                  <a:pt x="685812" y="155257"/>
                </a:moveTo>
                <a:lnTo>
                  <a:pt x="669074" y="133794"/>
                </a:lnTo>
                <a:lnTo>
                  <a:pt x="463829" y="426694"/>
                </a:lnTo>
                <a:lnTo>
                  <a:pt x="685812" y="426694"/>
                </a:lnTo>
                <a:lnTo>
                  <a:pt x="685812" y="155257"/>
                </a:lnTo>
                <a:close/>
              </a:path>
            </a:pathLst>
          </a:custGeom>
          <a:solidFill>
            <a:srgbClr val="C5BDC7"/>
          </a:solidFill>
        </p:spPr>
        <p:txBody>
          <a:bodyPr wrap="square" lIns="0" tIns="0" rIns="0" bIns="0" rtlCol="0"/>
          <a:lstStyle/>
          <a:p>
            <a:endParaRPr/>
          </a:p>
        </p:txBody>
      </p:sp>
      <p:pic>
        <p:nvPicPr>
          <p:cNvPr id="15" name="object 15">
            <a:extLst>
              <a:ext uri="{C183D7F6-B498-43B3-948B-1728B52AA6E4}">
                <adec:decorative xmlns:adec="http://schemas.microsoft.com/office/drawing/2017/decorative" val="1"/>
              </a:ext>
            </a:extLst>
          </p:cNvPr>
          <p:cNvPicPr/>
          <p:nvPr/>
        </p:nvPicPr>
        <p:blipFill>
          <a:blip r:embed="rId4" cstate="print"/>
          <a:stretch>
            <a:fillRect/>
          </a:stretch>
        </p:blipFill>
        <p:spPr>
          <a:xfrm>
            <a:off x="6256782" y="3800855"/>
            <a:ext cx="684276" cy="995933"/>
          </a:xfrm>
          <a:prstGeom prst="rect">
            <a:avLst/>
          </a:prstGeom>
        </p:spPr>
      </p:pic>
      <p:grpSp>
        <p:nvGrpSpPr>
          <p:cNvPr id="16" name="object 16">
            <a:extLst>
              <a:ext uri="{C183D7F6-B498-43B3-948B-1728B52AA6E4}">
                <adec:decorative xmlns:adec="http://schemas.microsoft.com/office/drawing/2017/decorative" val="1"/>
              </a:ext>
            </a:extLst>
          </p:cNvPr>
          <p:cNvGrpSpPr/>
          <p:nvPr/>
        </p:nvGrpSpPr>
        <p:grpSpPr>
          <a:xfrm>
            <a:off x="6240769" y="2273256"/>
            <a:ext cx="649605" cy="889635"/>
            <a:chOff x="6240769" y="2273256"/>
            <a:chExt cx="649605" cy="889635"/>
          </a:xfrm>
        </p:grpSpPr>
        <p:sp>
          <p:nvSpPr>
            <p:cNvPr id="17" name="object 17">
              <a:extLst>
                <a:ext uri="{C183D7F6-B498-43B3-948B-1728B52AA6E4}">
                  <adec:decorative xmlns:adec="http://schemas.microsoft.com/office/drawing/2017/decorative" val="1"/>
                </a:ext>
              </a:extLst>
            </p:cNvPr>
            <p:cNvSpPr/>
            <p:nvPr/>
          </p:nvSpPr>
          <p:spPr>
            <a:xfrm>
              <a:off x="6240769" y="2273256"/>
              <a:ext cx="649605" cy="889635"/>
            </a:xfrm>
            <a:custGeom>
              <a:avLst/>
              <a:gdLst/>
              <a:ahLst/>
              <a:cxnLst/>
              <a:rect l="l" t="t" r="r" b="b"/>
              <a:pathLst>
                <a:path w="649604" h="889635">
                  <a:moveTo>
                    <a:pt x="372343" y="889361"/>
                  </a:moveTo>
                  <a:lnTo>
                    <a:pt x="326366" y="883756"/>
                  </a:lnTo>
                  <a:lnTo>
                    <a:pt x="284163" y="867792"/>
                  </a:lnTo>
                  <a:lnTo>
                    <a:pt x="246937" y="842742"/>
                  </a:lnTo>
                  <a:lnTo>
                    <a:pt x="215890" y="809877"/>
                  </a:lnTo>
                  <a:lnTo>
                    <a:pt x="192225" y="770471"/>
                  </a:lnTo>
                  <a:lnTo>
                    <a:pt x="177145" y="725796"/>
                  </a:lnTo>
                  <a:lnTo>
                    <a:pt x="171851" y="677127"/>
                  </a:lnTo>
                  <a:lnTo>
                    <a:pt x="171851" y="574042"/>
                  </a:lnTo>
                  <a:lnTo>
                    <a:pt x="125308" y="560646"/>
                  </a:lnTo>
                  <a:lnTo>
                    <a:pt x="84016" y="536611"/>
                  </a:lnTo>
                  <a:lnTo>
                    <a:pt x="49407" y="503423"/>
                  </a:lnTo>
                  <a:lnTo>
                    <a:pt x="22913" y="462572"/>
                  </a:lnTo>
                  <a:lnTo>
                    <a:pt x="5967" y="415545"/>
                  </a:lnTo>
                  <a:lnTo>
                    <a:pt x="0" y="363829"/>
                  </a:lnTo>
                  <a:lnTo>
                    <a:pt x="1372" y="353486"/>
                  </a:lnTo>
                  <a:lnTo>
                    <a:pt x="5251" y="343995"/>
                  </a:lnTo>
                  <a:lnTo>
                    <a:pt x="11277" y="335831"/>
                  </a:lnTo>
                  <a:lnTo>
                    <a:pt x="19094" y="329467"/>
                  </a:lnTo>
                  <a:lnTo>
                    <a:pt x="19094" y="80851"/>
                  </a:lnTo>
                  <a:lnTo>
                    <a:pt x="22958" y="59311"/>
                  </a:lnTo>
                  <a:lnTo>
                    <a:pt x="33534" y="41183"/>
                  </a:lnTo>
                  <a:lnTo>
                    <a:pt x="49302" y="27982"/>
                  </a:lnTo>
                  <a:lnTo>
                    <a:pt x="68740" y="21223"/>
                  </a:lnTo>
                  <a:lnTo>
                    <a:pt x="72783" y="12790"/>
                  </a:lnTo>
                  <a:lnTo>
                    <a:pt x="78884" y="6063"/>
                  </a:lnTo>
                  <a:lnTo>
                    <a:pt x="86596" y="1610"/>
                  </a:lnTo>
                  <a:lnTo>
                    <a:pt x="95472" y="0"/>
                  </a:lnTo>
                  <a:lnTo>
                    <a:pt x="105020" y="0"/>
                  </a:lnTo>
                  <a:lnTo>
                    <a:pt x="119848" y="3189"/>
                  </a:lnTo>
                  <a:lnTo>
                    <a:pt x="131991" y="11874"/>
                  </a:lnTo>
                  <a:lnTo>
                    <a:pt x="140195" y="24729"/>
                  </a:lnTo>
                  <a:lnTo>
                    <a:pt x="143209" y="40425"/>
                  </a:lnTo>
                  <a:lnTo>
                    <a:pt x="140195" y="56121"/>
                  </a:lnTo>
                  <a:lnTo>
                    <a:pt x="136022" y="62659"/>
                  </a:lnTo>
                  <a:lnTo>
                    <a:pt x="68740" y="62659"/>
                  </a:lnTo>
                  <a:lnTo>
                    <a:pt x="62057" y="65691"/>
                  </a:lnTo>
                  <a:lnTo>
                    <a:pt x="57283" y="72765"/>
                  </a:lnTo>
                  <a:lnTo>
                    <a:pt x="57283" y="329467"/>
                  </a:lnTo>
                  <a:lnTo>
                    <a:pt x="65100" y="335263"/>
                  </a:lnTo>
                  <a:lnTo>
                    <a:pt x="71127" y="343237"/>
                  </a:lnTo>
                  <a:lnTo>
                    <a:pt x="75005" y="352917"/>
                  </a:lnTo>
                  <a:lnTo>
                    <a:pt x="76378" y="363829"/>
                  </a:lnTo>
                  <a:lnTo>
                    <a:pt x="86104" y="415056"/>
                  </a:lnTo>
                  <a:lnTo>
                    <a:pt x="112657" y="456808"/>
                  </a:lnTo>
                  <a:lnTo>
                    <a:pt x="152100" y="484916"/>
                  </a:lnTo>
                  <a:lnTo>
                    <a:pt x="200492" y="495212"/>
                  </a:lnTo>
                  <a:lnTo>
                    <a:pt x="356903" y="495212"/>
                  </a:lnTo>
                  <a:lnTo>
                    <a:pt x="351578" y="503423"/>
                  </a:lnTo>
                  <a:lnTo>
                    <a:pt x="316969" y="536611"/>
                  </a:lnTo>
                  <a:lnTo>
                    <a:pt x="275677" y="560646"/>
                  </a:lnTo>
                  <a:lnTo>
                    <a:pt x="229134" y="574042"/>
                  </a:lnTo>
                  <a:lnTo>
                    <a:pt x="229134" y="677127"/>
                  </a:lnTo>
                  <a:lnTo>
                    <a:pt x="236421" y="725104"/>
                  </a:lnTo>
                  <a:lnTo>
                    <a:pt x="256722" y="766726"/>
                  </a:lnTo>
                  <a:lnTo>
                    <a:pt x="287701" y="799519"/>
                  </a:lnTo>
                  <a:lnTo>
                    <a:pt x="327021" y="821009"/>
                  </a:lnTo>
                  <a:lnTo>
                    <a:pt x="372343" y="828722"/>
                  </a:lnTo>
                  <a:lnTo>
                    <a:pt x="510993" y="828722"/>
                  </a:lnTo>
                  <a:lnTo>
                    <a:pt x="497750" y="842742"/>
                  </a:lnTo>
                  <a:lnTo>
                    <a:pt x="460523" y="867792"/>
                  </a:lnTo>
                  <a:lnTo>
                    <a:pt x="418321" y="883756"/>
                  </a:lnTo>
                  <a:lnTo>
                    <a:pt x="372343" y="889361"/>
                  </a:lnTo>
                  <a:close/>
                </a:path>
                <a:path w="649604" h="889635">
                  <a:moveTo>
                    <a:pt x="305512" y="80851"/>
                  </a:moveTo>
                  <a:lnTo>
                    <a:pt x="295965" y="80851"/>
                  </a:lnTo>
                  <a:lnTo>
                    <a:pt x="281137" y="77661"/>
                  </a:lnTo>
                  <a:lnTo>
                    <a:pt x="268994" y="68976"/>
                  </a:lnTo>
                  <a:lnTo>
                    <a:pt x="260789" y="56121"/>
                  </a:lnTo>
                  <a:lnTo>
                    <a:pt x="257776" y="40425"/>
                  </a:lnTo>
                  <a:lnTo>
                    <a:pt x="260789" y="24729"/>
                  </a:lnTo>
                  <a:lnTo>
                    <a:pt x="268994" y="11874"/>
                  </a:lnTo>
                  <a:lnTo>
                    <a:pt x="281137" y="3189"/>
                  </a:lnTo>
                  <a:lnTo>
                    <a:pt x="295965" y="0"/>
                  </a:lnTo>
                  <a:lnTo>
                    <a:pt x="305512" y="0"/>
                  </a:lnTo>
                  <a:lnTo>
                    <a:pt x="314388" y="1610"/>
                  </a:lnTo>
                  <a:lnTo>
                    <a:pt x="322101" y="6063"/>
                  </a:lnTo>
                  <a:lnTo>
                    <a:pt x="328202" y="12790"/>
                  </a:lnTo>
                  <a:lnTo>
                    <a:pt x="332245" y="21223"/>
                  </a:lnTo>
                  <a:lnTo>
                    <a:pt x="351682" y="27982"/>
                  </a:lnTo>
                  <a:lnTo>
                    <a:pt x="367450" y="41183"/>
                  </a:lnTo>
                  <a:lnTo>
                    <a:pt x="378027" y="59311"/>
                  </a:lnTo>
                  <a:lnTo>
                    <a:pt x="378627" y="62659"/>
                  </a:lnTo>
                  <a:lnTo>
                    <a:pt x="332245" y="62659"/>
                  </a:lnTo>
                  <a:lnTo>
                    <a:pt x="327665" y="69765"/>
                  </a:lnTo>
                  <a:lnTo>
                    <a:pt x="321385" y="75545"/>
                  </a:lnTo>
                  <a:lnTo>
                    <a:pt x="313851" y="79429"/>
                  </a:lnTo>
                  <a:lnTo>
                    <a:pt x="305512" y="80851"/>
                  </a:lnTo>
                  <a:close/>
                </a:path>
                <a:path w="649604" h="889635">
                  <a:moveTo>
                    <a:pt x="105020" y="80851"/>
                  </a:moveTo>
                  <a:lnTo>
                    <a:pt x="95472" y="80851"/>
                  </a:lnTo>
                  <a:lnTo>
                    <a:pt x="86731" y="79571"/>
                  </a:lnTo>
                  <a:lnTo>
                    <a:pt x="79242" y="75924"/>
                  </a:lnTo>
                  <a:lnTo>
                    <a:pt x="73185" y="70191"/>
                  </a:lnTo>
                  <a:lnTo>
                    <a:pt x="68740" y="62659"/>
                  </a:lnTo>
                  <a:lnTo>
                    <a:pt x="136022" y="62659"/>
                  </a:lnTo>
                  <a:lnTo>
                    <a:pt x="131991" y="68976"/>
                  </a:lnTo>
                  <a:lnTo>
                    <a:pt x="119848" y="77661"/>
                  </a:lnTo>
                  <a:lnTo>
                    <a:pt x="105020" y="80851"/>
                  </a:lnTo>
                  <a:close/>
                </a:path>
                <a:path w="649604" h="889635">
                  <a:moveTo>
                    <a:pt x="356903" y="495212"/>
                  </a:moveTo>
                  <a:lnTo>
                    <a:pt x="200492" y="495212"/>
                  </a:lnTo>
                  <a:lnTo>
                    <a:pt x="248885" y="484916"/>
                  </a:lnTo>
                  <a:lnTo>
                    <a:pt x="288327" y="456808"/>
                  </a:lnTo>
                  <a:lnTo>
                    <a:pt x="314881" y="415056"/>
                  </a:lnTo>
                  <a:lnTo>
                    <a:pt x="324607" y="363829"/>
                  </a:lnTo>
                  <a:lnTo>
                    <a:pt x="325979" y="353486"/>
                  </a:lnTo>
                  <a:lnTo>
                    <a:pt x="329858" y="343995"/>
                  </a:lnTo>
                  <a:lnTo>
                    <a:pt x="335885" y="335831"/>
                  </a:lnTo>
                  <a:lnTo>
                    <a:pt x="343702" y="329467"/>
                  </a:lnTo>
                  <a:lnTo>
                    <a:pt x="343702" y="72765"/>
                  </a:lnTo>
                  <a:lnTo>
                    <a:pt x="338928" y="65691"/>
                  </a:lnTo>
                  <a:lnTo>
                    <a:pt x="332245" y="62659"/>
                  </a:lnTo>
                  <a:lnTo>
                    <a:pt x="378627" y="62659"/>
                  </a:lnTo>
                  <a:lnTo>
                    <a:pt x="381891" y="80851"/>
                  </a:lnTo>
                  <a:lnTo>
                    <a:pt x="381891" y="329467"/>
                  </a:lnTo>
                  <a:lnTo>
                    <a:pt x="389707" y="335263"/>
                  </a:lnTo>
                  <a:lnTo>
                    <a:pt x="395734" y="343237"/>
                  </a:lnTo>
                  <a:lnTo>
                    <a:pt x="399613" y="352917"/>
                  </a:lnTo>
                  <a:lnTo>
                    <a:pt x="400985" y="363829"/>
                  </a:lnTo>
                  <a:lnTo>
                    <a:pt x="395018" y="415545"/>
                  </a:lnTo>
                  <a:lnTo>
                    <a:pt x="378072" y="462572"/>
                  </a:lnTo>
                  <a:lnTo>
                    <a:pt x="356903" y="495212"/>
                  </a:lnTo>
                  <a:close/>
                </a:path>
                <a:path w="649604" h="889635">
                  <a:moveTo>
                    <a:pt x="510993" y="828722"/>
                  </a:moveTo>
                  <a:lnTo>
                    <a:pt x="372343" y="828722"/>
                  </a:lnTo>
                  <a:lnTo>
                    <a:pt x="417666" y="821009"/>
                  </a:lnTo>
                  <a:lnTo>
                    <a:pt x="456986" y="799519"/>
                  </a:lnTo>
                  <a:lnTo>
                    <a:pt x="487965" y="766726"/>
                  </a:lnTo>
                  <a:lnTo>
                    <a:pt x="508266" y="725104"/>
                  </a:lnTo>
                  <a:lnTo>
                    <a:pt x="515553" y="677127"/>
                  </a:lnTo>
                  <a:lnTo>
                    <a:pt x="515553" y="440637"/>
                  </a:lnTo>
                  <a:lnTo>
                    <a:pt x="485091" y="425462"/>
                  </a:lnTo>
                  <a:lnTo>
                    <a:pt x="460894" y="401096"/>
                  </a:lnTo>
                  <a:lnTo>
                    <a:pt x="444933" y="369719"/>
                  </a:lnTo>
                  <a:lnTo>
                    <a:pt x="439174" y="333510"/>
                  </a:lnTo>
                  <a:lnTo>
                    <a:pt x="447394" y="290131"/>
                  </a:lnTo>
                  <a:lnTo>
                    <a:pt x="469845" y="254807"/>
                  </a:lnTo>
                  <a:lnTo>
                    <a:pt x="503216" y="231041"/>
                  </a:lnTo>
                  <a:lnTo>
                    <a:pt x="544194" y="222340"/>
                  </a:lnTo>
                  <a:lnTo>
                    <a:pt x="585173" y="231041"/>
                  </a:lnTo>
                  <a:lnTo>
                    <a:pt x="618544" y="254807"/>
                  </a:lnTo>
                  <a:lnTo>
                    <a:pt x="623602" y="262765"/>
                  </a:lnTo>
                  <a:lnTo>
                    <a:pt x="544194" y="262765"/>
                  </a:lnTo>
                  <a:lnTo>
                    <a:pt x="518044" y="268276"/>
                  </a:lnTo>
                  <a:lnTo>
                    <a:pt x="496816" y="283357"/>
                  </a:lnTo>
                  <a:lnTo>
                    <a:pt x="482570" y="305828"/>
                  </a:lnTo>
                  <a:lnTo>
                    <a:pt x="477363" y="333510"/>
                  </a:lnTo>
                  <a:lnTo>
                    <a:pt x="482570" y="361192"/>
                  </a:lnTo>
                  <a:lnTo>
                    <a:pt x="496816" y="383663"/>
                  </a:lnTo>
                  <a:lnTo>
                    <a:pt x="518044" y="398743"/>
                  </a:lnTo>
                  <a:lnTo>
                    <a:pt x="544194" y="404255"/>
                  </a:lnTo>
                  <a:lnTo>
                    <a:pt x="624358" y="404255"/>
                  </a:lnTo>
                  <a:lnTo>
                    <a:pt x="603298" y="425462"/>
                  </a:lnTo>
                  <a:lnTo>
                    <a:pt x="572836" y="440637"/>
                  </a:lnTo>
                  <a:lnTo>
                    <a:pt x="572836" y="677127"/>
                  </a:lnTo>
                  <a:lnTo>
                    <a:pt x="567542" y="725796"/>
                  </a:lnTo>
                  <a:lnTo>
                    <a:pt x="552461" y="770471"/>
                  </a:lnTo>
                  <a:lnTo>
                    <a:pt x="528796" y="809877"/>
                  </a:lnTo>
                  <a:lnTo>
                    <a:pt x="510993" y="828722"/>
                  </a:lnTo>
                  <a:close/>
                </a:path>
                <a:path w="649604" h="889635">
                  <a:moveTo>
                    <a:pt x="624358" y="404255"/>
                  </a:moveTo>
                  <a:lnTo>
                    <a:pt x="544194" y="404255"/>
                  </a:lnTo>
                  <a:lnTo>
                    <a:pt x="570345" y="398743"/>
                  </a:lnTo>
                  <a:lnTo>
                    <a:pt x="591573" y="383663"/>
                  </a:lnTo>
                  <a:lnTo>
                    <a:pt x="605819" y="361192"/>
                  </a:lnTo>
                  <a:lnTo>
                    <a:pt x="611025" y="333510"/>
                  </a:lnTo>
                  <a:lnTo>
                    <a:pt x="605819" y="305828"/>
                  </a:lnTo>
                  <a:lnTo>
                    <a:pt x="591573" y="283357"/>
                  </a:lnTo>
                  <a:lnTo>
                    <a:pt x="570345" y="268276"/>
                  </a:lnTo>
                  <a:lnTo>
                    <a:pt x="544194" y="262765"/>
                  </a:lnTo>
                  <a:lnTo>
                    <a:pt x="623602" y="262765"/>
                  </a:lnTo>
                  <a:lnTo>
                    <a:pt x="640995" y="290131"/>
                  </a:lnTo>
                  <a:lnTo>
                    <a:pt x="649214" y="333510"/>
                  </a:lnTo>
                  <a:lnTo>
                    <a:pt x="643456" y="369719"/>
                  </a:lnTo>
                  <a:lnTo>
                    <a:pt x="627494" y="401096"/>
                  </a:lnTo>
                  <a:lnTo>
                    <a:pt x="624358" y="404255"/>
                  </a:lnTo>
                  <a:close/>
                </a:path>
              </a:pathLst>
            </a:custGeom>
            <a:solidFill>
              <a:srgbClr val="C5BDC7"/>
            </a:solidFill>
          </p:spPr>
          <p:txBody>
            <a:bodyPr wrap="square" lIns="0" tIns="0" rIns="0" bIns="0" rtlCol="0"/>
            <a:lstStyle/>
            <a:p>
              <a:endParaRPr/>
            </a:p>
          </p:txBody>
        </p:sp>
        <p:pic>
          <p:nvPicPr>
            <p:cNvPr id="18" name="object 18">
              <a:extLst>
                <a:ext uri="{C183D7F6-B498-43B3-948B-1728B52AA6E4}">
                  <adec:decorative xmlns:adec="http://schemas.microsoft.com/office/drawing/2017/decorative" val="1"/>
                </a:ext>
              </a:extLst>
            </p:cNvPr>
            <p:cNvPicPr/>
            <p:nvPr/>
          </p:nvPicPr>
          <p:blipFill>
            <a:blip r:embed="rId5" cstate="print"/>
            <a:stretch>
              <a:fillRect/>
            </a:stretch>
          </p:blipFill>
          <p:spPr>
            <a:xfrm>
              <a:off x="6737228" y="2556234"/>
              <a:ext cx="95472" cy="101063"/>
            </a:xfrm>
            <a:prstGeom prst="rect">
              <a:avLst/>
            </a:prstGeom>
          </p:spPr>
        </p:pic>
      </p:grpSp>
      <p:pic>
        <p:nvPicPr>
          <p:cNvPr id="2" name="object 2" descr="Logos of the National Center for Advancing Translational Sciences and the U.S. Department of Health and Human Services">
            <a:extLst>
              <a:ext uri="{C183D7F6-B498-43B3-948B-1728B52AA6E4}">
                <adec:decorative xmlns:adec="http://schemas.microsoft.com/office/drawing/2017/decorative" val="0"/>
              </a:ext>
            </a:extLst>
          </p:cNvPr>
          <p:cNvPicPr/>
          <p:nvPr/>
        </p:nvPicPr>
        <p:blipFill>
          <a:blip r:embed="rId6" cstate="print"/>
          <a:stretch>
            <a:fillRect/>
          </a:stretch>
        </p:blipFill>
        <p:spPr>
          <a:xfrm>
            <a:off x="9705476" y="6249046"/>
            <a:ext cx="1810042" cy="43844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09066" y="524574"/>
            <a:ext cx="6430010" cy="574040"/>
          </a:xfrm>
          <a:prstGeom prst="rect">
            <a:avLst/>
          </a:prstGeom>
        </p:spPr>
        <p:txBody>
          <a:bodyPr vert="horz" wrap="square" lIns="0" tIns="12700" rIns="0" bIns="0" rtlCol="0">
            <a:spAutoFit/>
          </a:bodyPr>
          <a:lstStyle/>
          <a:p>
            <a:pPr marL="12700">
              <a:lnSpc>
                <a:spcPct val="100000"/>
              </a:lnSpc>
              <a:spcBef>
                <a:spcPts val="100"/>
              </a:spcBef>
            </a:pPr>
            <a:r>
              <a:rPr dirty="0"/>
              <a:t>Research</a:t>
            </a:r>
            <a:r>
              <a:rPr spc="-35" dirty="0"/>
              <a:t> </a:t>
            </a:r>
            <a:r>
              <a:rPr dirty="0"/>
              <a:t>Strategy</a:t>
            </a:r>
            <a:r>
              <a:rPr spc="-35" dirty="0"/>
              <a:t> </a:t>
            </a:r>
            <a:r>
              <a:rPr dirty="0"/>
              <a:t>key</a:t>
            </a:r>
            <a:r>
              <a:rPr spc="-30" dirty="0"/>
              <a:t> </a:t>
            </a:r>
            <a:r>
              <a:rPr spc="-10" dirty="0"/>
              <a:t>points</a:t>
            </a:r>
          </a:p>
        </p:txBody>
      </p:sp>
      <p:sp>
        <p:nvSpPr>
          <p:cNvPr id="3" name="object 3"/>
          <p:cNvSpPr txBox="1"/>
          <p:nvPr/>
        </p:nvSpPr>
        <p:spPr>
          <a:xfrm>
            <a:off x="1546592" y="1010881"/>
            <a:ext cx="9824085" cy="5615305"/>
          </a:xfrm>
          <a:prstGeom prst="rect">
            <a:avLst/>
          </a:prstGeom>
        </p:spPr>
        <p:txBody>
          <a:bodyPr vert="horz" wrap="square" lIns="0" tIns="175895" rIns="0" bIns="0" rtlCol="0">
            <a:spAutoFit/>
          </a:bodyPr>
          <a:lstStyle/>
          <a:p>
            <a:pPr marL="12700">
              <a:lnSpc>
                <a:spcPct val="100000"/>
              </a:lnSpc>
              <a:spcBef>
                <a:spcPts val="1385"/>
              </a:spcBef>
            </a:pPr>
            <a:r>
              <a:rPr sz="2400" b="1" i="1" dirty="0">
                <a:latin typeface="Arial"/>
                <a:cs typeface="Arial"/>
              </a:rPr>
              <a:t>Critical</a:t>
            </a:r>
            <a:r>
              <a:rPr sz="2400" b="1" i="1" spc="-60" dirty="0">
                <a:latin typeface="Arial"/>
                <a:cs typeface="Arial"/>
              </a:rPr>
              <a:t> </a:t>
            </a:r>
            <a:r>
              <a:rPr sz="2400" b="1" i="1" dirty="0">
                <a:latin typeface="Arial"/>
                <a:cs typeface="Arial"/>
              </a:rPr>
              <a:t>Need/Gap</a:t>
            </a:r>
            <a:r>
              <a:rPr sz="2400" b="1" i="1" spc="-140" dirty="0">
                <a:latin typeface="Arial"/>
                <a:cs typeface="Arial"/>
              </a:rPr>
              <a:t> </a:t>
            </a:r>
            <a:r>
              <a:rPr sz="2400" b="1" i="1" dirty="0">
                <a:latin typeface="Arial"/>
                <a:cs typeface="Arial"/>
              </a:rPr>
              <a:t>Area</a:t>
            </a:r>
            <a:r>
              <a:rPr sz="2400" b="1" i="1" spc="-135" dirty="0">
                <a:latin typeface="Arial"/>
                <a:cs typeface="Arial"/>
              </a:rPr>
              <a:t> </a:t>
            </a:r>
            <a:r>
              <a:rPr sz="2400" b="1" i="1" spc="-10" dirty="0">
                <a:latin typeface="Arial"/>
                <a:cs typeface="Arial"/>
              </a:rPr>
              <a:t>Addressed:</a:t>
            </a:r>
            <a:endParaRPr sz="2400" dirty="0">
              <a:latin typeface="Arial"/>
              <a:cs typeface="Arial"/>
            </a:endParaRPr>
          </a:p>
          <a:p>
            <a:pPr marL="12700" marR="5080">
              <a:lnSpc>
                <a:spcPct val="110000"/>
              </a:lnSpc>
              <a:spcBef>
                <a:spcPts val="1005"/>
              </a:spcBef>
            </a:pPr>
            <a:r>
              <a:rPr sz="2400" dirty="0">
                <a:latin typeface="Arial"/>
                <a:cs typeface="Arial"/>
              </a:rPr>
              <a:t>Describe</a:t>
            </a:r>
            <a:r>
              <a:rPr sz="2400" spc="-45" dirty="0">
                <a:latin typeface="Arial"/>
                <a:cs typeface="Arial"/>
              </a:rPr>
              <a:t> </a:t>
            </a:r>
            <a:r>
              <a:rPr sz="2400" dirty="0">
                <a:latin typeface="Arial"/>
                <a:cs typeface="Arial"/>
              </a:rPr>
              <a:t>how</a:t>
            </a:r>
            <a:r>
              <a:rPr sz="2400" spc="-50" dirty="0">
                <a:latin typeface="Arial"/>
                <a:cs typeface="Arial"/>
              </a:rPr>
              <a:t> </a:t>
            </a:r>
            <a:r>
              <a:rPr sz="2400" dirty="0">
                <a:latin typeface="Arial"/>
                <a:cs typeface="Arial"/>
              </a:rPr>
              <a:t>the</a:t>
            </a:r>
            <a:r>
              <a:rPr sz="2400" spc="-70" dirty="0">
                <a:latin typeface="Arial"/>
                <a:cs typeface="Arial"/>
              </a:rPr>
              <a:t> </a:t>
            </a:r>
            <a:r>
              <a:rPr sz="2400" dirty="0">
                <a:latin typeface="Arial"/>
                <a:cs typeface="Arial"/>
              </a:rPr>
              <a:t>proposed</a:t>
            </a:r>
            <a:r>
              <a:rPr sz="2400" spc="-40" dirty="0">
                <a:latin typeface="Arial"/>
                <a:cs typeface="Arial"/>
              </a:rPr>
              <a:t> </a:t>
            </a:r>
            <a:r>
              <a:rPr sz="2400" dirty="0">
                <a:latin typeface="Arial"/>
                <a:cs typeface="Arial"/>
              </a:rPr>
              <a:t>project</a:t>
            </a:r>
            <a:r>
              <a:rPr sz="2400" spc="-50" dirty="0">
                <a:latin typeface="Arial"/>
                <a:cs typeface="Arial"/>
              </a:rPr>
              <a:t> </a:t>
            </a:r>
            <a:r>
              <a:rPr sz="2400" dirty="0">
                <a:latin typeface="Arial"/>
                <a:cs typeface="Arial"/>
              </a:rPr>
              <a:t>is</a:t>
            </a:r>
            <a:r>
              <a:rPr sz="2400" spc="-65" dirty="0">
                <a:latin typeface="Arial"/>
                <a:cs typeface="Arial"/>
              </a:rPr>
              <a:t> </a:t>
            </a:r>
            <a:r>
              <a:rPr sz="2400" dirty="0">
                <a:latin typeface="Arial"/>
                <a:cs typeface="Arial"/>
              </a:rPr>
              <a:t>unique</a:t>
            </a:r>
            <a:r>
              <a:rPr sz="2400" spc="-35" dirty="0">
                <a:latin typeface="Arial"/>
                <a:cs typeface="Arial"/>
              </a:rPr>
              <a:t> </a:t>
            </a:r>
            <a:r>
              <a:rPr sz="2400" dirty="0">
                <a:latin typeface="Arial"/>
                <a:cs typeface="Arial"/>
              </a:rPr>
              <a:t>and</a:t>
            </a:r>
            <a:r>
              <a:rPr sz="2400" spc="-60" dirty="0">
                <a:latin typeface="Arial"/>
                <a:cs typeface="Arial"/>
              </a:rPr>
              <a:t> </a:t>
            </a:r>
            <a:r>
              <a:rPr sz="2400" dirty="0">
                <a:latin typeface="Arial"/>
                <a:cs typeface="Arial"/>
              </a:rPr>
              <a:t>how</a:t>
            </a:r>
            <a:r>
              <a:rPr sz="2400" spc="-50" dirty="0">
                <a:latin typeface="Arial"/>
                <a:cs typeface="Arial"/>
              </a:rPr>
              <a:t> </a:t>
            </a:r>
            <a:r>
              <a:rPr sz="2400" dirty="0">
                <a:latin typeface="Arial"/>
                <a:cs typeface="Arial"/>
              </a:rPr>
              <a:t>it</a:t>
            </a:r>
            <a:r>
              <a:rPr sz="2400" spc="-70" dirty="0">
                <a:latin typeface="Arial"/>
                <a:cs typeface="Arial"/>
              </a:rPr>
              <a:t> </a:t>
            </a:r>
            <a:r>
              <a:rPr sz="2400" dirty="0">
                <a:latin typeface="Arial"/>
                <a:cs typeface="Arial"/>
              </a:rPr>
              <a:t>is</a:t>
            </a:r>
            <a:r>
              <a:rPr sz="2400" spc="-65" dirty="0">
                <a:latin typeface="Arial"/>
                <a:cs typeface="Arial"/>
              </a:rPr>
              <a:t> </a:t>
            </a:r>
            <a:r>
              <a:rPr sz="2400" dirty="0">
                <a:latin typeface="Arial"/>
                <a:cs typeface="Arial"/>
              </a:rPr>
              <a:t>expected</a:t>
            </a:r>
            <a:r>
              <a:rPr sz="2400" spc="-55" dirty="0">
                <a:latin typeface="Arial"/>
                <a:cs typeface="Arial"/>
              </a:rPr>
              <a:t> </a:t>
            </a:r>
            <a:r>
              <a:rPr sz="2400" spc="-25" dirty="0">
                <a:latin typeface="Arial"/>
                <a:cs typeface="Arial"/>
              </a:rPr>
              <a:t>to </a:t>
            </a:r>
            <a:r>
              <a:rPr sz="2400" dirty="0">
                <a:latin typeface="Arial"/>
                <a:cs typeface="Arial"/>
              </a:rPr>
              <a:t>solve</a:t>
            </a:r>
            <a:r>
              <a:rPr sz="2400" spc="-50" dirty="0">
                <a:latin typeface="Arial"/>
                <a:cs typeface="Arial"/>
              </a:rPr>
              <a:t> </a:t>
            </a:r>
            <a:r>
              <a:rPr sz="2400" dirty="0">
                <a:latin typeface="Arial"/>
                <a:cs typeface="Arial"/>
              </a:rPr>
              <a:t>a</a:t>
            </a:r>
            <a:r>
              <a:rPr sz="2400" spc="-50" dirty="0">
                <a:latin typeface="Arial"/>
                <a:cs typeface="Arial"/>
              </a:rPr>
              <a:t> </a:t>
            </a:r>
            <a:r>
              <a:rPr sz="2400" dirty="0">
                <a:latin typeface="Arial"/>
                <a:cs typeface="Arial"/>
              </a:rPr>
              <a:t>real</a:t>
            </a:r>
            <a:r>
              <a:rPr sz="2400" spc="-45" dirty="0">
                <a:latin typeface="Arial"/>
                <a:cs typeface="Arial"/>
              </a:rPr>
              <a:t> </a:t>
            </a:r>
            <a:r>
              <a:rPr sz="2400" dirty="0">
                <a:latin typeface="Arial"/>
                <a:cs typeface="Arial"/>
              </a:rPr>
              <a:t>gap</a:t>
            </a:r>
            <a:r>
              <a:rPr sz="2400" spc="-40" dirty="0">
                <a:latin typeface="Arial"/>
                <a:cs typeface="Arial"/>
              </a:rPr>
              <a:t> </a:t>
            </a:r>
            <a:r>
              <a:rPr sz="2400" dirty="0">
                <a:latin typeface="Arial"/>
                <a:cs typeface="Arial"/>
              </a:rPr>
              <a:t>or</a:t>
            </a:r>
            <a:r>
              <a:rPr sz="2400" spc="-55" dirty="0">
                <a:latin typeface="Arial"/>
                <a:cs typeface="Arial"/>
              </a:rPr>
              <a:t> </a:t>
            </a:r>
            <a:r>
              <a:rPr sz="2400" dirty="0">
                <a:latin typeface="Arial"/>
                <a:cs typeface="Arial"/>
              </a:rPr>
              <a:t>overcome</a:t>
            </a:r>
            <a:r>
              <a:rPr sz="2400" spc="-30" dirty="0">
                <a:latin typeface="Arial"/>
                <a:cs typeface="Arial"/>
              </a:rPr>
              <a:t> </a:t>
            </a:r>
            <a:r>
              <a:rPr sz="2400" dirty="0">
                <a:latin typeface="Arial"/>
                <a:cs typeface="Arial"/>
              </a:rPr>
              <a:t>a</a:t>
            </a:r>
            <a:r>
              <a:rPr sz="2400" spc="-55" dirty="0">
                <a:latin typeface="Arial"/>
                <a:cs typeface="Arial"/>
              </a:rPr>
              <a:t> </a:t>
            </a:r>
            <a:r>
              <a:rPr sz="2400" dirty="0">
                <a:latin typeface="Arial"/>
                <a:cs typeface="Arial"/>
              </a:rPr>
              <a:t>key</a:t>
            </a:r>
            <a:r>
              <a:rPr sz="2400" spc="-45" dirty="0">
                <a:latin typeface="Arial"/>
                <a:cs typeface="Arial"/>
              </a:rPr>
              <a:t> </a:t>
            </a:r>
            <a:r>
              <a:rPr sz="2400" dirty="0">
                <a:latin typeface="Arial"/>
                <a:cs typeface="Arial"/>
              </a:rPr>
              <a:t>roadblock</a:t>
            </a:r>
            <a:r>
              <a:rPr sz="2400" spc="-25" dirty="0">
                <a:latin typeface="Arial"/>
                <a:cs typeface="Arial"/>
              </a:rPr>
              <a:t> </a:t>
            </a:r>
            <a:r>
              <a:rPr sz="2400" dirty="0">
                <a:latin typeface="Arial"/>
                <a:cs typeface="Arial"/>
              </a:rPr>
              <a:t>in</a:t>
            </a:r>
            <a:r>
              <a:rPr sz="2400" spc="-55" dirty="0">
                <a:latin typeface="Arial"/>
                <a:cs typeface="Arial"/>
              </a:rPr>
              <a:t> </a:t>
            </a:r>
            <a:r>
              <a:rPr sz="2400" dirty="0">
                <a:latin typeface="Arial"/>
                <a:cs typeface="Arial"/>
              </a:rPr>
              <a:t>clinical</a:t>
            </a:r>
            <a:r>
              <a:rPr sz="2400" spc="-35" dirty="0">
                <a:latin typeface="Arial"/>
                <a:cs typeface="Arial"/>
              </a:rPr>
              <a:t> </a:t>
            </a:r>
            <a:r>
              <a:rPr sz="2400" dirty="0">
                <a:latin typeface="Arial"/>
                <a:cs typeface="Arial"/>
              </a:rPr>
              <a:t>and</a:t>
            </a:r>
            <a:r>
              <a:rPr sz="2400" spc="-45" dirty="0">
                <a:latin typeface="Arial"/>
                <a:cs typeface="Arial"/>
              </a:rPr>
              <a:t> </a:t>
            </a:r>
            <a:r>
              <a:rPr sz="2400" spc="-10" dirty="0">
                <a:latin typeface="Arial"/>
                <a:cs typeface="Arial"/>
              </a:rPr>
              <a:t>translational </a:t>
            </a:r>
            <a:r>
              <a:rPr sz="2400" dirty="0">
                <a:latin typeface="Arial"/>
                <a:cs typeface="Arial"/>
              </a:rPr>
              <a:t>science</a:t>
            </a:r>
            <a:r>
              <a:rPr sz="2400" dirty="0">
                <a:solidFill>
                  <a:srgbClr val="333333"/>
                </a:solidFill>
                <a:latin typeface="Arial"/>
                <a:cs typeface="Arial"/>
              </a:rPr>
              <a:t>.</a:t>
            </a:r>
            <a:r>
              <a:rPr sz="2400" spc="-50" dirty="0">
                <a:solidFill>
                  <a:srgbClr val="333333"/>
                </a:solidFill>
                <a:latin typeface="Arial"/>
                <a:cs typeface="Arial"/>
              </a:rPr>
              <a:t> </a:t>
            </a:r>
            <a:r>
              <a:rPr sz="2400" dirty="0">
                <a:solidFill>
                  <a:srgbClr val="333333"/>
                </a:solidFill>
                <a:latin typeface="Arial"/>
                <a:cs typeface="Arial"/>
              </a:rPr>
              <a:t>It</a:t>
            </a:r>
            <a:r>
              <a:rPr sz="2400" spc="-70" dirty="0">
                <a:solidFill>
                  <a:srgbClr val="333333"/>
                </a:solidFill>
                <a:latin typeface="Arial"/>
                <a:cs typeface="Arial"/>
              </a:rPr>
              <a:t> </a:t>
            </a:r>
            <a:r>
              <a:rPr sz="2400" dirty="0">
                <a:solidFill>
                  <a:srgbClr val="333333"/>
                </a:solidFill>
                <a:latin typeface="Arial"/>
                <a:cs typeface="Arial"/>
              </a:rPr>
              <a:t>is</a:t>
            </a:r>
            <a:r>
              <a:rPr sz="2400" spc="-60" dirty="0">
                <a:solidFill>
                  <a:srgbClr val="333333"/>
                </a:solidFill>
                <a:latin typeface="Arial"/>
                <a:cs typeface="Arial"/>
              </a:rPr>
              <a:t> </a:t>
            </a:r>
            <a:r>
              <a:rPr sz="2400" dirty="0">
                <a:solidFill>
                  <a:srgbClr val="333333"/>
                </a:solidFill>
                <a:latin typeface="Arial"/>
                <a:cs typeface="Arial"/>
              </a:rPr>
              <a:t>expected</a:t>
            </a:r>
            <a:r>
              <a:rPr sz="2400" spc="-40" dirty="0">
                <a:solidFill>
                  <a:srgbClr val="333333"/>
                </a:solidFill>
                <a:latin typeface="Arial"/>
                <a:cs typeface="Arial"/>
              </a:rPr>
              <a:t> </a:t>
            </a:r>
            <a:r>
              <a:rPr sz="2400" dirty="0">
                <a:solidFill>
                  <a:srgbClr val="333333"/>
                </a:solidFill>
                <a:latin typeface="Arial"/>
                <a:cs typeface="Arial"/>
              </a:rPr>
              <a:t>that</a:t>
            </a:r>
            <a:r>
              <a:rPr sz="2400" spc="-60" dirty="0">
                <a:solidFill>
                  <a:srgbClr val="333333"/>
                </a:solidFill>
                <a:latin typeface="Arial"/>
                <a:cs typeface="Arial"/>
              </a:rPr>
              <a:t> </a:t>
            </a:r>
            <a:r>
              <a:rPr sz="2400" dirty="0">
                <a:solidFill>
                  <a:srgbClr val="333333"/>
                </a:solidFill>
                <a:latin typeface="Arial"/>
                <a:cs typeface="Arial"/>
              </a:rPr>
              <a:t>the</a:t>
            </a:r>
            <a:r>
              <a:rPr sz="2400" spc="-55" dirty="0">
                <a:solidFill>
                  <a:srgbClr val="333333"/>
                </a:solidFill>
                <a:latin typeface="Arial"/>
                <a:cs typeface="Arial"/>
              </a:rPr>
              <a:t> </a:t>
            </a:r>
            <a:r>
              <a:rPr sz="2400" dirty="0">
                <a:solidFill>
                  <a:srgbClr val="333333"/>
                </a:solidFill>
                <a:latin typeface="Arial"/>
                <a:cs typeface="Arial"/>
              </a:rPr>
              <a:t>capability</a:t>
            </a:r>
            <a:r>
              <a:rPr sz="2400" spc="-40" dirty="0">
                <a:solidFill>
                  <a:srgbClr val="333333"/>
                </a:solidFill>
                <a:latin typeface="Arial"/>
                <a:cs typeface="Arial"/>
              </a:rPr>
              <a:t> </a:t>
            </a:r>
            <a:r>
              <a:rPr sz="2400" dirty="0">
                <a:solidFill>
                  <a:srgbClr val="333333"/>
                </a:solidFill>
                <a:latin typeface="Arial"/>
                <a:cs typeface="Arial"/>
              </a:rPr>
              <a:t>or</a:t>
            </a:r>
            <a:r>
              <a:rPr sz="2400" spc="-55" dirty="0">
                <a:solidFill>
                  <a:srgbClr val="333333"/>
                </a:solidFill>
                <a:latin typeface="Arial"/>
                <a:cs typeface="Arial"/>
              </a:rPr>
              <a:t> </a:t>
            </a:r>
            <a:r>
              <a:rPr sz="2400" dirty="0">
                <a:solidFill>
                  <a:srgbClr val="333333"/>
                </a:solidFill>
                <a:latin typeface="Arial"/>
                <a:cs typeface="Arial"/>
              </a:rPr>
              <a:t>resource</a:t>
            </a:r>
            <a:r>
              <a:rPr sz="2400" spc="-45" dirty="0">
                <a:solidFill>
                  <a:srgbClr val="333333"/>
                </a:solidFill>
                <a:latin typeface="Arial"/>
                <a:cs typeface="Arial"/>
              </a:rPr>
              <a:t> </a:t>
            </a:r>
            <a:r>
              <a:rPr sz="2400" dirty="0">
                <a:solidFill>
                  <a:srgbClr val="333333"/>
                </a:solidFill>
                <a:latin typeface="Arial"/>
                <a:cs typeface="Arial"/>
              </a:rPr>
              <a:t>will</a:t>
            </a:r>
            <a:r>
              <a:rPr sz="2400" spc="-50" dirty="0">
                <a:solidFill>
                  <a:srgbClr val="333333"/>
                </a:solidFill>
                <a:latin typeface="Arial"/>
                <a:cs typeface="Arial"/>
              </a:rPr>
              <a:t> </a:t>
            </a:r>
            <a:r>
              <a:rPr sz="2400" dirty="0">
                <a:solidFill>
                  <a:srgbClr val="333333"/>
                </a:solidFill>
                <a:latin typeface="Arial"/>
                <a:cs typeface="Arial"/>
              </a:rPr>
              <a:t>be</a:t>
            </a:r>
            <a:r>
              <a:rPr sz="2400" spc="-55" dirty="0">
                <a:solidFill>
                  <a:srgbClr val="333333"/>
                </a:solidFill>
                <a:latin typeface="Arial"/>
                <a:cs typeface="Arial"/>
              </a:rPr>
              <a:t> </a:t>
            </a:r>
            <a:r>
              <a:rPr sz="2400" dirty="0">
                <a:solidFill>
                  <a:srgbClr val="333333"/>
                </a:solidFill>
                <a:latin typeface="Arial"/>
                <a:cs typeface="Arial"/>
              </a:rPr>
              <a:t>in</a:t>
            </a:r>
            <a:r>
              <a:rPr sz="2400" spc="-55" dirty="0">
                <a:solidFill>
                  <a:srgbClr val="333333"/>
                </a:solidFill>
                <a:latin typeface="Arial"/>
                <a:cs typeface="Arial"/>
              </a:rPr>
              <a:t> </a:t>
            </a:r>
            <a:r>
              <a:rPr sz="2400" dirty="0">
                <a:solidFill>
                  <a:srgbClr val="333333"/>
                </a:solidFill>
                <a:latin typeface="Arial"/>
                <a:cs typeface="Arial"/>
              </a:rPr>
              <a:t>an</a:t>
            </a:r>
            <a:r>
              <a:rPr sz="2400" spc="-60" dirty="0">
                <a:solidFill>
                  <a:srgbClr val="333333"/>
                </a:solidFill>
                <a:latin typeface="Arial"/>
                <a:cs typeface="Arial"/>
              </a:rPr>
              <a:t> </a:t>
            </a:r>
            <a:r>
              <a:rPr sz="2400" dirty="0">
                <a:solidFill>
                  <a:srgbClr val="333333"/>
                </a:solidFill>
                <a:latin typeface="Arial"/>
                <a:cs typeface="Arial"/>
              </a:rPr>
              <a:t>area</a:t>
            </a:r>
            <a:r>
              <a:rPr sz="2400" spc="-45" dirty="0">
                <a:solidFill>
                  <a:srgbClr val="333333"/>
                </a:solidFill>
                <a:latin typeface="Arial"/>
                <a:cs typeface="Arial"/>
              </a:rPr>
              <a:t> </a:t>
            </a:r>
            <a:r>
              <a:rPr sz="2400" spc="-25" dirty="0">
                <a:solidFill>
                  <a:srgbClr val="333333"/>
                </a:solidFill>
                <a:latin typeface="Arial"/>
                <a:cs typeface="Arial"/>
              </a:rPr>
              <a:t>of </a:t>
            </a:r>
            <a:r>
              <a:rPr sz="2400" dirty="0">
                <a:solidFill>
                  <a:srgbClr val="333333"/>
                </a:solidFill>
                <a:latin typeface="Arial"/>
                <a:cs typeface="Arial"/>
              </a:rPr>
              <a:t>need</a:t>
            </a:r>
            <a:r>
              <a:rPr sz="2400" spc="-55" dirty="0">
                <a:solidFill>
                  <a:srgbClr val="333333"/>
                </a:solidFill>
                <a:latin typeface="Arial"/>
                <a:cs typeface="Arial"/>
              </a:rPr>
              <a:t> </a:t>
            </a:r>
            <a:r>
              <a:rPr sz="2400" dirty="0">
                <a:solidFill>
                  <a:srgbClr val="333333"/>
                </a:solidFill>
                <a:latin typeface="Arial"/>
                <a:cs typeface="Arial"/>
              </a:rPr>
              <a:t>where</a:t>
            </a:r>
            <a:r>
              <a:rPr sz="2400" spc="-50" dirty="0">
                <a:solidFill>
                  <a:srgbClr val="333333"/>
                </a:solidFill>
                <a:latin typeface="Arial"/>
                <a:cs typeface="Arial"/>
              </a:rPr>
              <a:t> </a:t>
            </a:r>
            <a:r>
              <a:rPr sz="2400" dirty="0">
                <a:solidFill>
                  <a:srgbClr val="333333"/>
                </a:solidFill>
                <a:latin typeface="Arial"/>
                <a:cs typeface="Arial"/>
              </a:rPr>
              <a:t>there</a:t>
            </a:r>
            <a:r>
              <a:rPr sz="2400" spc="-60" dirty="0">
                <a:solidFill>
                  <a:srgbClr val="333333"/>
                </a:solidFill>
                <a:latin typeface="Arial"/>
                <a:cs typeface="Arial"/>
              </a:rPr>
              <a:t> </a:t>
            </a:r>
            <a:r>
              <a:rPr sz="2400" dirty="0">
                <a:solidFill>
                  <a:srgbClr val="333333"/>
                </a:solidFill>
                <a:latin typeface="Arial"/>
                <a:cs typeface="Arial"/>
              </a:rPr>
              <a:t>are</a:t>
            </a:r>
            <a:r>
              <a:rPr sz="2400" spc="-50" dirty="0">
                <a:solidFill>
                  <a:srgbClr val="333333"/>
                </a:solidFill>
                <a:latin typeface="Arial"/>
                <a:cs typeface="Arial"/>
              </a:rPr>
              <a:t> </a:t>
            </a:r>
            <a:r>
              <a:rPr sz="2400" b="1" dirty="0">
                <a:solidFill>
                  <a:srgbClr val="333333"/>
                </a:solidFill>
                <a:latin typeface="Arial"/>
                <a:cs typeface="Arial"/>
              </a:rPr>
              <a:t>currently</a:t>
            </a:r>
            <a:r>
              <a:rPr sz="2400" b="1" spc="-55" dirty="0">
                <a:solidFill>
                  <a:srgbClr val="333333"/>
                </a:solidFill>
                <a:latin typeface="Arial"/>
                <a:cs typeface="Arial"/>
              </a:rPr>
              <a:t> </a:t>
            </a:r>
            <a:r>
              <a:rPr sz="2400" b="1" dirty="0">
                <a:solidFill>
                  <a:srgbClr val="333333"/>
                </a:solidFill>
                <a:latin typeface="Arial"/>
                <a:cs typeface="Arial"/>
              </a:rPr>
              <a:t>no</a:t>
            </a:r>
            <a:r>
              <a:rPr sz="2400" b="1" spc="-70" dirty="0">
                <a:solidFill>
                  <a:srgbClr val="333333"/>
                </a:solidFill>
                <a:latin typeface="Arial"/>
                <a:cs typeface="Arial"/>
              </a:rPr>
              <a:t> </a:t>
            </a:r>
            <a:r>
              <a:rPr sz="2400" b="1" dirty="0">
                <a:solidFill>
                  <a:srgbClr val="333333"/>
                </a:solidFill>
                <a:latin typeface="Arial"/>
                <a:cs typeface="Arial"/>
              </a:rPr>
              <a:t>clearly</a:t>
            </a:r>
            <a:r>
              <a:rPr sz="2400" b="1" spc="-60" dirty="0">
                <a:solidFill>
                  <a:srgbClr val="333333"/>
                </a:solidFill>
                <a:latin typeface="Arial"/>
                <a:cs typeface="Arial"/>
              </a:rPr>
              <a:t> </a:t>
            </a:r>
            <a:r>
              <a:rPr sz="2400" b="1" spc="-10" dirty="0">
                <a:solidFill>
                  <a:srgbClr val="333333"/>
                </a:solidFill>
                <a:latin typeface="Arial"/>
                <a:cs typeface="Arial"/>
              </a:rPr>
              <a:t>available solutions/tools/resources</a:t>
            </a:r>
            <a:r>
              <a:rPr sz="2400" b="1" spc="-5" dirty="0">
                <a:solidFill>
                  <a:srgbClr val="333333"/>
                </a:solidFill>
                <a:latin typeface="Arial"/>
                <a:cs typeface="Arial"/>
              </a:rPr>
              <a:t> </a:t>
            </a:r>
            <a:r>
              <a:rPr sz="2400" b="1" dirty="0">
                <a:solidFill>
                  <a:srgbClr val="333333"/>
                </a:solidFill>
                <a:latin typeface="Arial"/>
                <a:cs typeface="Arial"/>
              </a:rPr>
              <a:t>or</a:t>
            </a:r>
            <a:r>
              <a:rPr sz="2400" b="1" spc="-20" dirty="0">
                <a:solidFill>
                  <a:srgbClr val="333333"/>
                </a:solidFill>
                <a:latin typeface="Arial"/>
                <a:cs typeface="Arial"/>
              </a:rPr>
              <a:t> </a:t>
            </a:r>
            <a:r>
              <a:rPr sz="2400" b="1" dirty="0">
                <a:solidFill>
                  <a:srgbClr val="333333"/>
                </a:solidFill>
                <a:latin typeface="Arial"/>
                <a:cs typeface="Arial"/>
              </a:rPr>
              <a:t>where</a:t>
            </a:r>
            <a:r>
              <a:rPr sz="2400" b="1" spc="-15" dirty="0">
                <a:solidFill>
                  <a:srgbClr val="333333"/>
                </a:solidFill>
                <a:latin typeface="Arial"/>
                <a:cs typeface="Arial"/>
              </a:rPr>
              <a:t> </a:t>
            </a:r>
            <a:r>
              <a:rPr sz="2400" b="1" dirty="0">
                <a:solidFill>
                  <a:srgbClr val="333333"/>
                </a:solidFill>
                <a:latin typeface="Arial"/>
                <a:cs typeface="Arial"/>
              </a:rPr>
              <a:t>the</a:t>
            </a:r>
            <a:r>
              <a:rPr sz="2400" b="1" spc="-15" dirty="0">
                <a:solidFill>
                  <a:srgbClr val="333333"/>
                </a:solidFill>
                <a:latin typeface="Arial"/>
                <a:cs typeface="Arial"/>
              </a:rPr>
              <a:t> </a:t>
            </a:r>
            <a:r>
              <a:rPr sz="2400" b="1" dirty="0">
                <a:solidFill>
                  <a:srgbClr val="333333"/>
                </a:solidFill>
                <a:latin typeface="Arial"/>
                <a:cs typeface="Arial"/>
              </a:rPr>
              <a:t>existing</a:t>
            </a:r>
            <a:r>
              <a:rPr sz="2400" b="1" spc="-15" dirty="0">
                <a:solidFill>
                  <a:srgbClr val="333333"/>
                </a:solidFill>
                <a:latin typeface="Arial"/>
                <a:cs typeface="Arial"/>
              </a:rPr>
              <a:t> </a:t>
            </a:r>
            <a:r>
              <a:rPr sz="2400" b="1" dirty="0">
                <a:solidFill>
                  <a:srgbClr val="333333"/>
                </a:solidFill>
                <a:latin typeface="Arial"/>
                <a:cs typeface="Arial"/>
              </a:rPr>
              <a:t>solutions</a:t>
            </a:r>
            <a:r>
              <a:rPr sz="2400" b="1" spc="-20" dirty="0">
                <a:solidFill>
                  <a:srgbClr val="333333"/>
                </a:solidFill>
                <a:latin typeface="Arial"/>
                <a:cs typeface="Arial"/>
              </a:rPr>
              <a:t> </a:t>
            </a:r>
            <a:r>
              <a:rPr sz="2400" b="1" spc="-25" dirty="0">
                <a:solidFill>
                  <a:srgbClr val="333333"/>
                </a:solidFill>
                <a:latin typeface="Arial"/>
                <a:cs typeface="Arial"/>
              </a:rPr>
              <a:t>are </a:t>
            </a:r>
            <a:r>
              <a:rPr sz="2400" b="1" spc="-10" dirty="0">
                <a:solidFill>
                  <a:srgbClr val="333333"/>
                </a:solidFill>
                <a:latin typeface="Arial"/>
                <a:cs typeface="Arial"/>
              </a:rPr>
              <a:t>suboptima</a:t>
            </a:r>
            <a:r>
              <a:rPr sz="2400" spc="-10" dirty="0">
                <a:solidFill>
                  <a:srgbClr val="333333"/>
                </a:solidFill>
                <a:latin typeface="Arial"/>
                <a:cs typeface="Arial"/>
              </a:rPr>
              <a:t>l.</a:t>
            </a:r>
            <a:endParaRPr sz="2400" dirty="0">
              <a:latin typeface="Arial"/>
              <a:cs typeface="Arial"/>
            </a:endParaRPr>
          </a:p>
          <a:p>
            <a:pPr marL="12700">
              <a:lnSpc>
                <a:spcPct val="100000"/>
              </a:lnSpc>
              <a:spcBef>
                <a:spcPts val="1280"/>
              </a:spcBef>
            </a:pPr>
            <a:r>
              <a:rPr sz="2400" b="1" i="1" spc="-10" dirty="0">
                <a:latin typeface="Arial"/>
                <a:cs typeface="Arial"/>
              </a:rPr>
              <a:t>Impact:</a:t>
            </a:r>
            <a:endParaRPr sz="2400" dirty="0">
              <a:latin typeface="Arial"/>
              <a:cs typeface="Arial"/>
            </a:endParaRPr>
          </a:p>
          <a:p>
            <a:pPr marL="12700">
              <a:lnSpc>
                <a:spcPct val="100000"/>
              </a:lnSpc>
              <a:spcBef>
                <a:spcPts val="1290"/>
              </a:spcBef>
            </a:pPr>
            <a:r>
              <a:rPr sz="2400" dirty="0">
                <a:latin typeface="Arial"/>
                <a:cs typeface="Arial"/>
              </a:rPr>
              <a:t>How</a:t>
            </a:r>
            <a:r>
              <a:rPr sz="2400" spc="-60" dirty="0">
                <a:latin typeface="Arial"/>
                <a:cs typeface="Arial"/>
              </a:rPr>
              <a:t> </a:t>
            </a:r>
            <a:r>
              <a:rPr sz="2400" dirty="0">
                <a:latin typeface="Arial"/>
                <a:cs typeface="Arial"/>
              </a:rPr>
              <a:t>the</a:t>
            </a:r>
            <a:r>
              <a:rPr sz="2400" spc="-65" dirty="0">
                <a:latin typeface="Arial"/>
                <a:cs typeface="Arial"/>
              </a:rPr>
              <a:t> </a:t>
            </a:r>
            <a:r>
              <a:rPr sz="2400" dirty="0">
                <a:latin typeface="Arial"/>
                <a:cs typeface="Arial"/>
              </a:rPr>
              <a:t>proposed</a:t>
            </a:r>
            <a:r>
              <a:rPr sz="2400" spc="-50" dirty="0">
                <a:latin typeface="Arial"/>
                <a:cs typeface="Arial"/>
              </a:rPr>
              <a:t> </a:t>
            </a:r>
            <a:r>
              <a:rPr sz="2400" dirty="0">
                <a:latin typeface="Arial"/>
                <a:cs typeface="Arial"/>
              </a:rPr>
              <a:t>RC2</a:t>
            </a:r>
            <a:r>
              <a:rPr sz="2400" spc="-60" dirty="0">
                <a:latin typeface="Arial"/>
                <a:cs typeface="Arial"/>
              </a:rPr>
              <a:t> </a:t>
            </a:r>
            <a:r>
              <a:rPr sz="2400" dirty="0">
                <a:latin typeface="Arial"/>
                <a:cs typeface="Arial"/>
              </a:rPr>
              <a:t>could</a:t>
            </a:r>
            <a:r>
              <a:rPr sz="2400" spc="-55" dirty="0">
                <a:latin typeface="Arial"/>
                <a:cs typeface="Arial"/>
              </a:rPr>
              <a:t> </a:t>
            </a:r>
            <a:r>
              <a:rPr sz="2400" dirty="0">
                <a:latin typeface="Arial"/>
                <a:cs typeface="Arial"/>
              </a:rPr>
              <a:t>impact</a:t>
            </a:r>
            <a:r>
              <a:rPr sz="2400" spc="-60" dirty="0">
                <a:latin typeface="Arial"/>
                <a:cs typeface="Arial"/>
              </a:rPr>
              <a:t> </a:t>
            </a:r>
            <a:r>
              <a:rPr sz="2400" dirty="0">
                <a:latin typeface="Arial"/>
                <a:cs typeface="Arial"/>
              </a:rPr>
              <a:t>health</a:t>
            </a:r>
            <a:r>
              <a:rPr sz="2400" spc="-55" dirty="0">
                <a:latin typeface="Arial"/>
                <a:cs typeface="Arial"/>
              </a:rPr>
              <a:t> </a:t>
            </a:r>
            <a:r>
              <a:rPr sz="2400" dirty="0">
                <a:latin typeface="Arial"/>
                <a:cs typeface="Arial"/>
              </a:rPr>
              <a:t>and</a:t>
            </a:r>
            <a:r>
              <a:rPr sz="2400" spc="-60" dirty="0">
                <a:latin typeface="Arial"/>
                <a:cs typeface="Arial"/>
              </a:rPr>
              <a:t> </a:t>
            </a:r>
            <a:r>
              <a:rPr sz="2400" spc="-10" dirty="0">
                <a:latin typeface="Arial"/>
                <a:cs typeface="Arial"/>
              </a:rPr>
              <a:t>medicine?</a:t>
            </a:r>
            <a:endParaRPr sz="2400" dirty="0">
              <a:latin typeface="Arial"/>
              <a:cs typeface="Arial"/>
            </a:endParaRPr>
          </a:p>
          <a:p>
            <a:pPr marL="12700" marR="1738630">
              <a:lnSpc>
                <a:spcPct val="110000"/>
              </a:lnSpc>
              <a:spcBef>
                <a:spcPts val="1000"/>
              </a:spcBef>
            </a:pPr>
            <a:r>
              <a:rPr sz="2400" dirty="0">
                <a:latin typeface="Arial"/>
                <a:cs typeface="Arial"/>
              </a:rPr>
              <a:t>If</a:t>
            </a:r>
            <a:r>
              <a:rPr sz="2400" spc="-75" dirty="0">
                <a:latin typeface="Arial"/>
                <a:cs typeface="Arial"/>
              </a:rPr>
              <a:t> </a:t>
            </a:r>
            <a:r>
              <a:rPr sz="2400" dirty="0">
                <a:latin typeface="Arial"/>
                <a:cs typeface="Arial"/>
              </a:rPr>
              <a:t>successful,</a:t>
            </a:r>
            <a:r>
              <a:rPr sz="2400" spc="-50" dirty="0">
                <a:latin typeface="Arial"/>
                <a:cs typeface="Arial"/>
              </a:rPr>
              <a:t> </a:t>
            </a:r>
            <a:r>
              <a:rPr sz="2400" dirty="0">
                <a:latin typeface="Arial"/>
                <a:cs typeface="Arial"/>
              </a:rPr>
              <a:t>how</a:t>
            </a:r>
            <a:r>
              <a:rPr sz="2400" spc="-50" dirty="0">
                <a:latin typeface="Arial"/>
                <a:cs typeface="Arial"/>
              </a:rPr>
              <a:t> </a:t>
            </a:r>
            <a:r>
              <a:rPr sz="2400" dirty="0">
                <a:latin typeface="Arial"/>
                <a:cs typeface="Arial"/>
              </a:rPr>
              <a:t>the</a:t>
            </a:r>
            <a:r>
              <a:rPr sz="2400" spc="-65" dirty="0">
                <a:latin typeface="Arial"/>
                <a:cs typeface="Arial"/>
              </a:rPr>
              <a:t> </a:t>
            </a:r>
            <a:r>
              <a:rPr sz="2400" dirty="0">
                <a:latin typeface="Arial"/>
                <a:cs typeface="Arial"/>
              </a:rPr>
              <a:t>proposed</a:t>
            </a:r>
            <a:r>
              <a:rPr sz="2400" spc="-35" dirty="0">
                <a:latin typeface="Arial"/>
                <a:cs typeface="Arial"/>
              </a:rPr>
              <a:t> </a:t>
            </a:r>
            <a:r>
              <a:rPr sz="2400" dirty="0">
                <a:latin typeface="Arial"/>
                <a:cs typeface="Arial"/>
              </a:rPr>
              <a:t>RC2</a:t>
            </a:r>
            <a:r>
              <a:rPr sz="2400" spc="-55" dirty="0">
                <a:latin typeface="Arial"/>
                <a:cs typeface="Arial"/>
              </a:rPr>
              <a:t> </a:t>
            </a:r>
            <a:r>
              <a:rPr sz="2400" dirty="0">
                <a:latin typeface="Arial"/>
                <a:cs typeface="Arial"/>
              </a:rPr>
              <a:t>could</a:t>
            </a:r>
            <a:r>
              <a:rPr sz="2400" spc="-50" dirty="0">
                <a:latin typeface="Arial"/>
                <a:cs typeface="Arial"/>
              </a:rPr>
              <a:t> </a:t>
            </a:r>
            <a:r>
              <a:rPr sz="2400" dirty="0">
                <a:latin typeface="Arial"/>
                <a:cs typeface="Arial"/>
              </a:rPr>
              <a:t>be</a:t>
            </a:r>
            <a:r>
              <a:rPr sz="2400" spc="-55" dirty="0">
                <a:latin typeface="Arial"/>
                <a:cs typeface="Arial"/>
              </a:rPr>
              <a:t> </a:t>
            </a:r>
            <a:r>
              <a:rPr sz="2400" dirty="0">
                <a:latin typeface="Arial"/>
                <a:cs typeface="Arial"/>
              </a:rPr>
              <a:t>more</a:t>
            </a:r>
            <a:r>
              <a:rPr sz="2400" spc="-55" dirty="0">
                <a:latin typeface="Arial"/>
                <a:cs typeface="Arial"/>
              </a:rPr>
              <a:t> </a:t>
            </a:r>
            <a:r>
              <a:rPr sz="2400" spc="-10" dirty="0">
                <a:latin typeface="Arial"/>
                <a:cs typeface="Arial"/>
              </a:rPr>
              <a:t>broadly disseminated?</a:t>
            </a:r>
            <a:endParaRPr sz="2400" dirty="0">
              <a:latin typeface="Arial"/>
              <a:cs typeface="Arial"/>
            </a:endParaRPr>
          </a:p>
          <a:p>
            <a:pPr marL="12700">
              <a:lnSpc>
                <a:spcPct val="100000"/>
              </a:lnSpc>
              <a:spcBef>
                <a:spcPts val="1285"/>
              </a:spcBef>
            </a:pPr>
            <a:r>
              <a:rPr sz="2400" dirty="0">
                <a:latin typeface="Arial"/>
                <a:cs typeface="Arial"/>
              </a:rPr>
              <a:t>How</a:t>
            </a:r>
            <a:r>
              <a:rPr sz="2400" spc="-50" dirty="0">
                <a:latin typeface="Arial"/>
                <a:cs typeface="Arial"/>
              </a:rPr>
              <a:t> </a:t>
            </a:r>
            <a:r>
              <a:rPr sz="2400" dirty="0">
                <a:latin typeface="Arial"/>
                <a:cs typeface="Arial"/>
              </a:rPr>
              <a:t>does</a:t>
            </a:r>
            <a:r>
              <a:rPr sz="2400" spc="-45" dirty="0">
                <a:latin typeface="Arial"/>
                <a:cs typeface="Arial"/>
              </a:rPr>
              <a:t> </a:t>
            </a:r>
            <a:r>
              <a:rPr sz="2400" dirty="0">
                <a:latin typeface="Arial"/>
                <a:cs typeface="Arial"/>
              </a:rPr>
              <a:t>it</a:t>
            </a:r>
            <a:r>
              <a:rPr sz="2400" spc="-65" dirty="0">
                <a:latin typeface="Arial"/>
                <a:cs typeface="Arial"/>
              </a:rPr>
              <a:t> </a:t>
            </a:r>
            <a:r>
              <a:rPr sz="2400" dirty="0">
                <a:latin typeface="Arial"/>
                <a:cs typeface="Arial"/>
              </a:rPr>
              <a:t>change</a:t>
            </a:r>
            <a:r>
              <a:rPr sz="2400" spc="-35" dirty="0">
                <a:latin typeface="Arial"/>
                <a:cs typeface="Arial"/>
              </a:rPr>
              <a:t> </a:t>
            </a:r>
            <a:r>
              <a:rPr sz="2400" dirty="0">
                <a:latin typeface="Arial"/>
                <a:cs typeface="Arial"/>
              </a:rPr>
              <a:t>the</a:t>
            </a:r>
            <a:r>
              <a:rPr sz="2400" spc="-55" dirty="0">
                <a:latin typeface="Arial"/>
                <a:cs typeface="Arial"/>
              </a:rPr>
              <a:t> </a:t>
            </a:r>
            <a:r>
              <a:rPr sz="2400" dirty="0">
                <a:latin typeface="Arial"/>
                <a:cs typeface="Arial"/>
              </a:rPr>
              <a:t>landscape</a:t>
            </a:r>
            <a:r>
              <a:rPr sz="2400" spc="-40" dirty="0">
                <a:latin typeface="Arial"/>
                <a:cs typeface="Arial"/>
              </a:rPr>
              <a:t> </a:t>
            </a:r>
            <a:r>
              <a:rPr sz="2400" dirty="0">
                <a:latin typeface="Arial"/>
                <a:cs typeface="Arial"/>
              </a:rPr>
              <a:t>in</a:t>
            </a:r>
            <a:r>
              <a:rPr sz="2400" spc="-55" dirty="0">
                <a:latin typeface="Arial"/>
                <a:cs typeface="Arial"/>
              </a:rPr>
              <a:t> </a:t>
            </a:r>
            <a:r>
              <a:rPr sz="2400" spc="-20" dirty="0">
                <a:latin typeface="Arial"/>
                <a:cs typeface="Arial"/>
              </a:rPr>
              <a:t>CTS?</a:t>
            </a:r>
            <a:endParaRPr sz="2400" dirty="0">
              <a:latin typeface="Arial"/>
              <a:cs typeface="Arial"/>
            </a:endParaRPr>
          </a:p>
        </p:txBody>
      </p:sp>
      <p:sp>
        <p:nvSpPr>
          <p:cNvPr id="4" name="object 4">
            <a:extLst>
              <a:ext uri="{C183D7F6-B498-43B3-948B-1728B52AA6E4}">
                <adec:decorative xmlns:adec="http://schemas.microsoft.com/office/drawing/2017/decorative" val="1"/>
              </a:ext>
            </a:extLst>
          </p:cNvPr>
          <p:cNvSpPr txBox="1"/>
          <p:nvPr/>
        </p:nvSpPr>
        <p:spPr>
          <a:xfrm>
            <a:off x="11917171" y="15473"/>
            <a:ext cx="194945" cy="197490"/>
          </a:xfrm>
          <a:prstGeom prst="rect">
            <a:avLst/>
          </a:prstGeom>
        </p:spPr>
        <p:txBody>
          <a:bodyPr vert="horz" wrap="square" lIns="0" tIns="12700" rIns="0" bIns="0" rtlCol="0">
            <a:spAutoFit/>
          </a:bodyPr>
          <a:lstStyle/>
          <a:p>
            <a:pPr marL="12700">
              <a:lnSpc>
                <a:spcPct val="100000"/>
              </a:lnSpc>
              <a:spcBef>
                <a:spcPts val="100"/>
              </a:spcBef>
            </a:pPr>
            <a:r>
              <a:rPr sz="1200" spc="-25" dirty="0">
                <a:solidFill>
                  <a:schemeClr val="tx1"/>
                </a:solidFill>
                <a:latin typeface="Arial"/>
                <a:cs typeface="Arial"/>
              </a:rPr>
              <a:t>20</a:t>
            </a:r>
            <a:endParaRPr sz="1200">
              <a:solidFill>
                <a:schemeClr val="tx1"/>
              </a:solidFill>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53472" rIns="0" bIns="0" rtlCol="0">
            <a:spAutoFit/>
          </a:bodyPr>
          <a:lstStyle/>
          <a:p>
            <a:pPr marL="782320" marR="5080">
              <a:lnSpc>
                <a:spcPts val="3460"/>
              </a:lnSpc>
              <a:spcBef>
                <a:spcPts val="530"/>
              </a:spcBef>
            </a:pPr>
            <a:r>
              <a:rPr sz="3200" dirty="0"/>
              <a:t>Programs</a:t>
            </a:r>
            <a:r>
              <a:rPr sz="3200" spc="-50" dirty="0"/>
              <a:t> </a:t>
            </a:r>
            <a:r>
              <a:rPr sz="3200" dirty="0"/>
              <a:t>are</a:t>
            </a:r>
            <a:r>
              <a:rPr sz="3200" spc="-55" dirty="0"/>
              <a:t> </a:t>
            </a:r>
            <a:r>
              <a:rPr sz="3200" dirty="0"/>
              <a:t>expected</a:t>
            </a:r>
            <a:r>
              <a:rPr sz="3200" spc="-60" dirty="0"/>
              <a:t> </a:t>
            </a:r>
            <a:r>
              <a:rPr sz="3200" dirty="0"/>
              <a:t>to</a:t>
            </a:r>
            <a:r>
              <a:rPr sz="3200" spc="-55" dirty="0"/>
              <a:t> </a:t>
            </a:r>
            <a:r>
              <a:rPr sz="3200" dirty="0"/>
              <a:t>demonstrate</a:t>
            </a:r>
            <a:r>
              <a:rPr sz="3200" spc="-70" dirty="0"/>
              <a:t> </a:t>
            </a:r>
            <a:r>
              <a:rPr sz="3200" spc="-25" dirty="0"/>
              <a:t>the </a:t>
            </a:r>
            <a:r>
              <a:rPr sz="3200" spc="-10" dirty="0"/>
              <a:t>following:</a:t>
            </a:r>
            <a:endParaRPr sz="3200"/>
          </a:p>
        </p:txBody>
      </p:sp>
      <p:sp>
        <p:nvSpPr>
          <p:cNvPr id="3" name="object 3"/>
          <p:cNvSpPr txBox="1"/>
          <p:nvPr/>
        </p:nvSpPr>
        <p:spPr>
          <a:xfrm>
            <a:off x="1554843" y="1510393"/>
            <a:ext cx="9915525" cy="4646930"/>
          </a:xfrm>
          <a:prstGeom prst="rect">
            <a:avLst/>
          </a:prstGeom>
        </p:spPr>
        <p:txBody>
          <a:bodyPr vert="horz" wrap="square" lIns="0" tIns="53975" rIns="0" bIns="0" rtlCol="0">
            <a:spAutoFit/>
          </a:bodyPr>
          <a:lstStyle/>
          <a:p>
            <a:pPr marL="239395" marR="622935" indent="-227329">
              <a:lnSpc>
                <a:spcPts val="2590"/>
              </a:lnSpc>
              <a:spcBef>
                <a:spcPts val="425"/>
              </a:spcBef>
              <a:buClr>
                <a:srgbClr val="44536A"/>
              </a:buClr>
              <a:buChar char="•"/>
              <a:tabLst>
                <a:tab pos="240665" algn="l"/>
              </a:tabLst>
            </a:pPr>
            <a:r>
              <a:rPr sz="2400" dirty="0">
                <a:latin typeface="Arial"/>
                <a:cs typeface="Arial"/>
              </a:rPr>
              <a:t>Work</a:t>
            </a:r>
            <a:r>
              <a:rPr sz="2400" spc="-85" dirty="0">
                <a:latin typeface="Arial"/>
                <a:cs typeface="Arial"/>
              </a:rPr>
              <a:t> </a:t>
            </a:r>
            <a:r>
              <a:rPr sz="2400" dirty="0">
                <a:latin typeface="Arial"/>
                <a:cs typeface="Arial"/>
              </a:rPr>
              <a:t>cannot</a:t>
            </a:r>
            <a:r>
              <a:rPr sz="2400" spc="-65" dirty="0">
                <a:latin typeface="Arial"/>
                <a:cs typeface="Arial"/>
              </a:rPr>
              <a:t> </a:t>
            </a:r>
            <a:r>
              <a:rPr sz="2400" dirty="0">
                <a:latin typeface="Arial"/>
                <a:cs typeface="Arial"/>
              </a:rPr>
              <a:t>be</a:t>
            </a:r>
            <a:r>
              <a:rPr sz="2400" spc="-65" dirty="0">
                <a:latin typeface="Arial"/>
                <a:cs typeface="Arial"/>
              </a:rPr>
              <a:t> </a:t>
            </a:r>
            <a:r>
              <a:rPr sz="2400" dirty="0">
                <a:latin typeface="Arial"/>
                <a:cs typeface="Arial"/>
              </a:rPr>
              <a:t>reasonably</a:t>
            </a:r>
            <a:r>
              <a:rPr sz="2400" spc="-50" dirty="0">
                <a:latin typeface="Arial"/>
                <a:cs typeface="Arial"/>
              </a:rPr>
              <a:t> </a:t>
            </a:r>
            <a:r>
              <a:rPr sz="2400" dirty="0">
                <a:latin typeface="Arial"/>
                <a:cs typeface="Arial"/>
              </a:rPr>
              <a:t>expected</a:t>
            </a:r>
            <a:r>
              <a:rPr sz="2400" spc="-50" dirty="0">
                <a:latin typeface="Arial"/>
                <a:cs typeface="Arial"/>
              </a:rPr>
              <a:t> </a:t>
            </a:r>
            <a:r>
              <a:rPr sz="2400" dirty="0">
                <a:latin typeface="Arial"/>
                <a:cs typeface="Arial"/>
              </a:rPr>
              <a:t>to</a:t>
            </a:r>
            <a:r>
              <a:rPr sz="2400" spc="-75" dirty="0">
                <a:latin typeface="Arial"/>
                <a:cs typeface="Arial"/>
              </a:rPr>
              <a:t> </a:t>
            </a:r>
            <a:r>
              <a:rPr sz="2400" dirty="0">
                <a:latin typeface="Arial"/>
                <a:cs typeface="Arial"/>
              </a:rPr>
              <a:t>be</a:t>
            </a:r>
            <a:r>
              <a:rPr sz="2400" spc="-65" dirty="0">
                <a:latin typeface="Arial"/>
                <a:cs typeface="Arial"/>
              </a:rPr>
              <a:t> </a:t>
            </a:r>
            <a:r>
              <a:rPr sz="2400" dirty="0">
                <a:latin typeface="Arial"/>
                <a:cs typeface="Arial"/>
              </a:rPr>
              <a:t>carried</a:t>
            </a:r>
            <a:r>
              <a:rPr sz="2400" spc="-60" dirty="0">
                <a:latin typeface="Arial"/>
                <a:cs typeface="Arial"/>
              </a:rPr>
              <a:t> </a:t>
            </a:r>
            <a:r>
              <a:rPr sz="2400" dirty="0">
                <a:latin typeface="Arial"/>
                <a:cs typeface="Arial"/>
              </a:rPr>
              <a:t>out</a:t>
            </a:r>
            <a:r>
              <a:rPr sz="2400" spc="-65" dirty="0">
                <a:latin typeface="Arial"/>
                <a:cs typeface="Arial"/>
              </a:rPr>
              <a:t> </a:t>
            </a:r>
            <a:r>
              <a:rPr sz="2400" spc="-10" dirty="0">
                <a:latin typeface="Arial"/>
                <a:cs typeface="Arial"/>
              </a:rPr>
              <a:t>successfully 	</a:t>
            </a:r>
            <a:r>
              <a:rPr sz="2400" dirty="0">
                <a:latin typeface="Arial"/>
                <a:cs typeface="Arial"/>
              </a:rPr>
              <a:t>without</a:t>
            </a:r>
            <a:r>
              <a:rPr sz="2400" spc="-65" dirty="0">
                <a:latin typeface="Arial"/>
                <a:cs typeface="Arial"/>
              </a:rPr>
              <a:t> </a:t>
            </a:r>
            <a:r>
              <a:rPr sz="2400" dirty="0">
                <a:latin typeface="Arial"/>
                <a:cs typeface="Arial"/>
              </a:rPr>
              <a:t>support</a:t>
            </a:r>
            <a:r>
              <a:rPr sz="2400" spc="-65" dirty="0">
                <a:latin typeface="Arial"/>
                <a:cs typeface="Arial"/>
              </a:rPr>
              <a:t> </a:t>
            </a:r>
            <a:r>
              <a:rPr sz="2400" dirty="0">
                <a:latin typeface="Arial"/>
                <a:cs typeface="Arial"/>
              </a:rPr>
              <a:t>provided</a:t>
            </a:r>
            <a:r>
              <a:rPr sz="2400" spc="-55" dirty="0">
                <a:latin typeface="Arial"/>
                <a:cs typeface="Arial"/>
              </a:rPr>
              <a:t> </a:t>
            </a:r>
            <a:r>
              <a:rPr sz="2400" dirty="0">
                <a:latin typeface="Arial"/>
                <a:cs typeface="Arial"/>
              </a:rPr>
              <a:t>by</a:t>
            </a:r>
            <a:r>
              <a:rPr sz="2400" spc="-75" dirty="0">
                <a:latin typeface="Arial"/>
                <a:cs typeface="Arial"/>
              </a:rPr>
              <a:t> </a:t>
            </a:r>
            <a:r>
              <a:rPr sz="2400" dirty="0">
                <a:latin typeface="Arial"/>
                <a:cs typeface="Arial"/>
              </a:rPr>
              <a:t>this</a:t>
            </a:r>
            <a:r>
              <a:rPr sz="2400" spc="-70" dirty="0">
                <a:latin typeface="Arial"/>
                <a:cs typeface="Arial"/>
              </a:rPr>
              <a:t> </a:t>
            </a:r>
            <a:r>
              <a:rPr sz="2400" spc="-10" dirty="0">
                <a:latin typeface="Arial"/>
                <a:cs typeface="Arial"/>
              </a:rPr>
              <a:t>NOFO.</a:t>
            </a:r>
            <a:endParaRPr sz="2400" dirty="0">
              <a:latin typeface="Arial"/>
              <a:cs typeface="Arial"/>
            </a:endParaRPr>
          </a:p>
          <a:p>
            <a:pPr marL="239395" marR="861694" indent="-227329">
              <a:lnSpc>
                <a:spcPts val="2590"/>
              </a:lnSpc>
              <a:spcBef>
                <a:spcPts val="1010"/>
              </a:spcBef>
              <a:buClr>
                <a:srgbClr val="44536A"/>
              </a:buClr>
              <a:buChar char="•"/>
              <a:tabLst>
                <a:tab pos="241300" algn="l"/>
              </a:tabLst>
            </a:pPr>
            <a:r>
              <a:rPr sz="2400" dirty="0">
                <a:latin typeface="Arial"/>
                <a:cs typeface="Arial"/>
              </a:rPr>
              <a:t>Promote</a:t>
            </a:r>
            <a:r>
              <a:rPr sz="2400" spc="-75" dirty="0">
                <a:latin typeface="Arial"/>
                <a:cs typeface="Arial"/>
              </a:rPr>
              <a:t> </a:t>
            </a:r>
            <a:r>
              <a:rPr sz="2400" dirty="0">
                <a:latin typeface="Arial"/>
                <a:cs typeface="Arial"/>
              </a:rPr>
              <a:t>and</a:t>
            </a:r>
            <a:r>
              <a:rPr sz="2400" spc="-70" dirty="0">
                <a:latin typeface="Arial"/>
                <a:cs typeface="Arial"/>
              </a:rPr>
              <a:t> </a:t>
            </a:r>
            <a:r>
              <a:rPr sz="2400" dirty="0">
                <a:latin typeface="Arial"/>
                <a:cs typeface="Arial"/>
              </a:rPr>
              <a:t>advance</a:t>
            </a:r>
            <a:r>
              <a:rPr sz="2400" spc="-60" dirty="0">
                <a:latin typeface="Arial"/>
                <a:cs typeface="Arial"/>
              </a:rPr>
              <a:t> </a:t>
            </a:r>
            <a:r>
              <a:rPr sz="2400" dirty="0">
                <a:latin typeface="Arial"/>
                <a:cs typeface="Arial"/>
              </a:rPr>
              <a:t>the</a:t>
            </a:r>
            <a:r>
              <a:rPr sz="2400" spc="-75" dirty="0">
                <a:latin typeface="Arial"/>
                <a:cs typeface="Arial"/>
              </a:rPr>
              <a:t> </a:t>
            </a:r>
            <a:r>
              <a:rPr sz="2400" u="sng" spc="-20" dirty="0">
                <a:solidFill>
                  <a:srgbClr val="0562C1"/>
                </a:solidFill>
                <a:uFill>
                  <a:solidFill>
                    <a:srgbClr val="0562C1"/>
                  </a:solidFill>
                </a:uFill>
                <a:latin typeface="Arial"/>
                <a:cs typeface="Arial"/>
                <a:hlinkClick r:id="rId2"/>
              </a:rPr>
              <a:t>NCATS</a:t>
            </a:r>
            <a:r>
              <a:rPr sz="2400" u="sng" spc="-80" dirty="0">
                <a:solidFill>
                  <a:srgbClr val="0562C1"/>
                </a:solidFill>
                <a:uFill>
                  <a:solidFill>
                    <a:srgbClr val="0562C1"/>
                  </a:solidFill>
                </a:uFill>
                <a:latin typeface="Arial"/>
                <a:cs typeface="Arial"/>
                <a:hlinkClick r:id="rId2"/>
              </a:rPr>
              <a:t> </a:t>
            </a:r>
            <a:r>
              <a:rPr sz="2400" u="sng" dirty="0">
                <a:solidFill>
                  <a:srgbClr val="0562C1"/>
                </a:solidFill>
                <a:uFill>
                  <a:solidFill>
                    <a:srgbClr val="0562C1"/>
                  </a:solidFill>
                </a:uFill>
                <a:latin typeface="Arial"/>
                <a:cs typeface="Arial"/>
                <a:hlinkClick r:id="rId2"/>
              </a:rPr>
              <a:t>Strategic</a:t>
            </a:r>
            <a:r>
              <a:rPr sz="2400" u="sng" spc="-70" dirty="0">
                <a:solidFill>
                  <a:srgbClr val="0562C1"/>
                </a:solidFill>
                <a:uFill>
                  <a:solidFill>
                    <a:srgbClr val="0562C1"/>
                  </a:solidFill>
                </a:uFill>
                <a:latin typeface="Arial"/>
                <a:cs typeface="Arial"/>
                <a:hlinkClick r:id="rId2"/>
              </a:rPr>
              <a:t> </a:t>
            </a:r>
            <a:r>
              <a:rPr sz="2400" u="sng" dirty="0">
                <a:solidFill>
                  <a:srgbClr val="0562C1"/>
                </a:solidFill>
                <a:uFill>
                  <a:solidFill>
                    <a:srgbClr val="0562C1"/>
                  </a:solidFill>
                </a:uFill>
                <a:latin typeface="Arial"/>
                <a:cs typeface="Arial"/>
                <a:hlinkClick r:id="rId2"/>
              </a:rPr>
              <a:t>Plan</a:t>
            </a:r>
            <a:r>
              <a:rPr sz="2400" spc="-65" dirty="0">
                <a:solidFill>
                  <a:srgbClr val="0562C1"/>
                </a:solidFill>
                <a:latin typeface="Arial"/>
                <a:cs typeface="Arial"/>
              </a:rPr>
              <a:t> </a:t>
            </a:r>
            <a:r>
              <a:rPr sz="2400" dirty="0">
                <a:latin typeface="Arial"/>
                <a:cs typeface="Arial"/>
              </a:rPr>
              <a:t>and,</a:t>
            </a:r>
            <a:r>
              <a:rPr sz="2400" spc="-75" dirty="0">
                <a:latin typeface="Arial"/>
                <a:cs typeface="Arial"/>
              </a:rPr>
              <a:t> </a:t>
            </a:r>
            <a:r>
              <a:rPr sz="2400" spc="-10" dirty="0">
                <a:latin typeface="Arial"/>
                <a:cs typeface="Arial"/>
              </a:rPr>
              <a:t>specifically 	</a:t>
            </a:r>
            <a:r>
              <a:rPr sz="2400" dirty="0">
                <a:latin typeface="Arial"/>
                <a:cs typeface="Arial"/>
              </a:rPr>
              <a:t>addresses</a:t>
            </a:r>
            <a:r>
              <a:rPr sz="2400" spc="-60" dirty="0">
                <a:latin typeface="Arial"/>
                <a:cs typeface="Arial"/>
              </a:rPr>
              <a:t> </a:t>
            </a:r>
            <a:r>
              <a:rPr sz="2400" dirty="0">
                <a:latin typeface="Arial"/>
                <a:cs typeface="Arial"/>
              </a:rPr>
              <a:t>one</a:t>
            </a:r>
            <a:r>
              <a:rPr sz="2400" spc="-45" dirty="0">
                <a:latin typeface="Arial"/>
                <a:cs typeface="Arial"/>
              </a:rPr>
              <a:t> </a:t>
            </a:r>
            <a:r>
              <a:rPr sz="2400" dirty="0">
                <a:latin typeface="Arial"/>
                <a:cs typeface="Arial"/>
              </a:rPr>
              <a:t>or</a:t>
            </a:r>
            <a:r>
              <a:rPr sz="2400" spc="-60" dirty="0">
                <a:latin typeface="Arial"/>
                <a:cs typeface="Arial"/>
              </a:rPr>
              <a:t> </a:t>
            </a:r>
            <a:r>
              <a:rPr sz="2400" dirty="0">
                <a:latin typeface="Arial"/>
                <a:cs typeface="Arial"/>
              </a:rPr>
              <a:t>more</a:t>
            </a:r>
            <a:r>
              <a:rPr sz="2400" spc="-55" dirty="0">
                <a:latin typeface="Arial"/>
                <a:cs typeface="Arial"/>
              </a:rPr>
              <a:t> </a:t>
            </a:r>
            <a:r>
              <a:rPr sz="2400" dirty="0">
                <a:latin typeface="Arial"/>
                <a:cs typeface="Arial"/>
              </a:rPr>
              <a:t>of</a:t>
            </a:r>
            <a:r>
              <a:rPr sz="2400" spc="-60" dirty="0">
                <a:latin typeface="Arial"/>
                <a:cs typeface="Arial"/>
              </a:rPr>
              <a:t> </a:t>
            </a:r>
            <a:r>
              <a:rPr sz="2400" dirty="0">
                <a:latin typeface="Arial"/>
                <a:cs typeface="Arial"/>
              </a:rPr>
              <a:t>the</a:t>
            </a:r>
            <a:r>
              <a:rPr sz="2400" spc="-50" dirty="0">
                <a:latin typeface="Arial"/>
                <a:cs typeface="Arial"/>
              </a:rPr>
              <a:t> </a:t>
            </a:r>
            <a:r>
              <a:rPr sz="2400" u="sng" dirty="0">
                <a:solidFill>
                  <a:srgbClr val="0562C1"/>
                </a:solidFill>
                <a:uFill>
                  <a:solidFill>
                    <a:srgbClr val="0562C1"/>
                  </a:solidFill>
                </a:uFill>
                <a:latin typeface="Arial"/>
                <a:cs typeface="Arial"/>
                <a:hlinkClick r:id="rId3"/>
              </a:rPr>
              <a:t>CTSA</a:t>
            </a:r>
            <a:r>
              <a:rPr sz="2400" u="sng" spc="-165" dirty="0">
                <a:solidFill>
                  <a:srgbClr val="0562C1"/>
                </a:solidFill>
                <a:uFill>
                  <a:solidFill>
                    <a:srgbClr val="0562C1"/>
                  </a:solidFill>
                </a:uFill>
                <a:latin typeface="Arial"/>
                <a:cs typeface="Arial"/>
                <a:hlinkClick r:id="rId3"/>
              </a:rPr>
              <a:t> </a:t>
            </a:r>
            <a:r>
              <a:rPr sz="2400" u="sng" dirty="0">
                <a:solidFill>
                  <a:srgbClr val="0562C1"/>
                </a:solidFill>
                <a:uFill>
                  <a:solidFill>
                    <a:srgbClr val="0562C1"/>
                  </a:solidFill>
                </a:uFill>
                <a:latin typeface="Arial"/>
                <a:cs typeface="Arial"/>
                <a:hlinkClick r:id="rId3"/>
              </a:rPr>
              <a:t>Program</a:t>
            </a:r>
            <a:r>
              <a:rPr sz="2400" u="sng" spc="-55" dirty="0">
                <a:solidFill>
                  <a:srgbClr val="0562C1"/>
                </a:solidFill>
                <a:uFill>
                  <a:solidFill>
                    <a:srgbClr val="0562C1"/>
                  </a:solidFill>
                </a:uFill>
                <a:latin typeface="Arial"/>
                <a:cs typeface="Arial"/>
                <a:hlinkClick r:id="rId3"/>
              </a:rPr>
              <a:t> </a:t>
            </a:r>
            <a:r>
              <a:rPr sz="2400" u="sng" spc="-10" dirty="0">
                <a:solidFill>
                  <a:srgbClr val="0562C1"/>
                </a:solidFill>
                <a:uFill>
                  <a:solidFill>
                    <a:srgbClr val="0562C1"/>
                  </a:solidFill>
                </a:uFill>
                <a:latin typeface="Arial"/>
                <a:cs typeface="Arial"/>
                <a:hlinkClick r:id="rId3"/>
              </a:rPr>
              <a:t>Goals</a:t>
            </a:r>
            <a:r>
              <a:rPr sz="2400" spc="-10" dirty="0">
                <a:solidFill>
                  <a:srgbClr val="333333"/>
                </a:solidFill>
                <a:latin typeface="Arial"/>
                <a:cs typeface="Arial"/>
              </a:rPr>
              <a:t>.</a:t>
            </a:r>
            <a:endParaRPr sz="2400" dirty="0">
              <a:latin typeface="Arial"/>
              <a:cs typeface="Arial"/>
            </a:endParaRPr>
          </a:p>
          <a:p>
            <a:pPr marL="239395" marR="5080" indent="-227329">
              <a:lnSpc>
                <a:spcPts val="2590"/>
              </a:lnSpc>
              <a:spcBef>
                <a:spcPts val="1000"/>
              </a:spcBef>
              <a:buClr>
                <a:srgbClr val="44536A"/>
              </a:buClr>
              <a:buChar char="•"/>
              <a:tabLst>
                <a:tab pos="240665" algn="l"/>
              </a:tabLst>
            </a:pPr>
            <a:r>
              <a:rPr sz="2400" dirty="0">
                <a:latin typeface="Arial"/>
                <a:cs typeface="Arial"/>
              </a:rPr>
              <a:t>Accelerate</a:t>
            </a:r>
            <a:r>
              <a:rPr sz="2400" spc="-90" dirty="0">
                <a:latin typeface="Arial"/>
                <a:cs typeface="Arial"/>
              </a:rPr>
              <a:t> </a:t>
            </a:r>
            <a:r>
              <a:rPr sz="2400" dirty="0">
                <a:latin typeface="Arial"/>
                <a:cs typeface="Arial"/>
              </a:rPr>
              <a:t>the</a:t>
            </a:r>
            <a:r>
              <a:rPr sz="2400" spc="-95" dirty="0">
                <a:latin typeface="Arial"/>
                <a:cs typeface="Arial"/>
              </a:rPr>
              <a:t> </a:t>
            </a:r>
            <a:r>
              <a:rPr sz="2400" dirty="0">
                <a:latin typeface="Arial"/>
                <a:cs typeface="Arial"/>
              </a:rPr>
              <a:t>development</a:t>
            </a:r>
            <a:r>
              <a:rPr sz="2400" spc="-80" dirty="0">
                <a:latin typeface="Arial"/>
                <a:cs typeface="Arial"/>
              </a:rPr>
              <a:t> </a:t>
            </a:r>
            <a:r>
              <a:rPr sz="2400" dirty="0">
                <a:latin typeface="Arial"/>
                <a:cs typeface="Arial"/>
              </a:rPr>
              <a:t>of</a:t>
            </a:r>
            <a:r>
              <a:rPr sz="2400" spc="-100" dirty="0">
                <a:latin typeface="Arial"/>
                <a:cs typeface="Arial"/>
              </a:rPr>
              <a:t> </a:t>
            </a:r>
            <a:r>
              <a:rPr sz="2400" dirty="0">
                <a:latin typeface="Arial"/>
                <a:cs typeface="Arial"/>
              </a:rPr>
              <a:t>innovative</a:t>
            </a:r>
            <a:r>
              <a:rPr sz="2400" spc="-80" dirty="0">
                <a:latin typeface="Arial"/>
                <a:cs typeface="Arial"/>
              </a:rPr>
              <a:t> </a:t>
            </a:r>
            <a:r>
              <a:rPr sz="2400" dirty="0">
                <a:latin typeface="Arial"/>
                <a:cs typeface="Arial"/>
              </a:rPr>
              <a:t>resources,</a:t>
            </a:r>
            <a:r>
              <a:rPr sz="2400" spc="-85" dirty="0">
                <a:latin typeface="Arial"/>
                <a:cs typeface="Arial"/>
              </a:rPr>
              <a:t> </a:t>
            </a:r>
            <a:r>
              <a:rPr sz="2400" dirty="0">
                <a:latin typeface="Arial"/>
                <a:cs typeface="Arial"/>
              </a:rPr>
              <a:t>approaches,</a:t>
            </a:r>
            <a:r>
              <a:rPr sz="2400" spc="-80" dirty="0">
                <a:latin typeface="Arial"/>
                <a:cs typeface="Arial"/>
              </a:rPr>
              <a:t> </a:t>
            </a:r>
            <a:r>
              <a:rPr sz="2400" spc="-10" dirty="0">
                <a:latin typeface="Arial"/>
                <a:cs typeface="Arial"/>
              </a:rPr>
              <a:t>tools, 	</a:t>
            </a:r>
            <a:r>
              <a:rPr sz="2400" dirty="0">
                <a:latin typeface="Arial"/>
                <a:cs typeface="Arial"/>
              </a:rPr>
              <a:t>solutions,</a:t>
            </a:r>
            <a:r>
              <a:rPr sz="2400" spc="-95" dirty="0">
                <a:latin typeface="Arial"/>
                <a:cs typeface="Arial"/>
              </a:rPr>
              <a:t> </a:t>
            </a:r>
            <a:r>
              <a:rPr sz="2400" dirty="0">
                <a:latin typeface="Arial"/>
                <a:cs typeface="Arial"/>
              </a:rPr>
              <a:t>therapies,</a:t>
            </a:r>
            <a:r>
              <a:rPr sz="2400" spc="-85" dirty="0">
                <a:latin typeface="Arial"/>
                <a:cs typeface="Arial"/>
              </a:rPr>
              <a:t> </a:t>
            </a:r>
            <a:r>
              <a:rPr sz="2400" dirty="0">
                <a:latin typeface="Arial"/>
                <a:cs typeface="Arial"/>
              </a:rPr>
              <a:t>diagnostics,</a:t>
            </a:r>
            <a:r>
              <a:rPr sz="2400" spc="-85" dirty="0">
                <a:latin typeface="Arial"/>
                <a:cs typeface="Arial"/>
              </a:rPr>
              <a:t> </a:t>
            </a:r>
            <a:r>
              <a:rPr sz="2400" dirty="0">
                <a:latin typeface="Arial"/>
                <a:cs typeface="Arial"/>
              </a:rPr>
              <a:t>devices</a:t>
            </a:r>
            <a:r>
              <a:rPr sz="2400" spc="-90" dirty="0">
                <a:latin typeface="Arial"/>
                <a:cs typeface="Arial"/>
              </a:rPr>
              <a:t> </a:t>
            </a:r>
            <a:r>
              <a:rPr sz="2400" dirty="0">
                <a:latin typeface="Arial"/>
                <a:cs typeface="Arial"/>
              </a:rPr>
              <a:t>and/or</a:t>
            </a:r>
            <a:r>
              <a:rPr sz="2400" spc="-95" dirty="0">
                <a:latin typeface="Arial"/>
                <a:cs typeface="Arial"/>
              </a:rPr>
              <a:t> </a:t>
            </a:r>
            <a:r>
              <a:rPr sz="2400" spc="-10" dirty="0">
                <a:latin typeface="Arial"/>
                <a:cs typeface="Arial"/>
              </a:rPr>
              <a:t>apps.</a:t>
            </a:r>
            <a:endParaRPr sz="2400" dirty="0">
              <a:latin typeface="Arial"/>
              <a:cs typeface="Arial"/>
            </a:endParaRPr>
          </a:p>
          <a:p>
            <a:pPr marL="240029" indent="-227329">
              <a:lnSpc>
                <a:spcPct val="100000"/>
              </a:lnSpc>
              <a:spcBef>
                <a:spcPts val="675"/>
              </a:spcBef>
              <a:buClr>
                <a:srgbClr val="44536A"/>
              </a:buClr>
              <a:buChar char="•"/>
              <a:tabLst>
                <a:tab pos="240029" algn="l"/>
              </a:tabLst>
            </a:pPr>
            <a:r>
              <a:rPr sz="2400" dirty="0">
                <a:latin typeface="Arial"/>
                <a:cs typeface="Arial"/>
              </a:rPr>
              <a:t>Catalyze</a:t>
            </a:r>
            <a:r>
              <a:rPr sz="2400" spc="-85" dirty="0">
                <a:latin typeface="Arial"/>
                <a:cs typeface="Arial"/>
              </a:rPr>
              <a:t> </a:t>
            </a:r>
            <a:r>
              <a:rPr sz="2400" dirty="0">
                <a:latin typeface="Arial"/>
                <a:cs typeface="Arial"/>
              </a:rPr>
              <a:t>clinical</a:t>
            </a:r>
            <a:r>
              <a:rPr sz="2400" spc="-75" dirty="0">
                <a:latin typeface="Arial"/>
                <a:cs typeface="Arial"/>
              </a:rPr>
              <a:t> </a:t>
            </a:r>
            <a:r>
              <a:rPr sz="2400" dirty="0">
                <a:latin typeface="Arial"/>
                <a:cs typeface="Arial"/>
              </a:rPr>
              <a:t>and</a:t>
            </a:r>
            <a:r>
              <a:rPr sz="2400" spc="-80" dirty="0">
                <a:latin typeface="Arial"/>
                <a:cs typeface="Arial"/>
              </a:rPr>
              <a:t> </a:t>
            </a:r>
            <a:r>
              <a:rPr sz="2400" dirty="0">
                <a:latin typeface="Arial"/>
                <a:cs typeface="Arial"/>
              </a:rPr>
              <a:t>translational</a:t>
            </a:r>
            <a:r>
              <a:rPr sz="2400" spc="-70" dirty="0">
                <a:latin typeface="Arial"/>
                <a:cs typeface="Arial"/>
              </a:rPr>
              <a:t> </a:t>
            </a:r>
            <a:r>
              <a:rPr sz="2400" dirty="0">
                <a:latin typeface="Arial"/>
                <a:cs typeface="Arial"/>
              </a:rPr>
              <a:t>science</a:t>
            </a:r>
            <a:r>
              <a:rPr sz="2400" spc="-80" dirty="0">
                <a:latin typeface="Arial"/>
                <a:cs typeface="Arial"/>
              </a:rPr>
              <a:t> </a:t>
            </a:r>
            <a:r>
              <a:rPr sz="2400" dirty="0">
                <a:latin typeface="Arial"/>
                <a:cs typeface="Arial"/>
              </a:rPr>
              <a:t>locally</a:t>
            </a:r>
            <a:r>
              <a:rPr sz="2400" spc="-80" dirty="0">
                <a:latin typeface="Arial"/>
                <a:cs typeface="Arial"/>
              </a:rPr>
              <a:t> </a:t>
            </a:r>
            <a:r>
              <a:rPr sz="2400" dirty="0">
                <a:latin typeface="Arial"/>
                <a:cs typeface="Arial"/>
              </a:rPr>
              <a:t>at</a:t>
            </a:r>
            <a:r>
              <a:rPr sz="2400" spc="-90" dirty="0">
                <a:latin typeface="Arial"/>
                <a:cs typeface="Arial"/>
              </a:rPr>
              <a:t> </a:t>
            </a:r>
            <a:r>
              <a:rPr sz="2400" dirty="0">
                <a:latin typeface="Arial"/>
                <a:cs typeface="Arial"/>
              </a:rPr>
              <a:t>UM1</a:t>
            </a:r>
            <a:r>
              <a:rPr sz="2400" spc="-90" dirty="0">
                <a:latin typeface="Arial"/>
                <a:cs typeface="Arial"/>
              </a:rPr>
              <a:t> </a:t>
            </a:r>
            <a:r>
              <a:rPr sz="2400" spc="-20" dirty="0">
                <a:latin typeface="Arial"/>
                <a:cs typeface="Arial"/>
              </a:rPr>
              <a:t>hubs</a:t>
            </a:r>
            <a:endParaRPr sz="2400" dirty="0">
              <a:latin typeface="Arial"/>
              <a:cs typeface="Arial"/>
            </a:endParaRPr>
          </a:p>
          <a:p>
            <a:pPr marL="239395" marR="431800" indent="-227329">
              <a:lnSpc>
                <a:spcPts val="2590"/>
              </a:lnSpc>
              <a:spcBef>
                <a:spcPts val="1045"/>
              </a:spcBef>
              <a:buClr>
                <a:srgbClr val="44536A"/>
              </a:buClr>
              <a:buChar char="•"/>
              <a:tabLst>
                <a:tab pos="240665" algn="l"/>
              </a:tabLst>
            </a:pPr>
            <a:r>
              <a:rPr sz="2400" dirty="0">
                <a:latin typeface="Arial"/>
                <a:cs typeface="Arial"/>
              </a:rPr>
              <a:t>Generated</a:t>
            </a:r>
            <a:r>
              <a:rPr sz="2400" spc="-70" dirty="0">
                <a:latin typeface="Arial"/>
                <a:cs typeface="Arial"/>
              </a:rPr>
              <a:t> </a:t>
            </a:r>
            <a:r>
              <a:rPr sz="2400" dirty="0">
                <a:latin typeface="Arial"/>
                <a:cs typeface="Arial"/>
              </a:rPr>
              <a:t>results</a:t>
            </a:r>
            <a:r>
              <a:rPr sz="2400" spc="-75" dirty="0">
                <a:latin typeface="Arial"/>
                <a:cs typeface="Arial"/>
              </a:rPr>
              <a:t> </a:t>
            </a:r>
            <a:r>
              <a:rPr sz="2400" dirty="0">
                <a:latin typeface="Arial"/>
                <a:cs typeface="Arial"/>
              </a:rPr>
              <a:t>and</a:t>
            </a:r>
            <a:r>
              <a:rPr sz="2400" spc="-80" dirty="0">
                <a:latin typeface="Arial"/>
                <a:cs typeface="Arial"/>
              </a:rPr>
              <a:t> </a:t>
            </a:r>
            <a:r>
              <a:rPr sz="2400" dirty="0">
                <a:latin typeface="Arial"/>
                <a:cs typeface="Arial"/>
              </a:rPr>
              <a:t>resources</a:t>
            </a:r>
            <a:r>
              <a:rPr sz="2400" spc="-70" dirty="0">
                <a:latin typeface="Arial"/>
                <a:cs typeface="Arial"/>
              </a:rPr>
              <a:t> </a:t>
            </a:r>
            <a:r>
              <a:rPr sz="2400" dirty="0">
                <a:latin typeface="Arial"/>
                <a:cs typeface="Arial"/>
              </a:rPr>
              <a:t>are</a:t>
            </a:r>
            <a:r>
              <a:rPr sz="2400" spc="-85" dirty="0">
                <a:latin typeface="Arial"/>
                <a:cs typeface="Arial"/>
              </a:rPr>
              <a:t> </a:t>
            </a:r>
            <a:r>
              <a:rPr sz="2400" dirty="0">
                <a:latin typeface="Arial"/>
                <a:cs typeface="Arial"/>
              </a:rPr>
              <a:t>expected</a:t>
            </a:r>
            <a:r>
              <a:rPr sz="2400" spc="-65" dirty="0">
                <a:latin typeface="Arial"/>
                <a:cs typeface="Arial"/>
              </a:rPr>
              <a:t> </a:t>
            </a:r>
            <a:r>
              <a:rPr sz="2400" dirty="0">
                <a:latin typeface="Arial"/>
                <a:cs typeface="Arial"/>
              </a:rPr>
              <a:t>to</a:t>
            </a:r>
            <a:r>
              <a:rPr sz="2400" spc="-95" dirty="0">
                <a:latin typeface="Arial"/>
                <a:cs typeface="Arial"/>
              </a:rPr>
              <a:t> </a:t>
            </a:r>
            <a:r>
              <a:rPr sz="2400" dirty="0">
                <a:latin typeface="Arial"/>
                <a:cs typeface="Arial"/>
              </a:rPr>
              <a:t>become</a:t>
            </a:r>
            <a:r>
              <a:rPr sz="2400" spc="-65" dirty="0">
                <a:latin typeface="Arial"/>
                <a:cs typeface="Arial"/>
              </a:rPr>
              <a:t> </a:t>
            </a:r>
            <a:r>
              <a:rPr sz="2400" spc="-10" dirty="0">
                <a:latin typeface="Arial"/>
                <a:cs typeface="Arial"/>
              </a:rPr>
              <a:t>integrated 	</a:t>
            </a:r>
            <a:r>
              <a:rPr sz="2400" dirty="0">
                <a:latin typeface="Arial"/>
                <a:cs typeface="Arial"/>
              </a:rPr>
              <a:t>into</a:t>
            </a:r>
            <a:r>
              <a:rPr sz="2400" spc="-95" dirty="0">
                <a:latin typeface="Arial"/>
                <a:cs typeface="Arial"/>
              </a:rPr>
              <a:t> </a:t>
            </a:r>
            <a:r>
              <a:rPr sz="2400" dirty="0">
                <a:latin typeface="Arial"/>
                <a:cs typeface="Arial"/>
              </a:rPr>
              <a:t>the</a:t>
            </a:r>
            <a:r>
              <a:rPr sz="2400" spc="-95" dirty="0">
                <a:latin typeface="Arial"/>
                <a:cs typeface="Arial"/>
              </a:rPr>
              <a:t> </a:t>
            </a:r>
            <a:r>
              <a:rPr sz="2400" dirty="0">
                <a:latin typeface="Arial"/>
                <a:cs typeface="Arial"/>
              </a:rPr>
              <a:t>broader</a:t>
            </a:r>
            <a:r>
              <a:rPr sz="2400" spc="-70" dirty="0">
                <a:latin typeface="Arial"/>
                <a:cs typeface="Arial"/>
              </a:rPr>
              <a:t> </a:t>
            </a:r>
            <a:r>
              <a:rPr sz="2400" dirty="0">
                <a:latin typeface="Arial"/>
                <a:cs typeface="Arial"/>
              </a:rPr>
              <a:t>clinical</a:t>
            </a:r>
            <a:r>
              <a:rPr sz="2400" spc="-80" dirty="0">
                <a:latin typeface="Arial"/>
                <a:cs typeface="Arial"/>
              </a:rPr>
              <a:t> </a:t>
            </a:r>
            <a:r>
              <a:rPr sz="2400" dirty="0">
                <a:latin typeface="Arial"/>
                <a:cs typeface="Arial"/>
              </a:rPr>
              <a:t>and</a:t>
            </a:r>
            <a:r>
              <a:rPr sz="2400" spc="-90" dirty="0">
                <a:latin typeface="Arial"/>
                <a:cs typeface="Arial"/>
              </a:rPr>
              <a:t> </a:t>
            </a:r>
            <a:r>
              <a:rPr sz="2400" dirty="0">
                <a:latin typeface="Arial"/>
                <a:cs typeface="Arial"/>
              </a:rPr>
              <a:t>translational</a:t>
            </a:r>
            <a:r>
              <a:rPr sz="2400" spc="-75" dirty="0">
                <a:latin typeface="Arial"/>
                <a:cs typeface="Arial"/>
              </a:rPr>
              <a:t> </a:t>
            </a:r>
            <a:r>
              <a:rPr sz="2400" dirty="0">
                <a:latin typeface="Arial"/>
                <a:cs typeface="Arial"/>
              </a:rPr>
              <a:t>science</a:t>
            </a:r>
            <a:r>
              <a:rPr sz="2400" spc="-85" dirty="0">
                <a:latin typeface="Arial"/>
                <a:cs typeface="Arial"/>
              </a:rPr>
              <a:t> </a:t>
            </a:r>
            <a:r>
              <a:rPr sz="2400" dirty="0">
                <a:latin typeface="Arial"/>
                <a:cs typeface="Arial"/>
              </a:rPr>
              <a:t>community</a:t>
            </a:r>
            <a:r>
              <a:rPr sz="2400" spc="-80" dirty="0">
                <a:latin typeface="Arial"/>
                <a:cs typeface="Arial"/>
              </a:rPr>
              <a:t> </a:t>
            </a:r>
            <a:r>
              <a:rPr sz="2400" spc="-10" dirty="0">
                <a:latin typeface="Arial"/>
                <a:cs typeface="Arial"/>
              </a:rPr>
              <a:t>locally, 	</a:t>
            </a:r>
            <a:r>
              <a:rPr sz="2400" dirty="0">
                <a:latin typeface="Arial"/>
                <a:cs typeface="Arial"/>
              </a:rPr>
              <a:t>regionally</a:t>
            </a:r>
            <a:r>
              <a:rPr sz="2400" spc="-85" dirty="0">
                <a:latin typeface="Arial"/>
                <a:cs typeface="Arial"/>
              </a:rPr>
              <a:t> </a:t>
            </a:r>
            <a:r>
              <a:rPr sz="2400" dirty="0">
                <a:latin typeface="Arial"/>
                <a:cs typeface="Arial"/>
              </a:rPr>
              <a:t>and/or</a:t>
            </a:r>
            <a:r>
              <a:rPr sz="2400" spc="-90" dirty="0">
                <a:latin typeface="Arial"/>
                <a:cs typeface="Arial"/>
              </a:rPr>
              <a:t> </a:t>
            </a:r>
            <a:r>
              <a:rPr sz="2400" spc="-10" dirty="0">
                <a:latin typeface="Arial"/>
                <a:cs typeface="Arial"/>
              </a:rPr>
              <a:t>nationally.</a:t>
            </a:r>
            <a:endParaRPr sz="2400" dirty="0">
              <a:latin typeface="Arial"/>
              <a:cs typeface="Arial"/>
            </a:endParaRPr>
          </a:p>
          <a:p>
            <a:pPr marL="239395" marR="774700" indent="-227329">
              <a:lnSpc>
                <a:spcPts val="2590"/>
              </a:lnSpc>
              <a:spcBef>
                <a:spcPts val="1000"/>
              </a:spcBef>
              <a:buClr>
                <a:srgbClr val="44536A"/>
              </a:buClr>
              <a:buChar char="•"/>
              <a:tabLst>
                <a:tab pos="240665" algn="l"/>
              </a:tabLst>
            </a:pPr>
            <a:r>
              <a:rPr sz="2400" dirty="0">
                <a:latin typeface="Arial"/>
                <a:cs typeface="Arial"/>
              </a:rPr>
              <a:t>Plan</a:t>
            </a:r>
            <a:r>
              <a:rPr sz="2400" spc="-80" dirty="0">
                <a:latin typeface="Arial"/>
                <a:cs typeface="Arial"/>
              </a:rPr>
              <a:t> </a:t>
            </a:r>
            <a:r>
              <a:rPr sz="2400" dirty="0">
                <a:latin typeface="Arial"/>
                <a:cs typeface="Arial"/>
              </a:rPr>
              <a:t>for</a:t>
            </a:r>
            <a:r>
              <a:rPr sz="2400" spc="-90" dirty="0">
                <a:latin typeface="Arial"/>
                <a:cs typeface="Arial"/>
              </a:rPr>
              <a:t> </a:t>
            </a:r>
            <a:r>
              <a:rPr sz="2400" dirty="0">
                <a:latin typeface="Arial"/>
                <a:cs typeface="Arial"/>
              </a:rPr>
              <a:t>sustainability</a:t>
            </a:r>
            <a:r>
              <a:rPr sz="2400" spc="-65" dirty="0">
                <a:latin typeface="Arial"/>
                <a:cs typeface="Arial"/>
              </a:rPr>
              <a:t> </a:t>
            </a:r>
            <a:r>
              <a:rPr sz="2400" dirty="0">
                <a:latin typeface="Arial"/>
                <a:cs typeface="Arial"/>
              </a:rPr>
              <a:t>of</a:t>
            </a:r>
            <a:r>
              <a:rPr sz="2400" spc="-90" dirty="0">
                <a:latin typeface="Arial"/>
                <a:cs typeface="Arial"/>
              </a:rPr>
              <a:t> </a:t>
            </a:r>
            <a:r>
              <a:rPr sz="2400" dirty="0">
                <a:latin typeface="Arial"/>
                <a:cs typeface="Arial"/>
              </a:rPr>
              <a:t>applicable</a:t>
            </a:r>
            <a:r>
              <a:rPr sz="2400" spc="-65" dirty="0">
                <a:latin typeface="Arial"/>
                <a:cs typeface="Arial"/>
              </a:rPr>
              <a:t> </a:t>
            </a:r>
            <a:r>
              <a:rPr sz="2400" dirty="0">
                <a:latin typeface="Arial"/>
                <a:cs typeface="Arial"/>
              </a:rPr>
              <a:t>research</a:t>
            </a:r>
            <a:r>
              <a:rPr sz="2400" spc="-65" dirty="0">
                <a:latin typeface="Arial"/>
                <a:cs typeface="Arial"/>
              </a:rPr>
              <a:t> </a:t>
            </a:r>
            <a:r>
              <a:rPr sz="2400" dirty="0">
                <a:latin typeface="Arial"/>
                <a:cs typeface="Arial"/>
              </a:rPr>
              <a:t>efforts</a:t>
            </a:r>
            <a:r>
              <a:rPr sz="2400" spc="-90" dirty="0">
                <a:latin typeface="Arial"/>
                <a:cs typeface="Arial"/>
              </a:rPr>
              <a:t> </a:t>
            </a:r>
            <a:r>
              <a:rPr sz="2400" dirty="0">
                <a:latin typeface="Arial"/>
                <a:cs typeface="Arial"/>
              </a:rPr>
              <a:t>and</a:t>
            </a:r>
            <a:r>
              <a:rPr sz="2400" spc="-75" dirty="0">
                <a:latin typeface="Arial"/>
                <a:cs typeface="Arial"/>
              </a:rPr>
              <a:t> </a:t>
            </a:r>
            <a:r>
              <a:rPr sz="2400" spc="-10" dirty="0">
                <a:latin typeface="Arial"/>
                <a:cs typeface="Arial"/>
              </a:rPr>
              <a:t>resources 	</a:t>
            </a:r>
            <a:r>
              <a:rPr sz="2400" dirty="0">
                <a:latin typeface="Arial"/>
                <a:cs typeface="Arial"/>
              </a:rPr>
              <a:t>beyond</a:t>
            </a:r>
            <a:r>
              <a:rPr sz="2400" spc="-45" dirty="0">
                <a:latin typeface="Arial"/>
                <a:cs typeface="Arial"/>
              </a:rPr>
              <a:t> </a:t>
            </a:r>
            <a:r>
              <a:rPr sz="2400" dirty="0">
                <a:latin typeface="Arial"/>
                <a:cs typeface="Arial"/>
              </a:rPr>
              <a:t>the</a:t>
            </a:r>
            <a:r>
              <a:rPr sz="2400" spc="-60" dirty="0">
                <a:latin typeface="Arial"/>
                <a:cs typeface="Arial"/>
              </a:rPr>
              <a:t> </a:t>
            </a:r>
            <a:r>
              <a:rPr sz="2400" dirty="0">
                <a:latin typeface="Arial"/>
                <a:cs typeface="Arial"/>
              </a:rPr>
              <a:t>RC2</a:t>
            </a:r>
            <a:r>
              <a:rPr sz="2400" spc="-60" dirty="0">
                <a:latin typeface="Arial"/>
                <a:cs typeface="Arial"/>
              </a:rPr>
              <a:t> </a:t>
            </a:r>
            <a:r>
              <a:rPr sz="2400" spc="-10" dirty="0">
                <a:latin typeface="Arial"/>
                <a:cs typeface="Arial"/>
              </a:rPr>
              <a:t>funding.</a:t>
            </a:r>
            <a:endParaRPr sz="2400" dirty="0">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45652" y="181674"/>
            <a:ext cx="7285355" cy="574040"/>
          </a:xfrm>
          <a:prstGeom prst="rect">
            <a:avLst/>
          </a:prstGeom>
        </p:spPr>
        <p:txBody>
          <a:bodyPr vert="horz" wrap="square" lIns="0" tIns="12700" rIns="0" bIns="0" rtlCol="0">
            <a:spAutoFit/>
          </a:bodyPr>
          <a:lstStyle/>
          <a:p>
            <a:pPr marL="12700">
              <a:lnSpc>
                <a:spcPct val="100000"/>
              </a:lnSpc>
              <a:spcBef>
                <a:spcPts val="100"/>
              </a:spcBef>
            </a:pPr>
            <a:r>
              <a:rPr dirty="0"/>
              <a:t>Award</a:t>
            </a:r>
            <a:r>
              <a:rPr spc="-70" dirty="0"/>
              <a:t> </a:t>
            </a:r>
            <a:r>
              <a:rPr dirty="0"/>
              <a:t>Budget</a:t>
            </a:r>
            <a:r>
              <a:rPr spc="-70" dirty="0"/>
              <a:t> </a:t>
            </a:r>
            <a:r>
              <a:rPr dirty="0"/>
              <a:t>and</a:t>
            </a:r>
            <a:r>
              <a:rPr spc="-80" dirty="0"/>
              <a:t> </a:t>
            </a:r>
            <a:r>
              <a:rPr dirty="0"/>
              <a:t>Project</a:t>
            </a:r>
            <a:r>
              <a:rPr spc="-75" dirty="0"/>
              <a:t> </a:t>
            </a:r>
            <a:r>
              <a:rPr spc="-10" dirty="0"/>
              <a:t>Period</a:t>
            </a:r>
          </a:p>
        </p:txBody>
      </p:sp>
      <p:sp>
        <p:nvSpPr>
          <p:cNvPr id="3" name="object 3"/>
          <p:cNvSpPr txBox="1"/>
          <p:nvPr/>
        </p:nvSpPr>
        <p:spPr>
          <a:xfrm>
            <a:off x="1423353" y="1245361"/>
            <a:ext cx="9999980" cy="5014834"/>
          </a:xfrm>
          <a:prstGeom prst="rect">
            <a:avLst/>
          </a:prstGeom>
        </p:spPr>
        <p:txBody>
          <a:bodyPr vert="horz" wrap="square" lIns="0" tIns="53975" rIns="0" bIns="0" rtlCol="0">
            <a:spAutoFit/>
          </a:bodyPr>
          <a:lstStyle/>
          <a:p>
            <a:pPr marL="239395" marR="190500" indent="-227329">
              <a:lnSpc>
                <a:spcPts val="2590"/>
              </a:lnSpc>
              <a:spcBef>
                <a:spcPts val="425"/>
              </a:spcBef>
              <a:buClr>
                <a:srgbClr val="44536A"/>
              </a:buClr>
              <a:buChar char="•"/>
              <a:tabLst>
                <a:tab pos="240665" algn="l"/>
              </a:tabLst>
            </a:pPr>
            <a:r>
              <a:rPr sz="2400" dirty="0">
                <a:latin typeface="Arial"/>
                <a:cs typeface="Arial"/>
              </a:rPr>
              <a:t>Application</a:t>
            </a:r>
            <a:r>
              <a:rPr sz="2400" spc="-50" dirty="0">
                <a:latin typeface="Arial"/>
                <a:cs typeface="Arial"/>
              </a:rPr>
              <a:t> </a:t>
            </a:r>
            <a:r>
              <a:rPr sz="2400" dirty="0">
                <a:latin typeface="Arial"/>
                <a:cs typeface="Arial"/>
              </a:rPr>
              <a:t>budgets</a:t>
            </a:r>
            <a:r>
              <a:rPr sz="2400" spc="-55" dirty="0">
                <a:latin typeface="Arial"/>
                <a:cs typeface="Arial"/>
              </a:rPr>
              <a:t> </a:t>
            </a:r>
            <a:r>
              <a:rPr sz="2400" dirty="0">
                <a:latin typeface="Arial"/>
                <a:cs typeface="Arial"/>
              </a:rPr>
              <a:t>are</a:t>
            </a:r>
            <a:r>
              <a:rPr sz="2400" spc="-60" dirty="0">
                <a:latin typeface="Arial"/>
                <a:cs typeface="Arial"/>
              </a:rPr>
              <a:t> </a:t>
            </a:r>
            <a:r>
              <a:rPr sz="2400" dirty="0">
                <a:latin typeface="Arial"/>
                <a:cs typeface="Arial"/>
              </a:rPr>
              <a:t>limited</a:t>
            </a:r>
            <a:r>
              <a:rPr sz="2400" spc="-60" dirty="0">
                <a:latin typeface="Arial"/>
                <a:cs typeface="Arial"/>
              </a:rPr>
              <a:t> </a:t>
            </a:r>
            <a:r>
              <a:rPr sz="2400" dirty="0">
                <a:latin typeface="Arial"/>
                <a:cs typeface="Arial"/>
              </a:rPr>
              <a:t>to</a:t>
            </a:r>
            <a:r>
              <a:rPr sz="2400" spc="-75" dirty="0">
                <a:latin typeface="Arial"/>
                <a:cs typeface="Arial"/>
              </a:rPr>
              <a:t> </a:t>
            </a:r>
            <a:r>
              <a:rPr sz="2400" dirty="0">
                <a:latin typeface="Arial"/>
                <a:cs typeface="Arial"/>
              </a:rPr>
              <a:t>no</a:t>
            </a:r>
            <a:r>
              <a:rPr sz="2400" spc="-65" dirty="0">
                <a:latin typeface="Arial"/>
                <a:cs typeface="Arial"/>
              </a:rPr>
              <a:t> </a:t>
            </a:r>
            <a:r>
              <a:rPr sz="2400" dirty="0">
                <a:latin typeface="Arial"/>
                <a:cs typeface="Arial"/>
              </a:rPr>
              <a:t>more</a:t>
            </a:r>
            <a:r>
              <a:rPr sz="2400" spc="-65" dirty="0">
                <a:latin typeface="Arial"/>
                <a:cs typeface="Arial"/>
              </a:rPr>
              <a:t> </a:t>
            </a:r>
            <a:r>
              <a:rPr sz="2400" dirty="0">
                <a:latin typeface="Arial"/>
                <a:cs typeface="Arial"/>
              </a:rPr>
              <a:t>than</a:t>
            </a:r>
            <a:r>
              <a:rPr sz="2400" spc="-65" dirty="0">
                <a:latin typeface="Arial"/>
                <a:cs typeface="Arial"/>
              </a:rPr>
              <a:t> </a:t>
            </a:r>
            <a:r>
              <a:rPr sz="2400" dirty="0">
                <a:latin typeface="Arial"/>
                <a:cs typeface="Arial"/>
              </a:rPr>
              <a:t>$500,000/year</a:t>
            </a:r>
            <a:r>
              <a:rPr sz="2400" spc="-50" dirty="0">
                <a:latin typeface="Arial"/>
                <a:cs typeface="Arial"/>
              </a:rPr>
              <a:t> </a:t>
            </a:r>
            <a:r>
              <a:rPr sz="2400" dirty="0">
                <a:latin typeface="Arial"/>
                <a:cs typeface="Arial"/>
              </a:rPr>
              <a:t>in</a:t>
            </a:r>
            <a:r>
              <a:rPr sz="2400" spc="-70" dirty="0">
                <a:latin typeface="Arial"/>
                <a:cs typeface="Arial"/>
              </a:rPr>
              <a:t> </a:t>
            </a:r>
            <a:r>
              <a:rPr sz="2400" spc="-10" dirty="0">
                <a:latin typeface="Arial"/>
                <a:cs typeface="Arial"/>
              </a:rPr>
              <a:t>direct 	</a:t>
            </a:r>
            <a:r>
              <a:rPr sz="2400" dirty="0">
                <a:latin typeface="Arial"/>
                <a:cs typeface="Arial"/>
              </a:rPr>
              <a:t>costs</a:t>
            </a:r>
            <a:r>
              <a:rPr sz="2400" spc="-95" dirty="0">
                <a:latin typeface="Arial"/>
                <a:cs typeface="Arial"/>
              </a:rPr>
              <a:t> </a:t>
            </a:r>
            <a:r>
              <a:rPr sz="2400" dirty="0">
                <a:latin typeface="Arial"/>
                <a:cs typeface="Arial"/>
              </a:rPr>
              <a:t>excluding</a:t>
            </a:r>
            <a:r>
              <a:rPr sz="2400" spc="-45" dirty="0">
                <a:latin typeface="Arial"/>
                <a:cs typeface="Arial"/>
              </a:rPr>
              <a:t> </a:t>
            </a:r>
            <a:r>
              <a:rPr sz="2400" spc="-10" dirty="0">
                <a:latin typeface="Arial"/>
                <a:cs typeface="Arial"/>
              </a:rPr>
              <a:t>consortium/contractual</a:t>
            </a:r>
            <a:r>
              <a:rPr sz="2400" spc="-45" dirty="0">
                <a:latin typeface="Arial"/>
                <a:cs typeface="Arial"/>
              </a:rPr>
              <a:t> </a:t>
            </a:r>
            <a:r>
              <a:rPr sz="2400" dirty="0">
                <a:latin typeface="Arial"/>
                <a:cs typeface="Arial"/>
              </a:rPr>
              <a:t>F&amp;A</a:t>
            </a:r>
            <a:r>
              <a:rPr sz="2400" spc="-170" dirty="0">
                <a:latin typeface="Arial"/>
                <a:cs typeface="Arial"/>
              </a:rPr>
              <a:t> </a:t>
            </a:r>
            <a:r>
              <a:rPr sz="2400" spc="-10" dirty="0">
                <a:latin typeface="Arial"/>
                <a:cs typeface="Arial"/>
              </a:rPr>
              <a:t>costs.</a:t>
            </a:r>
            <a:endParaRPr sz="2400" dirty="0">
              <a:latin typeface="Arial"/>
              <a:cs typeface="Arial"/>
            </a:endParaRPr>
          </a:p>
          <a:p>
            <a:pPr marL="239395" marR="174625" indent="-227329">
              <a:lnSpc>
                <a:spcPts val="2590"/>
              </a:lnSpc>
              <a:spcBef>
                <a:spcPts val="1010"/>
              </a:spcBef>
              <a:buClr>
                <a:srgbClr val="44536A"/>
              </a:buClr>
              <a:buChar char="•"/>
              <a:tabLst>
                <a:tab pos="240665" algn="l"/>
              </a:tabLst>
            </a:pPr>
            <a:r>
              <a:rPr sz="2400" dirty="0">
                <a:latin typeface="Arial"/>
                <a:cs typeface="Arial"/>
              </a:rPr>
              <a:t>It</a:t>
            </a:r>
            <a:r>
              <a:rPr sz="2400" spc="-55" dirty="0">
                <a:latin typeface="Arial"/>
                <a:cs typeface="Arial"/>
              </a:rPr>
              <a:t> </a:t>
            </a:r>
            <a:r>
              <a:rPr sz="2400" dirty="0">
                <a:latin typeface="Arial"/>
                <a:cs typeface="Arial"/>
              </a:rPr>
              <a:t>is</a:t>
            </a:r>
            <a:r>
              <a:rPr sz="2400" spc="-45" dirty="0">
                <a:latin typeface="Arial"/>
                <a:cs typeface="Arial"/>
              </a:rPr>
              <a:t> </a:t>
            </a:r>
            <a:r>
              <a:rPr sz="2400" spc="-10" dirty="0">
                <a:latin typeface="Arial"/>
                <a:cs typeface="Arial"/>
              </a:rPr>
              <a:t>recommended</a:t>
            </a:r>
            <a:r>
              <a:rPr sz="2400" spc="-25" dirty="0">
                <a:latin typeface="Arial"/>
                <a:cs typeface="Arial"/>
              </a:rPr>
              <a:t> </a:t>
            </a:r>
            <a:r>
              <a:rPr sz="2400" dirty="0">
                <a:latin typeface="Arial"/>
                <a:cs typeface="Arial"/>
              </a:rPr>
              <a:t>that</a:t>
            </a:r>
            <a:r>
              <a:rPr sz="2400" spc="-45" dirty="0">
                <a:latin typeface="Arial"/>
                <a:cs typeface="Arial"/>
              </a:rPr>
              <a:t> </a:t>
            </a:r>
            <a:r>
              <a:rPr sz="2400" dirty="0">
                <a:latin typeface="Arial"/>
                <a:cs typeface="Arial"/>
              </a:rPr>
              <a:t>the</a:t>
            </a:r>
            <a:r>
              <a:rPr sz="2400" spc="-40" dirty="0">
                <a:latin typeface="Arial"/>
                <a:cs typeface="Arial"/>
              </a:rPr>
              <a:t> </a:t>
            </a:r>
            <a:r>
              <a:rPr sz="2400" dirty="0">
                <a:latin typeface="Arial"/>
                <a:cs typeface="Arial"/>
              </a:rPr>
              <a:t>contact</a:t>
            </a:r>
            <a:r>
              <a:rPr sz="2400" spc="-40" dirty="0">
                <a:latin typeface="Arial"/>
                <a:cs typeface="Arial"/>
              </a:rPr>
              <a:t> </a:t>
            </a:r>
            <a:r>
              <a:rPr sz="2400" dirty="0">
                <a:latin typeface="Arial"/>
                <a:cs typeface="Arial"/>
              </a:rPr>
              <a:t>PD/PI</a:t>
            </a:r>
            <a:r>
              <a:rPr sz="2400" spc="-55" dirty="0">
                <a:latin typeface="Arial"/>
                <a:cs typeface="Arial"/>
              </a:rPr>
              <a:t> </a:t>
            </a:r>
            <a:r>
              <a:rPr sz="2400" dirty="0">
                <a:latin typeface="Arial"/>
                <a:cs typeface="Arial"/>
              </a:rPr>
              <a:t>devote</a:t>
            </a:r>
            <a:r>
              <a:rPr sz="2400" spc="-30" dirty="0">
                <a:latin typeface="Arial"/>
                <a:cs typeface="Arial"/>
              </a:rPr>
              <a:t> </a:t>
            </a:r>
            <a:r>
              <a:rPr sz="2400" dirty="0">
                <a:latin typeface="Arial"/>
                <a:cs typeface="Arial"/>
              </a:rPr>
              <a:t>at</a:t>
            </a:r>
            <a:r>
              <a:rPr sz="2400" spc="-50" dirty="0">
                <a:latin typeface="Arial"/>
                <a:cs typeface="Arial"/>
              </a:rPr>
              <a:t> </a:t>
            </a:r>
            <a:r>
              <a:rPr sz="2400" dirty="0">
                <a:latin typeface="Arial"/>
                <a:cs typeface="Arial"/>
              </a:rPr>
              <a:t>least</a:t>
            </a:r>
            <a:r>
              <a:rPr sz="2400" spc="-35" dirty="0">
                <a:latin typeface="Arial"/>
                <a:cs typeface="Arial"/>
              </a:rPr>
              <a:t> </a:t>
            </a:r>
            <a:r>
              <a:rPr sz="2400" dirty="0">
                <a:latin typeface="Arial"/>
                <a:cs typeface="Arial"/>
              </a:rPr>
              <a:t>one</a:t>
            </a:r>
            <a:r>
              <a:rPr sz="2400" spc="-35" dirty="0">
                <a:latin typeface="Arial"/>
                <a:cs typeface="Arial"/>
              </a:rPr>
              <a:t> </a:t>
            </a:r>
            <a:r>
              <a:rPr sz="2400" dirty="0">
                <a:latin typeface="Arial"/>
                <a:cs typeface="Arial"/>
              </a:rPr>
              <a:t>to</a:t>
            </a:r>
            <a:r>
              <a:rPr sz="2400" spc="-50" dirty="0">
                <a:latin typeface="Arial"/>
                <a:cs typeface="Arial"/>
              </a:rPr>
              <a:t> </a:t>
            </a:r>
            <a:r>
              <a:rPr sz="2400" spc="-25" dirty="0">
                <a:latin typeface="Arial"/>
                <a:cs typeface="Arial"/>
              </a:rPr>
              <a:t>two 	</a:t>
            </a:r>
            <a:r>
              <a:rPr sz="2400" dirty="0">
                <a:latin typeface="Arial"/>
                <a:cs typeface="Arial"/>
              </a:rPr>
              <a:t>person</a:t>
            </a:r>
            <a:r>
              <a:rPr sz="2400" spc="-50" dirty="0">
                <a:latin typeface="Arial"/>
                <a:cs typeface="Arial"/>
              </a:rPr>
              <a:t> </a:t>
            </a:r>
            <a:r>
              <a:rPr sz="2400" dirty="0">
                <a:latin typeface="Arial"/>
                <a:cs typeface="Arial"/>
              </a:rPr>
              <a:t>months</a:t>
            </a:r>
            <a:r>
              <a:rPr sz="2400" spc="-45" dirty="0">
                <a:latin typeface="Arial"/>
                <a:cs typeface="Arial"/>
              </a:rPr>
              <a:t> </a:t>
            </a:r>
            <a:r>
              <a:rPr sz="2400" dirty="0">
                <a:latin typeface="Arial"/>
                <a:cs typeface="Arial"/>
              </a:rPr>
              <a:t>of</a:t>
            </a:r>
            <a:r>
              <a:rPr sz="2400" spc="-65" dirty="0">
                <a:latin typeface="Arial"/>
                <a:cs typeface="Arial"/>
              </a:rPr>
              <a:t> </a:t>
            </a:r>
            <a:r>
              <a:rPr sz="2400" dirty="0">
                <a:latin typeface="Arial"/>
                <a:cs typeface="Arial"/>
              </a:rPr>
              <a:t>their</a:t>
            </a:r>
            <a:r>
              <a:rPr sz="2400" spc="-45" dirty="0">
                <a:latin typeface="Arial"/>
                <a:cs typeface="Arial"/>
              </a:rPr>
              <a:t> </a:t>
            </a:r>
            <a:r>
              <a:rPr sz="2400" dirty="0">
                <a:latin typeface="Arial"/>
                <a:cs typeface="Arial"/>
              </a:rPr>
              <a:t>efforts</a:t>
            </a:r>
            <a:r>
              <a:rPr sz="2400" spc="-65" dirty="0">
                <a:latin typeface="Arial"/>
                <a:cs typeface="Arial"/>
              </a:rPr>
              <a:t> </a:t>
            </a:r>
            <a:r>
              <a:rPr sz="2400" dirty="0">
                <a:latin typeface="Arial"/>
                <a:cs typeface="Arial"/>
              </a:rPr>
              <a:t>to</a:t>
            </a:r>
            <a:r>
              <a:rPr sz="2400" spc="-65" dirty="0">
                <a:latin typeface="Arial"/>
                <a:cs typeface="Arial"/>
              </a:rPr>
              <a:t> </a:t>
            </a:r>
            <a:r>
              <a:rPr sz="2400" dirty="0">
                <a:latin typeface="Arial"/>
                <a:cs typeface="Arial"/>
              </a:rPr>
              <a:t>the</a:t>
            </a:r>
            <a:r>
              <a:rPr sz="2400" spc="-55" dirty="0">
                <a:latin typeface="Arial"/>
                <a:cs typeface="Arial"/>
              </a:rPr>
              <a:t> </a:t>
            </a:r>
            <a:r>
              <a:rPr sz="2400" dirty="0">
                <a:latin typeface="Arial"/>
                <a:cs typeface="Arial"/>
              </a:rPr>
              <a:t>project.</a:t>
            </a:r>
            <a:r>
              <a:rPr sz="2400" spc="-45" dirty="0">
                <a:latin typeface="Arial"/>
                <a:cs typeface="Arial"/>
              </a:rPr>
              <a:t> </a:t>
            </a:r>
            <a:r>
              <a:rPr sz="2400" dirty="0">
                <a:latin typeface="Arial"/>
                <a:cs typeface="Arial"/>
              </a:rPr>
              <a:t>No</a:t>
            </a:r>
            <a:r>
              <a:rPr sz="2400" spc="-60" dirty="0">
                <a:latin typeface="Arial"/>
                <a:cs typeface="Arial"/>
              </a:rPr>
              <a:t> </a:t>
            </a:r>
            <a:r>
              <a:rPr sz="2400" dirty="0">
                <a:latin typeface="Arial"/>
                <a:cs typeface="Arial"/>
              </a:rPr>
              <a:t>overlap</a:t>
            </a:r>
            <a:r>
              <a:rPr sz="2400" spc="-35" dirty="0">
                <a:latin typeface="Arial"/>
                <a:cs typeface="Arial"/>
              </a:rPr>
              <a:t> </a:t>
            </a:r>
            <a:r>
              <a:rPr sz="2400" dirty="0">
                <a:latin typeface="Arial"/>
                <a:cs typeface="Arial"/>
              </a:rPr>
              <a:t>of</a:t>
            </a:r>
            <a:r>
              <a:rPr sz="2400" spc="-70" dirty="0">
                <a:latin typeface="Arial"/>
                <a:cs typeface="Arial"/>
              </a:rPr>
              <a:t> </a:t>
            </a:r>
            <a:r>
              <a:rPr sz="2400" dirty="0">
                <a:latin typeface="Arial"/>
                <a:cs typeface="Arial"/>
              </a:rPr>
              <a:t>time</a:t>
            </a:r>
            <a:r>
              <a:rPr sz="2400" spc="-55" dirty="0">
                <a:latin typeface="Arial"/>
                <a:cs typeface="Arial"/>
              </a:rPr>
              <a:t> </a:t>
            </a:r>
            <a:r>
              <a:rPr sz="2400" dirty="0">
                <a:latin typeface="Arial"/>
                <a:cs typeface="Arial"/>
              </a:rPr>
              <a:t>or</a:t>
            </a:r>
            <a:r>
              <a:rPr sz="2400" spc="-55" dirty="0">
                <a:latin typeface="Arial"/>
                <a:cs typeface="Arial"/>
              </a:rPr>
              <a:t> </a:t>
            </a:r>
            <a:r>
              <a:rPr sz="2400" spc="-10" dirty="0">
                <a:latin typeface="Arial"/>
                <a:cs typeface="Arial"/>
              </a:rPr>
              <a:t>effort 	</a:t>
            </a:r>
            <a:r>
              <a:rPr sz="2400" dirty="0">
                <a:latin typeface="Arial"/>
                <a:cs typeface="Arial"/>
              </a:rPr>
              <a:t>between</a:t>
            </a:r>
            <a:r>
              <a:rPr sz="2400" spc="-60" dirty="0">
                <a:latin typeface="Arial"/>
                <a:cs typeface="Arial"/>
              </a:rPr>
              <a:t> </a:t>
            </a:r>
            <a:r>
              <a:rPr sz="2400" dirty="0">
                <a:latin typeface="Arial"/>
                <a:cs typeface="Arial"/>
              </a:rPr>
              <a:t>this</a:t>
            </a:r>
            <a:r>
              <a:rPr sz="2400" spc="-75" dirty="0">
                <a:latin typeface="Arial"/>
                <a:cs typeface="Arial"/>
              </a:rPr>
              <a:t> </a:t>
            </a:r>
            <a:r>
              <a:rPr sz="2400" dirty="0">
                <a:latin typeface="Arial"/>
                <a:cs typeface="Arial"/>
              </a:rPr>
              <a:t>award</a:t>
            </a:r>
            <a:r>
              <a:rPr sz="2400" spc="-65" dirty="0">
                <a:latin typeface="Arial"/>
                <a:cs typeface="Arial"/>
              </a:rPr>
              <a:t> </a:t>
            </a:r>
            <a:r>
              <a:rPr sz="2400" dirty="0">
                <a:latin typeface="Arial"/>
                <a:cs typeface="Arial"/>
              </a:rPr>
              <a:t>and</a:t>
            </a:r>
            <a:r>
              <a:rPr sz="2400" spc="-65" dirty="0">
                <a:latin typeface="Arial"/>
                <a:cs typeface="Arial"/>
              </a:rPr>
              <a:t> </a:t>
            </a:r>
            <a:r>
              <a:rPr sz="2400" dirty="0">
                <a:latin typeface="Arial"/>
                <a:cs typeface="Arial"/>
              </a:rPr>
              <a:t>separately</a:t>
            </a:r>
            <a:r>
              <a:rPr sz="2400" spc="-55" dirty="0">
                <a:latin typeface="Arial"/>
                <a:cs typeface="Arial"/>
              </a:rPr>
              <a:t> </a:t>
            </a:r>
            <a:r>
              <a:rPr sz="2400" dirty="0">
                <a:latin typeface="Arial"/>
                <a:cs typeface="Arial"/>
              </a:rPr>
              <a:t>funded</a:t>
            </a:r>
            <a:r>
              <a:rPr sz="2400" spc="-65" dirty="0">
                <a:latin typeface="Arial"/>
                <a:cs typeface="Arial"/>
              </a:rPr>
              <a:t> </a:t>
            </a:r>
            <a:r>
              <a:rPr sz="2400" dirty="0">
                <a:latin typeface="Arial"/>
                <a:cs typeface="Arial"/>
              </a:rPr>
              <a:t>projects</a:t>
            </a:r>
            <a:r>
              <a:rPr sz="2400" spc="-60" dirty="0">
                <a:latin typeface="Arial"/>
                <a:cs typeface="Arial"/>
              </a:rPr>
              <a:t> </a:t>
            </a:r>
            <a:r>
              <a:rPr sz="2400" dirty="0">
                <a:latin typeface="Arial"/>
                <a:cs typeface="Arial"/>
              </a:rPr>
              <a:t>is</a:t>
            </a:r>
            <a:r>
              <a:rPr sz="2400" spc="-80" dirty="0">
                <a:latin typeface="Arial"/>
                <a:cs typeface="Arial"/>
              </a:rPr>
              <a:t> </a:t>
            </a:r>
            <a:r>
              <a:rPr sz="2400" spc="-10" dirty="0">
                <a:latin typeface="Arial"/>
                <a:cs typeface="Arial"/>
              </a:rPr>
              <a:t>permitted.</a:t>
            </a:r>
            <a:endParaRPr sz="2400" dirty="0">
              <a:latin typeface="Arial"/>
              <a:cs typeface="Arial"/>
            </a:endParaRPr>
          </a:p>
          <a:p>
            <a:pPr marL="239395" marR="17780" indent="-227329" algn="just">
              <a:lnSpc>
                <a:spcPts val="2590"/>
              </a:lnSpc>
              <a:spcBef>
                <a:spcPts val="1000"/>
              </a:spcBef>
              <a:buClr>
                <a:srgbClr val="44536A"/>
              </a:buClr>
              <a:buChar char="•"/>
              <a:tabLst>
                <a:tab pos="240665" algn="l"/>
              </a:tabLst>
            </a:pPr>
            <a:r>
              <a:rPr sz="2400" dirty="0">
                <a:latin typeface="Arial"/>
                <a:cs typeface="Arial"/>
              </a:rPr>
              <a:t>Consultants</a:t>
            </a:r>
            <a:r>
              <a:rPr sz="2400" spc="-65" dirty="0">
                <a:latin typeface="Arial"/>
                <a:cs typeface="Arial"/>
              </a:rPr>
              <a:t> </a:t>
            </a:r>
            <a:r>
              <a:rPr sz="2400" dirty="0">
                <a:latin typeface="Arial"/>
                <a:cs typeface="Arial"/>
              </a:rPr>
              <a:t>and</a:t>
            </a:r>
            <a:r>
              <a:rPr sz="2400" spc="-75" dirty="0">
                <a:latin typeface="Arial"/>
                <a:cs typeface="Arial"/>
              </a:rPr>
              <a:t> </a:t>
            </a:r>
            <a:r>
              <a:rPr sz="2400" dirty="0">
                <a:latin typeface="Arial"/>
                <a:cs typeface="Arial"/>
              </a:rPr>
              <a:t>any</a:t>
            </a:r>
            <a:r>
              <a:rPr sz="2400" spc="-75" dirty="0">
                <a:latin typeface="Arial"/>
                <a:cs typeface="Arial"/>
              </a:rPr>
              <a:t> </a:t>
            </a:r>
            <a:r>
              <a:rPr sz="2400" dirty="0">
                <a:latin typeface="Arial"/>
                <a:cs typeface="Arial"/>
              </a:rPr>
              <a:t>associated</a:t>
            </a:r>
            <a:r>
              <a:rPr sz="2400" spc="-60" dirty="0">
                <a:latin typeface="Arial"/>
                <a:cs typeface="Arial"/>
              </a:rPr>
              <a:t> </a:t>
            </a:r>
            <a:r>
              <a:rPr sz="2400" dirty="0">
                <a:latin typeface="Arial"/>
                <a:cs typeface="Arial"/>
              </a:rPr>
              <a:t>costs</a:t>
            </a:r>
            <a:r>
              <a:rPr sz="2400" spc="-85" dirty="0">
                <a:latin typeface="Arial"/>
                <a:cs typeface="Arial"/>
              </a:rPr>
              <a:t> </a:t>
            </a:r>
            <a:r>
              <a:rPr sz="2400" dirty="0">
                <a:latin typeface="Arial"/>
                <a:cs typeface="Arial"/>
              </a:rPr>
              <a:t>(consultant</a:t>
            </a:r>
            <a:r>
              <a:rPr sz="2400" spc="-60" dirty="0">
                <a:latin typeface="Arial"/>
                <a:cs typeface="Arial"/>
              </a:rPr>
              <a:t> </a:t>
            </a:r>
            <a:r>
              <a:rPr sz="2400" dirty="0">
                <a:latin typeface="Arial"/>
                <a:cs typeface="Arial"/>
              </a:rPr>
              <a:t>fees,</a:t>
            </a:r>
            <a:r>
              <a:rPr sz="2400" spc="-85" dirty="0">
                <a:latin typeface="Arial"/>
                <a:cs typeface="Arial"/>
              </a:rPr>
              <a:t> </a:t>
            </a:r>
            <a:r>
              <a:rPr sz="2400" dirty="0">
                <a:latin typeface="Arial"/>
                <a:cs typeface="Arial"/>
              </a:rPr>
              <a:t>per</a:t>
            </a:r>
            <a:r>
              <a:rPr sz="2400" spc="-70" dirty="0">
                <a:latin typeface="Arial"/>
                <a:cs typeface="Arial"/>
              </a:rPr>
              <a:t> </a:t>
            </a:r>
            <a:r>
              <a:rPr sz="2400" dirty="0">
                <a:latin typeface="Arial"/>
                <a:cs typeface="Arial"/>
              </a:rPr>
              <a:t>diem,</a:t>
            </a:r>
            <a:r>
              <a:rPr sz="2400" spc="-80" dirty="0">
                <a:latin typeface="Arial"/>
                <a:cs typeface="Arial"/>
              </a:rPr>
              <a:t> </a:t>
            </a:r>
            <a:r>
              <a:rPr sz="2400" spc="-10" dirty="0">
                <a:latin typeface="Arial"/>
                <a:cs typeface="Arial"/>
              </a:rPr>
              <a:t>travel) 	</a:t>
            </a:r>
            <a:r>
              <a:rPr sz="2400" dirty="0">
                <a:latin typeface="Arial"/>
                <a:cs typeface="Arial"/>
              </a:rPr>
              <a:t>may</a:t>
            </a:r>
            <a:r>
              <a:rPr sz="2400" spc="-65" dirty="0">
                <a:latin typeface="Arial"/>
                <a:cs typeface="Arial"/>
              </a:rPr>
              <a:t> </a:t>
            </a:r>
            <a:r>
              <a:rPr sz="2400" dirty="0">
                <a:latin typeface="Arial"/>
                <a:cs typeface="Arial"/>
              </a:rPr>
              <a:t>be</a:t>
            </a:r>
            <a:r>
              <a:rPr sz="2400" spc="-70" dirty="0">
                <a:latin typeface="Arial"/>
                <a:cs typeface="Arial"/>
              </a:rPr>
              <a:t> </a:t>
            </a:r>
            <a:r>
              <a:rPr sz="2400" dirty="0">
                <a:latin typeface="Arial"/>
                <a:cs typeface="Arial"/>
              </a:rPr>
              <a:t>included</a:t>
            </a:r>
            <a:r>
              <a:rPr sz="2400" spc="-50" dirty="0">
                <a:latin typeface="Arial"/>
                <a:cs typeface="Arial"/>
              </a:rPr>
              <a:t> </a:t>
            </a:r>
            <a:r>
              <a:rPr sz="2400" dirty="0">
                <a:latin typeface="Arial"/>
                <a:cs typeface="Arial"/>
              </a:rPr>
              <a:t>when</a:t>
            </a:r>
            <a:r>
              <a:rPr sz="2400" spc="-60" dirty="0">
                <a:latin typeface="Arial"/>
                <a:cs typeface="Arial"/>
              </a:rPr>
              <a:t> </a:t>
            </a:r>
            <a:r>
              <a:rPr sz="2400" dirty="0">
                <a:latin typeface="Arial"/>
                <a:cs typeface="Arial"/>
              </a:rPr>
              <a:t>their</a:t>
            </a:r>
            <a:r>
              <a:rPr sz="2400" spc="-70" dirty="0">
                <a:latin typeface="Arial"/>
                <a:cs typeface="Arial"/>
              </a:rPr>
              <a:t> </a:t>
            </a:r>
            <a:r>
              <a:rPr sz="2400" dirty="0">
                <a:latin typeface="Arial"/>
                <a:cs typeface="Arial"/>
              </a:rPr>
              <a:t>services</a:t>
            </a:r>
            <a:r>
              <a:rPr sz="2400" spc="-55" dirty="0">
                <a:latin typeface="Arial"/>
                <a:cs typeface="Arial"/>
              </a:rPr>
              <a:t> </a:t>
            </a:r>
            <a:r>
              <a:rPr sz="2400" dirty="0">
                <a:latin typeface="Arial"/>
                <a:cs typeface="Arial"/>
              </a:rPr>
              <a:t>are</a:t>
            </a:r>
            <a:r>
              <a:rPr sz="2400" spc="-65" dirty="0">
                <a:latin typeface="Arial"/>
                <a:cs typeface="Arial"/>
              </a:rPr>
              <a:t> </a:t>
            </a:r>
            <a:r>
              <a:rPr sz="2400" dirty="0">
                <a:latin typeface="Arial"/>
                <a:cs typeface="Arial"/>
              </a:rPr>
              <a:t>required</a:t>
            </a:r>
            <a:r>
              <a:rPr sz="2400" spc="-50" dirty="0">
                <a:latin typeface="Arial"/>
                <a:cs typeface="Arial"/>
              </a:rPr>
              <a:t> </a:t>
            </a:r>
            <a:r>
              <a:rPr sz="2400" dirty="0">
                <a:latin typeface="Arial"/>
                <a:cs typeface="Arial"/>
              </a:rPr>
              <a:t>and</a:t>
            </a:r>
            <a:r>
              <a:rPr sz="2400" spc="-60" dirty="0">
                <a:latin typeface="Arial"/>
                <a:cs typeface="Arial"/>
              </a:rPr>
              <a:t> </a:t>
            </a:r>
            <a:r>
              <a:rPr sz="2400" dirty="0">
                <a:latin typeface="Arial"/>
                <a:cs typeface="Arial"/>
              </a:rPr>
              <a:t>justified</a:t>
            </a:r>
            <a:r>
              <a:rPr sz="2400" spc="-65" dirty="0">
                <a:latin typeface="Arial"/>
                <a:cs typeface="Arial"/>
              </a:rPr>
              <a:t> </a:t>
            </a:r>
            <a:r>
              <a:rPr sz="2400" dirty="0">
                <a:latin typeface="Arial"/>
                <a:cs typeface="Arial"/>
              </a:rPr>
              <a:t>within</a:t>
            </a:r>
            <a:r>
              <a:rPr sz="2400" spc="-60" dirty="0">
                <a:latin typeface="Arial"/>
                <a:cs typeface="Arial"/>
              </a:rPr>
              <a:t> </a:t>
            </a:r>
            <a:r>
              <a:rPr sz="2400" spc="-25" dirty="0">
                <a:latin typeface="Arial"/>
                <a:cs typeface="Arial"/>
              </a:rPr>
              <a:t>the 	</a:t>
            </a:r>
            <a:r>
              <a:rPr sz="2400" spc="-10" dirty="0">
                <a:latin typeface="Arial"/>
                <a:cs typeface="Arial"/>
              </a:rPr>
              <a:t>award.</a:t>
            </a:r>
            <a:endParaRPr sz="2400" dirty="0">
              <a:latin typeface="Arial"/>
              <a:cs typeface="Arial"/>
            </a:endParaRPr>
          </a:p>
          <a:p>
            <a:pPr marL="239395" marR="5080" indent="-227329">
              <a:lnSpc>
                <a:spcPts val="2590"/>
              </a:lnSpc>
              <a:spcBef>
                <a:spcPts val="1010"/>
              </a:spcBef>
              <a:buClr>
                <a:srgbClr val="44536A"/>
              </a:buClr>
              <a:buChar char="•"/>
              <a:tabLst>
                <a:tab pos="240665" algn="l"/>
              </a:tabLst>
            </a:pPr>
            <a:r>
              <a:rPr sz="2400" dirty="0">
                <a:latin typeface="Arial"/>
                <a:cs typeface="Arial"/>
              </a:rPr>
              <a:t>RC2</a:t>
            </a:r>
            <a:r>
              <a:rPr sz="2400" spc="-75" dirty="0">
                <a:latin typeface="Arial"/>
                <a:cs typeface="Arial"/>
              </a:rPr>
              <a:t> </a:t>
            </a:r>
            <a:r>
              <a:rPr sz="2400" dirty="0">
                <a:latin typeface="Arial"/>
                <a:cs typeface="Arial"/>
              </a:rPr>
              <a:t>budget</a:t>
            </a:r>
            <a:r>
              <a:rPr sz="2400" spc="-60" dirty="0">
                <a:latin typeface="Arial"/>
                <a:cs typeface="Arial"/>
              </a:rPr>
              <a:t> </a:t>
            </a:r>
            <a:r>
              <a:rPr sz="2400" dirty="0">
                <a:latin typeface="Arial"/>
                <a:cs typeface="Arial"/>
              </a:rPr>
              <a:t>should</a:t>
            </a:r>
            <a:r>
              <a:rPr sz="2400" spc="-60" dirty="0">
                <a:latin typeface="Arial"/>
                <a:cs typeface="Arial"/>
              </a:rPr>
              <a:t> </a:t>
            </a:r>
            <a:r>
              <a:rPr sz="2400" dirty="0">
                <a:latin typeface="Arial"/>
                <a:cs typeface="Arial"/>
              </a:rPr>
              <a:t>include</a:t>
            </a:r>
            <a:r>
              <a:rPr sz="2400" spc="-60" dirty="0">
                <a:latin typeface="Arial"/>
                <a:cs typeface="Arial"/>
              </a:rPr>
              <a:t> </a:t>
            </a:r>
            <a:r>
              <a:rPr sz="2400" dirty="0">
                <a:latin typeface="Arial"/>
                <a:cs typeface="Arial"/>
              </a:rPr>
              <a:t>travel</a:t>
            </a:r>
            <a:r>
              <a:rPr sz="2400" spc="-70" dirty="0">
                <a:latin typeface="Arial"/>
                <a:cs typeface="Arial"/>
              </a:rPr>
              <a:t> </a:t>
            </a:r>
            <a:r>
              <a:rPr sz="2400" dirty="0">
                <a:latin typeface="Arial"/>
                <a:cs typeface="Arial"/>
              </a:rPr>
              <a:t>expenses</a:t>
            </a:r>
            <a:r>
              <a:rPr sz="2400" spc="-60" dirty="0">
                <a:latin typeface="Arial"/>
                <a:cs typeface="Arial"/>
              </a:rPr>
              <a:t> </a:t>
            </a:r>
            <a:r>
              <a:rPr sz="2400" dirty="0">
                <a:latin typeface="Arial"/>
                <a:cs typeface="Arial"/>
              </a:rPr>
              <a:t>for</a:t>
            </a:r>
            <a:r>
              <a:rPr sz="2400" spc="-75" dirty="0">
                <a:latin typeface="Arial"/>
                <a:cs typeface="Arial"/>
              </a:rPr>
              <a:t> </a:t>
            </a:r>
            <a:r>
              <a:rPr sz="2400" dirty="0">
                <a:latin typeface="Arial"/>
                <a:cs typeface="Arial"/>
              </a:rPr>
              <a:t>appropriate</a:t>
            </a:r>
            <a:r>
              <a:rPr sz="2400" spc="-55" dirty="0">
                <a:latin typeface="Arial"/>
                <a:cs typeface="Arial"/>
              </a:rPr>
              <a:t> </a:t>
            </a:r>
            <a:r>
              <a:rPr sz="2400" spc="-10" dirty="0">
                <a:latin typeface="Arial"/>
                <a:cs typeface="Arial"/>
              </a:rPr>
              <a:t>personnel 	</a:t>
            </a:r>
            <a:r>
              <a:rPr sz="2400" dirty="0">
                <a:latin typeface="Arial"/>
                <a:cs typeface="Arial"/>
              </a:rPr>
              <a:t>(up</a:t>
            </a:r>
            <a:r>
              <a:rPr sz="2400" spc="-55" dirty="0">
                <a:latin typeface="Arial"/>
                <a:cs typeface="Arial"/>
              </a:rPr>
              <a:t> </a:t>
            </a:r>
            <a:r>
              <a:rPr sz="2400" dirty="0">
                <a:latin typeface="Arial"/>
                <a:cs typeface="Arial"/>
              </a:rPr>
              <a:t>to</a:t>
            </a:r>
            <a:r>
              <a:rPr sz="2400" spc="-65" dirty="0">
                <a:latin typeface="Arial"/>
                <a:cs typeface="Arial"/>
              </a:rPr>
              <a:t> </a:t>
            </a:r>
            <a:r>
              <a:rPr sz="2400" dirty="0">
                <a:latin typeface="Arial"/>
                <a:cs typeface="Arial"/>
              </a:rPr>
              <a:t>three</a:t>
            </a:r>
            <a:r>
              <a:rPr sz="2400" spc="-55" dirty="0">
                <a:latin typeface="Arial"/>
                <a:cs typeface="Arial"/>
              </a:rPr>
              <a:t> </a:t>
            </a:r>
            <a:r>
              <a:rPr sz="2400" dirty="0">
                <a:latin typeface="Arial"/>
                <a:cs typeface="Arial"/>
              </a:rPr>
              <a:t>people)</a:t>
            </a:r>
            <a:r>
              <a:rPr sz="2400" spc="-35" dirty="0">
                <a:latin typeface="Arial"/>
                <a:cs typeface="Arial"/>
              </a:rPr>
              <a:t> </a:t>
            </a:r>
            <a:r>
              <a:rPr sz="2400" dirty="0">
                <a:latin typeface="Arial"/>
                <a:cs typeface="Arial"/>
              </a:rPr>
              <a:t>to</a:t>
            </a:r>
            <a:r>
              <a:rPr sz="2400" spc="-65" dirty="0">
                <a:latin typeface="Arial"/>
                <a:cs typeface="Arial"/>
              </a:rPr>
              <a:t> </a:t>
            </a:r>
            <a:r>
              <a:rPr sz="2400" dirty="0">
                <a:latin typeface="Arial"/>
                <a:cs typeface="Arial"/>
              </a:rPr>
              <a:t>attend</a:t>
            </a:r>
            <a:r>
              <a:rPr sz="2400" spc="-50" dirty="0">
                <a:latin typeface="Arial"/>
                <a:cs typeface="Arial"/>
              </a:rPr>
              <a:t> </a:t>
            </a:r>
            <a:r>
              <a:rPr sz="2400" dirty="0">
                <a:latin typeface="Arial"/>
                <a:cs typeface="Arial"/>
              </a:rPr>
              <a:t>a</a:t>
            </a:r>
            <a:r>
              <a:rPr sz="2400" spc="-65" dirty="0">
                <a:latin typeface="Arial"/>
                <a:cs typeface="Arial"/>
              </a:rPr>
              <a:t> </a:t>
            </a:r>
            <a:r>
              <a:rPr sz="2400" dirty="0">
                <a:latin typeface="Arial"/>
                <a:cs typeface="Arial"/>
              </a:rPr>
              <a:t>yearly</a:t>
            </a:r>
            <a:r>
              <a:rPr sz="2400" spc="-45" dirty="0">
                <a:latin typeface="Arial"/>
                <a:cs typeface="Arial"/>
              </a:rPr>
              <a:t> </a:t>
            </a:r>
            <a:r>
              <a:rPr sz="2400" spc="-10" dirty="0">
                <a:latin typeface="Arial"/>
                <a:cs typeface="Arial"/>
              </a:rPr>
              <a:t>in-</a:t>
            </a:r>
            <a:r>
              <a:rPr sz="2400" dirty="0">
                <a:latin typeface="Arial"/>
                <a:cs typeface="Arial"/>
              </a:rPr>
              <a:t>person</a:t>
            </a:r>
            <a:r>
              <a:rPr sz="2400" spc="-35" dirty="0">
                <a:latin typeface="Arial"/>
                <a:cs typeface="Arial"/>
              </a:rPr>
              <a:t> </a:t>
            </a:r>
            <a:r>
              <a:rPr sz="2400" dirty="0">
                <a:latin typeface="Arial"/>
                <a:cs typeface="Arial"/>
              </a:rPr>
              <a:t>meeting</a:t>
            </a:r>
            <a:r>
              <a:rPr sz="2400" spc="-50" dirty="0">
                <a:latin typeface="Arial"/>
                <a:cs typeface="Arial"/>
              </a:rPr>
              <a:t> </a:t>
            </a:r>
            <a:r>
              <a:rPr sz="2400" dirty="0">
                <a:latin typeface="Arial"/>
                <a:cs typeface="Arial"/>
              </a:rPr>
              <a:t>to</a:t>
            </a:r>
            <a:r>
              <a:rPr sz="2400" spc="-60" dirty="0">
                <a:latin typeface="Arial"/>
                <a:cs typeface="Arial"/>
              </a:rPr>
              <a:t> </a:t>
            </a:r>
            <a:r>
              <a:rPr sz="2400" dirty="0">
                <a:latin typeface="Arial"/>
                <a:cs typeface="Arial"/>
              </a:rPr>
              <a:t>present</a:t>
            </a:r>
            <a:r>
              <a:rPr sz="2400" spc="-45" dirty="0">
                <a:latin typeface="Arial"/>
                <a:cs typeface="Arial"/>
              </a:rPr>
              <a:t> </a:t>
            </a:r>
            <a:r>
              <a:rPr sz="2400" spc="-25" dirty="0">
                <a:latin typeface="Arial"/>
                <a:cs typeface="Arial"/>
              </a:rPr>
              <a:t>RC2 	</a:t>
            </a:r>
            <a:r>
              <a:rPr sz="2400" dirty="0">
                <a:latin typeface="Arial"/>
                <a:cs typeface="Arial"/>
              </a:rPr>
              <a:t>progress,</a:t>
            </a:r>
            <a:r>
              <a:rPr sz="2400" spc="-75" dirty="0">
                <a:latin typeface="Arial"/>
                <a:cs typeface="Arial"/>
              </a:rPr>
              <a:t> </a:t>
            </a:r>
            <a:r>
              <a:rPr sz="2400" dirty="0">
                <a:latin typeface="Arial"/>
                <a:cs typeface="Arial"/>
              </a:rPr>
              <a:t>lessons</a:t>
            </a:r>
            <a:r>
              <a:rPr sz="2400" spc="-75" dirty="0">
                <a:latin typeface="Arial"/>
                <a:cs typeface="Arial"/>
              </a:rPr>
              <a:t> </a:t>
            </a:r>
            <a:r>
              <a:rPr sz="2400" dirty="0">
                <a:latin typeface="Arial"/>
                <a:cs typeface="Arial"/>
              </a:rPr>
              <a:t>learned</a:t>
            </a:r>
            <a:r>
              <a:rPr sz="2400" spc="-60" dirty="0">
                <a:latin typeface="Arial"/>
                <a:cs typeface="Arial"/>
              </a:rPr>
              <a:t> </a:t>
            </a:r>
            <a:r>
              <a:rPr sz="2400" dirty="0">
                <a:latin typeface="Arial"/>
                <a:cs typeface="Arial"/>
              </a:rPr>
              <a:t>and</a:t>
            </a:r>
            <a:r>
              <a:rPr sz="2400" spc="-85" dirty="0">
                <a:latin typeface="Arial"/>
                <a:cs typeface="Arial"/>
              </a:rPr>
              <a:t> </a:t>
            </a:r>
            <a:r>
              <a:rPr sz="2400" spc="-10" dirty="0">
                <a:latin typeface="Arial"/>
                <a:cs typeface="Arial"/>
              </a:rPr>
              <a:t>impact.</a:t>
            </a:r>
            <a:endParaRPr sz="2400" dirty="0">
              <a:latin typeface="Arial"/>
              <a:cs typeface="Arial"/>
            </a:endParaRPr>
          </a:p>
          <a:p>
            <a:pPr marL="65405" algn="ctr">
              <a:lnSpc>
                <a:spcPct val="100000"/>
              </a:lnSpc>
              <a:spcBef>
                <a:spcPts val="4000"/>
              </a:spcBef>
            </a:pPr>
            <a:r>
              <a:rPr lang="en-US" sz="2400" b="1" dirty="0">
                <a:latin typeface="Arial"/>
                <a:cs typeface="Arial"/>
              </a:rPr>
              <a:t>Requested</a:t>
            </a:r>
            <a:r>
              <a:rPr lang="en-US" sz="2400" b="1" spc="-25" dirty="0">
                <a:latin typeface="Arial"/>
                <a:cs typeface="Arial"/>
              </a:rPr>
              <a:t> </a:t>
            </a:r>
            <a:r>
              <a:rPr lang="en-US" sz="2400" b="1" dirty="0">
                <a:latin typeface="Arial"/>
                <a:cs typeface="Arial"/>
              </a:rPr>
              <a:t>project</a:t>
            </a:r>
            <a:r>
              <a:rPr lang="en-US" sz="2400" b="1" spc="-40" dirty="0">
                <a:latin typeface="Arial"/>
                <a:cs typeface="Arial"/>
              </a:rPr>
              <a:t> </a:t>
            </a:r>
            <a:r>
              <a:rPr lang="en-US" sz="2400" b="1" dirty="0">
                <a:latin typeface="Arial"/>
                <a:cs typeface="Arial"/>
              </a:rPr>
              <a:t>period</a:t>
            </a:r>
            <a:r>
              <a:rPr lang="en-US" sz="2400" b="1" spc="-45" dirty="0">
                <a:latin typeface="Arial"/>
                <a:cs typeface="Arial"/>
              </a:rPr>
              <a:t> </a:t>
            </a:r>
            <a:r>
              <a:rPr lang="en-US" sz="2400" b="1" dirty="0">
                <a:latin typeface="Arial"/>
                <a:cs typeface="Arial"/>
              </a:rPr>
              <a:t>may</a:t>
            </a:r>
            <a:r>
              <a:rPr lang="en-US" sz="2400" b="1" spc="-35" dirty="0">
                <a:latin typeface="Arial"/>
                <a:cs typeface="Arial"/>
              </a:rPr>
              <a:t> </a:t>
            </a:r>
            <a:r>
              <a:rPr lang="en-US" sz="2400" b="1" dirty="0">
                <a:latin typeface="Arial"/>
                <a:cs typeface="Arial"/>
              </a:rPr>
              <a:t>be</a:t>
            </a:r>
            <a:r>
              <a:rPr lang="en-US" sz="2400" b="1" spc="-40" dirty="0">
                <a:latin typeface="Arial"/>
                <a:cs typeface="Arial"/>
              </a:rPr>
              <a:t> </a:t>
            </a:r>
            <a:r>
              <a:rPr lang="en-US" sz="2400" b="1" dirty="0">
                <a:latin typeface="Arial"/>
                <a:cs typeface="Arial"/>
              </a:rPr>
              <a:t>up</a:t>
            </a:r>
            <a:r>
              <a:rPr lang="en-US" sz="2400" b="1" spc="-50" dirty="0">
                <a:latin typeface="Arial"/>
                <a:cs typeface="Arial"/>
              </a:rPr>
              <a:t> </a:t>
            </a:r>
            <a:r>
              <a:rPr lang="en-US" sz="2400" b="1" dirty="0">
                <a:latin typeface="Arial"/>
                <a:cs typeface="Arial"/>
              </a:rPr>
              <a:t>to</a:t>
            </a:r>
            <a:r>
              <a:rPr lang="en-US" sz="2400" b="1" spc="-45" dirty="0">
                <a:latin typeface="Arial"/>
                <a:cs typeface="Arial"/>
              </a:rPr>
              <a:t> </a:t>
            </a:r>
            <a:r>
              <a:rPr lang="en-US" sz="2400" b="1" dirty="0">
                <a:latin typeface="Arial"/>
                <a:cs typeface="Arial"/>
              </a:rPr>
              <a:t>5</a:t>
            </a:r>
            <a:r>
              <a:rPr lang="en-US" sz="2400" b="1" spc="-40" dirty="0">
                <a:latin typeface="Arial"/>
                <a:cs typeface="Arial"/>
              </a:rPr>
              <a:t> </a:t>
            </a:r>
            <a:r>
              <a:rPr lang="en-US" sz="2400" b="1" spc="-10" dirty="0">
                <a:latin typeface="Arial"/>
                <a:cs typeface="Arial"/>
              </a:rPr>
              <a:t>years.</a:t>
            </a:r>
            <a:endParaRPr lang="en-US" sz="2400" dirty="0">
              <a:latin typeface="Arial"/>
              <a:cs typeface="Arial"/>
            </a:endParaRPr>
          </a:p>
        </p:txBody>
      </p:sp>
      <p:sp>
        <p:nvSpPr>
          <p:cNvPr id="4" name="object 4">
            <a:extLst>
              <a:ext uri="{C183D7F6-B498-43B3-948B-1728B52AA6E4}">
                <adec:decorative xmlns:adec="http://schemas.microsoft.com/office/drawing/2017/decorative" val="1"/>
              </a:ext>
            </a:extLst>
          </p:cNvPr>
          <p:cNvSpPr txBox="1"/>
          <p:nvPr/>
        </p:nvSpPr>
        <p:spPr>
          <a:xfrm>
            <a:off x="11917171" y="15473"/>
            <a:ext cx="194945" cy="197490"/>
          </a:xfrm>
          <a:prstGeom prst="rect">
            <a:avLst/>
          </a:prstGeom>
        </p:spPr>
        <p:txBody>
          <a:bodyPr vert="horz" wrap="square" lIns="0" tIns="12700" rIns="0" bIns="0" rtlCol="0">
            <a:spAutoFit/>
          </a:bodyPr>
          <a:lstStyle/>
          <a:p>
            <a:pPr marL="12700">
              <a:lnSpc>
                <a:spcPct val="100000"/>
              </a:lnSpc>
              <a:spcBef>
                <a:spcPts val="100"/>
              </a:spcBef>
            </a:pPr>
            <a:r>
              <a:rPr sz="1200" spc="-25" dirty="0">
                <a:solidFill>
                  <a:schemeClr val="tx1"/>
                </a:solidFill>
                <a:latin typeface="Arial"/>
                <a:cs typeface="Arial"/>
              </a:rPr>
              <a:t>22</a:t>
            </a:r>
            <a:endParaRPr sz="1200">
              <a:solidFill>
                <a:schemeClr val="tx1"/>
              </a:solidFill>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94753" rIns="0" bIns="0" rtlCol="0">
            <a:spAutoFit/>
          </a:bodyPr>
          <a:lstStyle/>
          <a:p>
            <a:pPr marL="650240">
              <a:lnSpc>
                <a:spcPct val="100000"/>
              </a:lnSpc>
              <a:spcBef>
                <a:spcPts val="95"/>
              </a:spcBef>
            </a:pPr>
            <a:r>
              <a:rPr sz="3200" dirty="0"/>
              <a:t>SF424(R&amp;R)</a:t>
            </a:r>
            <a:r>
              <a:rPr sz="3200" spc="-75" dirty="0"/>
              <a:t> </a:t>
            </a:r>
            <a:r>
              <a:rPr sz="3200" dirty="0"/>
              <a:t>Other</a:t>
            </a:r>
            <a:r>
              <a:rPr sz="3200" spc="-70" dirty="0"/>
              <a:t> </a:t>
            </a:r>
            <a:r>
              <a:rPr sz="3200" dirty="0"/>
              <a:t>Project</a:t>
            </a:r>
            <a:r>
              <a:rPr sz="3200" spc="-75" dirty="0"/>
              <a:t> </a:t>
            </a:r>
            <a:r>
              <a:rPr sz="3200" spc="-10" dirty="0"/>
              <a:t>Information</a:t>
            </a:r>
            <a:endParaRPr sz="3200"/>
          </a:p>
        </p:txBody>
      </p:sp>
      <p:sp>
        <p:nvSpPr>
          <p:cNvPr id="3" name="object 3"/>
          <p:cNvSpPr txBox="1"/>
          <p:nvPr/>
        </p:nvSpPr>
        <p:spPr>
          <a:xfrm>
            <a:off x="1554843" y="1506583"/>
            <a:ext cx="9629775" cy="3381695"/>
          </a:xfrm>
          <a:prstGeom prst="rect">
            <a:avLst/>
          </a:prstGeom>
        </p:spPr>
        <p:txBody>
          <a:bodyPr vert="horz" wrap="square" lIns="0" tIns="57150" rIns="0" bIns="0" rtlCol="0">
            <a:spAutoFit/>
          </a:bodyPr>
          <a:lstStyle/>
          <a:p>
            <a:pPr marL="240665" marR="154940" indent="-228600">
              <a:lnSpc>
                <a:spcPts val="2810"/>
              </a:lnSpc>
              <a:spcBef>
                <a:spcPts val="450"/>
              </a:spcBef>
              <a:buClr>
                <a:srgbClr val="44536A"/>
              </a:buClr>
              <a:buChar char="•"/>
              <a:tabLst>
                <a:tab pos="240665" algn="l"/>
              </a:tabLst>
            </a:pPr>
            <a:r>
              <a:rPr sz="2600" dirty="0">
                <a:latin typeface="Arial"/>
                <a:cs typeface="Arial"/>
              </a:rPr>
              <a:t>Attachment</a:t>
            </a:r>
            <a:r>
              <a:rPr sz="2600" spc="-25" dirty="0">
                <a:latin typeface="Arial"/>
                <a:cs typeface="Arial"/>
              </a:rPr>
              <a:t> </a:t>
            </a:r>
            <a:r>
              <a:rPr sz="2600" dirty="0">
                <a:latin typeface="Arial"/>
                <a:cs typeface="Arial"/>
              </a:rPr>
              <a:t>1</a:t>
            </a:r>
            <a:r>
              <a:rPr sz="2600" spc="-50" dirty="0">
                <a:latin typeface="Arial"/>
                <a:cs typeface="Arial"/>
              </a:rPr>
              <a:t> </a:t>
            </a:r>
            <a:r>
              <a:rPr sz="2600" dirty="0">
                <a:latin typeface="Arial"/>
                <a:cs typeface="Arial"/>
              </a:rPr>
              <a:t>(Up</a:t>
            </a:r>
            <a:r>
              <a:rPr sz="2600" spc="-50" dirty="0">
                <a:latin typeface="Arial"/>
                <a:cs typeface="Arial"/>
              </a:rPr>
              <a:t> </a:t>
            </a:r>
            <a:r>
              <a:rPr sz="2600" dirty="0">
                <a:latin typeface="Arial"/>
                <a:cs typeface="Arial"/>
              </a:rPr>
              <a:t>to</a:t>
            </a:r>
            <a:r>
              <a:rPr sz="2600" spc="-45" dirty="0">
                <a:latin typeface="Arial"/>
                <a:cs typeface="Arial"/>
              </a:rPr>
              <a:t> </a:t>
            </a:r>
            <a:r>
              <a:rPr sz="2600" dirty="0">
                <a:latin typeface="Arial"/>
                <a:cs typeface="Arial"/>
              </a:rPr>
              <a:t>2</a:t>
            </a:r>
            <a:r>
              <a:rPr sz="2600" spc="-40" dirty="0">
                <a:latin typeface="Arial"/>
                <a:cs typeface="Arial"/>
              </a:rPr>
              <a:t> </a:t>
            </a:r>
            <a:r>
              <a:rPr sz="2600" dirty="0">
                <a:latin typeface="Arial"/>
                <a:cs typeface="Arial"/>
              </a:rPr>
              <a:t>pages)</a:t>
            </a:r>
            <a:r>
              <a:rPr sz="2600" spc="-35" dirty="0">
                <a:latin typeface="Arial"/>
                <a:cs typeface="Arial"/>
              </a:rPr>
              <a:t> </a:t>
            </a:r>
            <a:r>
              <a:rPr sz="2600" dirty="0">
                <a:latin typeface="Arial"/>
                <a:cs typeface="Arial"/>
              </a:rPr>
              <a:t>“UM1</a:t>
            </a:r>
            <a:r>
              <a:rPr sz="2600" spc="-55" dirty="0">
                <a:latin typeface="Arial"/>
                <a:cs typeface="Arial"/>
              </a:rPr>
              <a:t> </a:t>
            </a:r>
            <a:r>
              <a:rPr sz="2600" dirty="0">
                <a:latin typeface="Arial"/>
                <a:cs typeface="Arial"/>
              </a:rPr>
              <a:t>and</a:t>
            </a:r>
            <a:r>
              <a:rPr sz="2600" spc="-40" dirty="0">
                <a:latin typeface="Arial"/>
                <a:cs typeface="Arial"/>
              </a:rPr>
              <a:t> </a:t>
            </a:r>
            <a:r>
              <a:rPr sz="2600" dirty="0">
                <a:latin typeface="Arial"/>
                <a:cs typeface="Arial"/>
              </a:rPr>
              <a:t>RC2</a:t>
            </a:r>
            <a:r>
              <a:rPr sz="2600" spc="-55" dirty="0">
                <a:latin typeface="Arial"/>
                <a:cs typeface="Arial"/>
              </a:rPr>
              <a:t> </a:t>
            </a:r>
            <a:r>
              <a:rPr sz="2600" dirty="0">
                <a:latin typeface="Arial"/>
                <a:cs typeface="Arial"/>
              </a:rPr>
              <a:t>Coordination</a:t>
            </a:r>
            <a:r>
              <a:rPr sz="2600" spc="-25" dirty="0">
                <a:latin typeface="Arial"/>
                <a:cs typeface="Arial"/>
              </a:rPr>
              <a:t> and </a:t>
            </a:r>
            <a:r>
              <a:rPr sz="2600" dirty="0">
                <a:latin typeface="Arial"/>
                <a:cs typeface="Arial"/>
              </a:rPr>
              <a:t>Integration</a:t>
            </a:r>
            <a:r>
              <a:rPr sz="2600" spc="-114" dirty="0">
                <a:latin typeface="Arial"/>
                <a:cs typeface="Arial"/>
              </a:rPr>
              <a:t> </a:t>
            </a:r>
            <a:r>
              <a:rPr sz="2600" spc="-20" dirty="0">
                <a:latin typeface="Arial"/>
                <a:cs typeface="Arial"/>
              </a:rPr>
              <a:t>Plan”</a:t>
            </a:r>
            <a:endParaRPr sz="2600" dirty="0">
              <a:latin typeface="Arial"/>
              <a:cs typeface="Arial"/>
            </a:endParaRPr>
          </a:p>
          <a:p>
            <a:pPr marL="240665" indent="-227965">
              <a:lnSpc>
                <a:spcPct val="100000"/>
              </a:lnSpc>
              <a:spcBef>
                <a:spcPts val="645"/>
              </a:spcBef>
              <a:buClr>
                <a:srgbClr val="44536A"/>
              </a:buClr>
              <a:buChar char="•"/>
              <a:tabLst>
                <a:tab pos="240665" algn="l"/>
              </a:tabLst>
            </a:pPr>
            <a:r>
              <a:rPr sz="2600" dirty="0">
                <a:latin typeface="Arial"/>
                <a:cs typeface="Arial"/>
              </a:rPr>
              <a:t>Attachment</a:t>
            </a:r>
            <a:r>
              <a:rPr sz="2600" spc="-20" dirty="0">
                <a:latin typeface="Arial"/>
                <a:cs typeface="Arial"/>
              </a:rPr>
              <a:t> </a:t>
            </a:r>
            <a:r>
              <a:rPr sz="2600" dirty="0">
                <a:latin typeface="Arial"/>
                <a:cs typeface="Arial"/>
              </a:rPr>
              <a:t>2</a:t>
            </a:r>
            <a:r>
              <a:rPr sz="2600" spc="-45" dirty="0">
                <a:latin typeface="Arial"/>
                <a:cs typeface="Arial"/>
              </a:rPr>
              <a:t> </a:t>
            </a:r>
            <a:r>
              <a:rPr sz="2600" dirty="0">
                <a:latin typeface="Arial"/>
                <a:cs typeface="Arial"/>
              </a:rPr>
              <a:t>(Up</a:t>
            </a:r>
            <a:r>
              <a:rPr sz="2600" spc="-45" dirty="0">
                <a:latin typeface="Arial"/>
                <a:cs typeface="Arial"/>
              </a:rPr>
              <a:t> </a:t>
            </a:r>
            <a:r>
              <a:rPr sz="2600" dirty="0">
                <a:latin typeface="Arial"/>
                <a:cs typeface="Arial"/>
              </a:rPr>
              <a:t>to</a:t>
            </a:r>
            <a:r>
              <a:rPr sz="2600" spc="-40" dirty="0">
                <a:latin typeface="Arial"/>
                <a:cs typeface="Arial"/>
              </a:rPr>
              <a:t> </a:t>
            </a:r>
            <a:r>
              <a:rPr sz="2600" dirty="0">
                <a:latin typeface="Arial"/>
                <a:cs typeface="Arial"/>
              </a:rPr>
              <a:t>1</a:t>
            </a:r>
            <a:r>
              <a:rPr sz="2600" spc="-35" dirty="0">
                <a:latin typeface="Arial"/>
                <a:cs typeface="Arial"/>
              </a:rPr>
              <a:t> </a:t>
            </a:r>
            <a:r>
              <a:rPr sz="2600" dirty="0">
                <a:latin typeface="Arial"/>
                <a:cs typeface="Arial"/>
              </a:rPr>
              <a:t>page)</a:t>
            </a:r>
            <a:r>
              <a:rPr sz="2600" spc="-35" dirty="0">
                <a:latin typeface="Arial"/>
                <a:cs typeface="Arial"/>
              </a:rPr>
              <a:t> </a:t>
            </a:r>
            <a:r>
              <a:rPr sz="2600" dirty="0">
                <a:latin typeface="Arial"/>
                <a:cs typeface="Arial"/>
              </a:rPr>
              <a:t>“RC2</a:t>
            </a:r>
            <a:r>
              <a:rPr sz="2600" spc="-50" dirty="0">
                <a:latin typeface="Arial"/>
                <a:cs typeface="Arial"/>
              </a:rPr>
              <a:t> </a:t>
            </a:r>
            <a:r>
              <a:rPr sz="2600" dirty="0">
                <a:latin typeface="Arial"/>
                <a:cs typeface="Arial"/>
              </a:rPr>
              <a:t>Program</a:t>
            </a:r>
            <a:r>
              <a:rPr sz="2600" spc="-30" dirty="0">
                <a:latin typeface="Arial"/>
                <a:cs typeface="Arial"/>
              </a:rPr>
              <a:t> </a:t>
            </a:r>
            <a:r>
              <a:rPr sz="2600" spc="-10" dirty="0">
                <a:latin typeface="Arial"/>
                <a:cs typeface="Arial"/>
              </a:rPr>
              <a:t>Milestones”</a:t>
            </a:r>
            <a:endParaRPr sz="2600" dirty="0">
              <a:latin typeface="Arial"/>
              <a:cs typeface="Arial"/>
            </a:endParaRPr>
          </a:p>
          <a:p>
            <a:pPr marL="240665" marR="1311275" indent="-228600">
              <a:lnSpc>
                <a:spcPts val="2810"/>
              </a:lnSpc>
              <a:spcBef>
                <a:spcPts val="1040"/>
              </a:spcBef>
              <a:buClr>
                <a:srgbClr val="44536A"/>
              </a:buClr>
              <a:buChar char="•"/>
              <a:tabLst>
                <a:tab pos="240665" algn="l"/>
              </a:tabLst>
            </a:pPr>
            <a:r>
              <a:rPr sz="2600" dirty="0">
                <a:latin typeface="Arial"/>
                <a:cs typeface="Arial"/>
              </a:rPr>
              <a:t>Attachment</a:t>
            </a:r>
            <a:r>
              <a:rPr sz="2600" spc="-35" dirty="0">
                <a:latin typeface="Arial"/>
                <a:cs typeface="Arial"/>
              </a:rPr>
              <a:t> </a:t>
            </a:r>
            <a:r>
              <a:rPr sz="2600" dirty="0">
                <a:latin typeface="Arial"/>
                <a:cs typeface="Arial"/>
              </a:rPr>
              <a:t>3</a:t>
            </a:r>
            <a:r>
              <a:rPr sz="2600" spc="-60" dirty="0">
                <a:latin typeface="Arial"/>
                <a:cs typeface="Arial"/>
              </a:rPr>
              <a:t> </a:t>
            </a:r>
            <a:r>
              <a:rPr sz="2600" dirty="0">
                <a:latin typeface="Arial"/>
                <a:cs typeface="Arial"/>
              </a:rPr>
              <a:t>(Up</a:t>
            </a:r>
            <a:r>
              <a:rPr sz="2600" spc="-60" dirty="0">
                <a:latin typeface="Arial"/>
                <a:cs typeface="Arial"/>
              </a:rPr>
              <a:t> </a:t>
            </a:r>
            <a:r>
              <a:rPr sz="2600" dirty="0">
                <a:latin typeface="Arial"/>
                <a:cs typeface="Arial"/>
              </a:rPr>
              <a:t>to</a:t>
            </a:r>
            <a:r>
              <a:rPr sz="2600" spc="-55" dirty="0">
                <a:latin typeface="Arial"/>
                <a:cs typeface="Arial"/>
              </a:rPr>
              <a:t> </a:t>
            </a:r>
            <a:r>
              <a:rPr sz="2600" dirty="0">
                <a:latin typeface="Arial"/>
                <a:cs typeface="Arial"/>
              </a:rPr>
              <a:t>2</a:t>
            </a:r>
            <a:r>
              <a:rPr sz="2600" spc="-50" dirty="0">
                <a:latin typeface="Arial"/>
                <a:cs typeface="Arial"/>
              </a:rPr>
              <a:t> </a:t>
            </a:r>
            <a:r>
              <a:rPr sz="2600" dirty="0">
                <a:latin typeface="Arial"/>
                <a:cs typeface="Arial"/>
              </a:rPr>
              <a:t>pages)</a:t>
            </a:r>
            <a:r>
              <a:rPr sz="2600" spc="-45" dirty="0">
                <a:latin typeface="Arial"/>
                <a:cs typeface="Arial"/>
              </a:rPr>
              <a:t> </a:t>
            </a:r>
            <a:r>
              <a:rPr sz="2600" dirty="0">
                <a:latin typeface="Arial"/>
                <a:cs typeface="Arial"/>
              </a:rPr>
              <a:t>“Program</a:t>
            </a:r>
            <a:r>
              <a:rPr sz="2600" spc="-50" dirty="0">
                <a:latin typeface="Arial"/>
                <a:cs typeface="Arial"/>
              </a:rPr>
              <a:t> </a:t>
            </a:r>
            <a:r>
              <a:rPr sz="2600" dirty="0">
                <a:latin typeface="Arial"/>
                <a:cs typeface="Arial"/>
              </a:rPr>
              <a:t>Evaluation</a:t>
            </a:r>
            <a:r>
              <a:rPr sz="2600" spc="-40" dirty="0">
                <a:latin typeface="Arial"/>
                <a:cs typeface="Arial"/>
              </a:rPr>
              <a:t> </a:t>
            </a:r>
            <a:r>
              <a:rPr sz="2600" spc="-25" dirty="0">
                <a:latin typeface="Arial"/>
                <a:cs typeface="Arial"/>
              </a:rPr>
              <a:t>and </a:t>
            </a:r>
            <a:r>
              <a:rPr sz="2600" dirty="0">
                <a:latin typeface="Arial"/>
                <a:cs typeface="Arial"/>
              </a:rPr>
              <a:t>Sustainability</a:t>
            </a:r>
            <a:r>
              <a:rPr sz="2600" spc="-120" dirty="0">
                <a:latin typeface="Arial"/>
                <a:cs typeface="Arial"/>
              </a:rPr>
              <a:t> </a:t>
            </a:r>
            <a:r>
              <a:rPr sz="2600" spc="-20" dirty="0">
                <a:latin typeface="Arial"/>
                <a:cs typeface="Arial"/>
              </a:rPr>
              <a:t>Plan”</a:t>
            </a:r>
            <a:endParaRPr sz="2600" dirty="0">
              <a:latin typeface="Arial"/>
              <a:cs typeface="Arial"/>
            </a:endParaRPr>
          </a:p>
          <a:p>
            <a:pPr marL="12700" marR="5080">
              <a:lnSpc>
                <a:spcPts val="2590"/>
              </a:lnSpc>
              <a:spcBef>
                <a:spcPts val="4800"/>
              </a:spcBef>
            </a:pPr>
            <a:r>
              <a:rPr lang="en-US" sz="2400" b="1" dirty="0">
                <a:latin typeface="Arial"/>
                <a:cs typeface="Arial"/>
              </a:rPr>
              <a:t>Applications</a:t>
            </a:r>
            <a:r>
              <a:rPr lang="en-US" sz="2400" b="1" spc="-40" dirty="0">
                <a:latin typeface="Arial"/>
                <a:cs typeface="Arial"/>
              </a:rPr>
              <a:t> </a:t>
            </a:r>
            <a:r>
              <a:rPr lang="en-US" sz="2400" b="1" dirty="0">
                <a:latin typeface="Arial"/>
                <a:cs typeface="Arial"/>
              </a:rPr>
              <a:t>that</a:t>
            </a:r>
            <a:r>
              <a:rPr lang="en-US" sz="2400" b="1" spc="-30" dirty="0">
                <a:latin typeface="Arial"/>
                <a:cs typeface="Arial"/>
              </a:rPr>
              <a:t> </a:t>
            </a:r>
            <a:r>
              <a:rPr lang="en-US" sz="2400" b="1" dirty="0">
                <a:latin typeface="Arial"/>
                <a:cs typeface="Arial"/>
              </a:rPr>
              <a:t>do</a:t>
            </a:r>
            <a:r>
              <a:rPr lang="en-US" sz="2400" b="1" spc="-40" dirty="0">
                <a:latin typeface="Arial"/>
                <a:cs typeface="Arial"/>
              </a:rPr>
              <a:t> </a:t>
            </a:r>
            <a:r>
              <a:rPr lang="en-US" sz="2400" b="1" dirty="0">
                <a:latin typeface="Arial"/>
                <a:cs typeface="Arial"/>
              </a:rPr>
              <a:t>not</a:t>
            </a:r>
            <a:r>
              <a:rPr lang="en-US" sz="2400" b="1" spc="-45" dirty="0">
                <a:latin typeface="Arial"/>
                <a:cs typeface="Arial"/>
              </a:rPr>
              <a:t> </a:t>
            </a:r>
            <a:r>
              <a:rPr lang="en-US" sz="2400" b="1" dirty="0">
                <a:latin typeface="Arial"/>
                <a:cs typeface="Arial"/>
              </a:rPr>
              <a:t>include</a:t>
            </a:r>
            <a:r>
              <a:rPr lang="en-US" sz="2400" b="1" spc="-35" dirty="0">
                <a:latin typeface="Arial"/>
                <a:cs typeface="Arial"/>
              </a:rPr>
              <a:t> </a:t>
            </a:r>
            <a:r>
              <a:rPr lang="en-US" sz="2400" b="1" dirty="0">
                <a:latin typeface="Arial"/>
                <a:cs typeface="Arial"/>
              </a:rPr>
              <a:t>one</a:t>
            </a:r>
            <a:r>
              <a:rPr lang="en-US" sz="2400" b="1" spc="-40" dirty="0">
                <a:latin typeface="Arial"/>
                <a:cs typeface="Arial"/>
              </a:rPr>
              <a:t> </a:t>
            </a:r>
            <a:r>
              <a:rPr lang="en-US" sz="2400" b="1" dirty="0">
                <a:latin typeface="Arial"/>
                <a:cs typeface="Arial"/>
              </a:rPr>
              <a:t>or</a:t>
            </a:r>
            <a:r>
              <a:rPr lang="en-US" sz="2400" b="1" spc="-30" dirty="0">
                <a:latin typeface="Arial"/>
                <a:cs typeface="Arial"/>
              </a:rPr>
              <a:t> </a:t>
            </a:r>
            <a:r>
              <a:rPr lang="en-US" sz="2400" b="1" dirty="0">
                <a:latin typeface="Arial"/>
                <a:cs typeface="Arial"/>
              </a:rPr>
              <a:t>more</a:t>
            </a:r>
            <a:r>
              <a:rPr lang="en-US" sz="2400" b="1" spc="-40" dirty="0">
                <a:latin typeface="Arial"/>
                <a:cs typeface="Arial"/>
              </a:rPr>
              <a:t> </a:t>
            </a:r>
            <a:r>
              <a:rPr lang="en-US" sz="2400" b="1" dirty="0">
                <a:latin typeface="Arial"/>
                <a:cs typeface="Arial"/>
              </a:rPr>
              <a:t>of</a:t>
            </a:r>
            <a:r>
              <a:rPr lang="en-US" sz="2400" b="1" spc="-35" dirty="0">
                <a:latin typeface="Arial"/>
                <a:cs typeface="Arial"/>
              </a:rPr>
              <a:t> </a:t>
            </a:r>
            <a:r>
              <a:rPr lang="en-US" sz="2400" b="1" dirty="0">
                <a:latin typeface="Arial"/>
                <a:cs typeface="Arial"/>
              </a:rPr>
              <a:t>these</a:t>
            </a:r>
            <a:r>
              <a:rPr lang="en-US" sz="2400" b="1" spc="-25" dirty="0">
                <a:latin typeface="Arial"/>
                <a:cs typeface="Arial"/>
              </a:rPr>
              <a:t> </a:t>
            </a:r>
            <a:r>
              <a:rPr lang="en-US" sz="2400" b="1" spc="-10" dirty="0">
                <a:latin typeface="Arial"/>
                <a:cs typeface="Arial"/>
              </a:rPr>
              <a:t>attachments </a:t>
            </a:r>
            <a:r>
              <a:rPr lang="en-US" sz="2400" b="1" dirty="0">
                <a:latin typeface="Arial"/>
                <a:cs typeface="Arial"/>
              </a:rPr>
              <a:t>will</a:t>
            </a:r>
            <a:r>
              <a:rPr lang="en-US" sz="2400" b="1" spc="-45" dirty="0">
                <a:latin typeface="Arial"/>
                <a:cs typeface="Arial"/>
              </a:rPr>
              <a:t> </a:t>
            </a:r>
            <a:r>
              <a:rPr lang="en-US" sz="2400" b="1" dirty="0">
                <a:latin typeface="Arial"/>
                <a:cs typeface="Arial"/>
              </a:rPr>
              <a:t>be</a:t>
            </a:r>
            <a:r>
              <a:rPr lang="en-US" sz="2400" b="1" spc="-20" dirty="0">
                <a:latin typeface="Arial"/>
                <a:cs typeface="Arial"/>
              </a:rPr>
              <a:t> </a:t>
            </a:r>
            <a:r>
              <a:rPr lang="en-US" sz="2400" b="1" dirty="0">
                <a:latin typeface="Arial"/>
                <a:cs typeface="Arial"/>
              </a:rPr>
              <a:t>considered</a:t>
            </a:r>
            <a:r>
              <a:rPr lang="en-US" sz="2400" b="1" spc="-15" dirty="0">
                <a:latin typeface="Arial"/>
                <a:cs typeface="Arial"/>
              </a:rPr>
              <a:t> </a:t>
            </a:r>
            <a:r>
              <a:rPr lang="en-US" sz="2400" b="1" dirty="0">
                <a:latin typeface="Arial"/>
                <a:cs typeface="Arial"/>
              </a:rPr>
              <a:t>incomplete</a:t>
            </a:r>
            <a:r>
              <a:rPr lang="en-US" sz="2400" b="1" spc="-20" dirty="0">
                <a:latin typeface="Arial"/>
                <a:cs typeface="Arial"/>
              </a:rPr>
              <a:t> </a:t>
            </a:r>
            <a:r>
              <a:rPr lang="en-US" sz="2400" b="1" dirty="0">
                <a:latin typeface="Arial"/>
                <a:cs typeface="Arial"/>
              </a:rPr>
              <a:t>and</a:t>
            </a:r>
            <a:r>
              <a:rPr lang="en-US" sz="2400" b="1" spc="-20" dirty="0">
                <a:latin typeface="Arial"/>
                <a:cs typeface="Arial"/>
              </a:rPr>
              <a:t> </a:t>
            </a:r>
            <a:r>
              <a:rPr lang="en-US" sz="2400" b="1" dirty="0">
                <a:latin typeface="Arial"/>
                <a:cs typeface="Arial"/>
              </a:rPr>
              <a:t>will</a:t>
            </a:r>
            <a:r>
              <a:rPr lang="en-US" sz="2400" b="1" spc="-40" dirty="0">
                <a:latin typeface="Arial"/>
                <a:cs typeface="Arial"/>
              </a:rPr>
              <a:t> </a:t>
            </a:r>
            <a:r>
              <a:rPr lang="en-US" sz="2400" b="1" dirty="0">
                <a:latin typeface="Arial"/>
                <a:cs typeface="Arial"/>
              </a:rPr>
              <a:t>not</a:t>
            </a:r>
            <a:r>
              <a:rPr lang="en-US" sz="2400" b="1" spc="-30" dirty="0">
                <a:latin typeface="Arial"/>
                <a:cs typeface="Arial"/>
              </a:rPr>
              <a:t> </a:t>
            </a:r>
            <a:r>
              <a:rPr lang="en-US" sz="2400" b="1" dirty="0">
                <a:latin typeface="Arial"/>
                <a:cs typeface="Arial"/>
              </a:rPr>
              <a:t>be</a:t>
            </a:r>
            <a:r>
              <a:rPr lang="en-US" sz="2400" b="1" spc="-20" dirty="0">
                <a:latin typeface="Arial"/>
                <a:cs typeface="Arial"/>
              </a:rPr>
              <a:t> </a:t>
            </a:r>
            <a:r>
              <a:rPr lang="en-US" sz="2400" b="1" spc="-10" dirty="0">
                <a:latin typeface="Arial"/>
                <a:cs typeface="Arial"/>
              </a:rPr>
              <a:t>reviewed.</a:t>
            </a:r>
            <a:endParaRPr lang="en-US" sz="2400" dirty="0">
              <a:latin typeface="Arial"/>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55841" rIns="0" bIns="0" rtlCol="0">
            <a:spAutoFit/>
          </a:bodyPr>
          <a:lstStyle/>
          <a:p>
            <a:pPr marL="650240">
              <a:lnSpc>
                <a:spcPts val="3650"/>
              </a:lnSpc>
              <a:spcBef>
                <a:spcPts val="95"/>
              </a:spcBef>
            </a:pPr>
            <a:r>
              <a:rPr sz="3200" dirty="0"/>
              <a:t>Attachment</a:t>
            </a:r>
            <a:r>
              <a:rPr sz="3200" spc="-90" dirty="0"/>
              <a:t> </a:t>
            </a:r>
            <a:r>
              <a:rPr sz="3200" spc="-25" dirty="0"/>
              <a:t>1:</a:t>
            </a:r>
            <a:endParaRPr sz="3200"/>
          </a:p>
          <a:p>
            <a:pPr marL="650240">
              <a:lnSpc>
                <a:spcPts val="3650"/>
              </a:lnSpc>
            </a:pPr>
            <a:r>
              <a:rPr sz="3200" dirty="0"/>
              <a:t>UM1</a:t>
            </a:r>
            <a:r>
              <a:rPr sz="3200" spc="-40" dirty="0"/>
              <a:t> </a:t>
            </a:r>
            <a:r>
              <a:rPr sz="3200" dirty="0"/>
              <a:t>and</a:t>
            </a:r>
            <a:r>
              <a:rPr sz="3200" spc="-50" dirty="0"/>
              <a:t> </a:t>
            </a:r>
            <a:r>
              <a:rPr sz="3200" dirty="0"/>
              <a:t>RC2</a:t>
            </a:r>
            <a:r>
              <a:rPr sz="3200" spc="-35" dirty="0"/>
              <a:t> </a:t>
            </a:r>
            <a:r>
              <a:rPr sz="3200" dirty="0"/>
              <a:t>Coordination</a:t>
            </a:r>
            <a:r>
              <a:rPr sz="3200" spc="-55" dirty="0"/>
              <a:t> </a:t>
            </a:r>
            <a:r>
              <a:rPr sz="3200" dirty="0"/>
              <a:t>and</a:t>
            </a:r>
            <a:r>
              <a:rPr sz="3200" spc="-55" dirty="0"/>
              <a:t> </a:t>
            </a:r>
            <a:r>
              <a:rPr sz="3200" dirty="0"/>
              <a:t>Integration</a:t>
            </a:r>
            <a:r>
              <a:rPr sz="3200" spc="-50" dirty="0"/>
              <a:t> </a:t>
            </a:r>
            <a:r>
              <a:rPr sz="3200" spc="-20" dirty="0"/>
              <a:t>Plan</a:t>
            </a:r>
            <a:endParaRPr sz="3200"/>
          </a:p>
        </p:txBody>
      </p:sp>
      <p:sp>
        <p:nvSpPr>
          <p:cNvPr id="3" name="object 3"/>
          <p:cNvSpPr txBox="1"/>
          <p:nvPr/>
        </p:nvSpPr>
        <p:spPr>
          <a:xfrm>
            <a:off x="1554843" y="2222200"/>
            <a:ext cx="9460865" cy="1848485"/>
          </a:xfrm>
          <a:prstGeom prst="rect">
            <a:avLst/>
          </a:prstGeom>
        </p:spPr>
        <p:txBody>
          <a:bodyPr vert="horz" wrap="square" lIns="0" tIns="57150" rIns="0" bIns="0" rtlCol="0">
            <a:spAutoFit/>
          </a:bodyPr>
          <a:lstStyle/>
          <a:p>
            <a:pPr marL="240665" marR="5080" indent="-228600">
              <a:lnSpc>
                <a:spcPts val="2810"/>
              </a:lnSpc>
              <a:spcBef>
                <a:spcPts val="450"/>
              </a:spcBef>
              <a:buClr>
                <a:srgbClr val="44536A"/>
              </a:buClr>
              <a:buChar char="•"/>
              <a:tabLst>
                <a:tab pos="240665" algn="l"/>
              </a:tabLst>
            </a:pPr>
            <a:r>
              <a:rPr sz="2600" dirty="0">
                <a:latin typeface="Arial"/>
                <a:cs typeface="Arial"/>
              </a:rPr>
              <a:t>Applicants</a:t>
            </a:r>
            <a:r>
              <a:rPr sz="2600" spc="-60" dirty="0">
                <a:latin typeface="Arial"/>
                <a:cs typeface="Arial"/>
              </a:rPr>
              <a:t> </a:t>
            </a:r>
            <a:r>
              <a:rPr sz="2600" dirty="0">
                <a:latin typeface="Arial"/>
                <a:cs typeface="Arial"/>
              </a:rPr>
              <a:t>must</a:t>
            </a:r>
            <a:r>
              <a:rPr sz="2600" spc="-70" dirty="0">
                <a:latin typeface="Arial"/>
                <a:cs typeface="Arial"/>
              </a:rPr>
              <a:t> </a:t>
            </a:r>
            <a:r>
              <a:rPr sz="2600" dirty="0">
                <a:latin typeface="Arial"/>
                <a:cs typeface="Arial"/>
              </a:rPr>
              <a:t>provide</a:t>
            </a:r>
            <a:r>
              <a:rPr sz="2600" spc="-60" dirty="0">
                <a:latin typeface="Arial"/>
                <a:cs typeface="Arial"/>
              </a:rPr>
              <a:t> </a:t>
            </a:r>
            <a:r>
              <a:rPr sz="2600" dirty="0">
                <a:latin typeface="Arial"/>
                <a:cs typeface="Arial"/>
              </a:rPr>
              <a:t>a</a:t>
            </a:r>
            <a:r>
              <a:rPr sz="2600" spc="-65" dirty="0">
                <a:latin typeface="Arial"/>
                <a:cs typeface="Arial"/>
              </a:rPr>
              <a:t> </a:t>
            </a:r>
            <a:r>
              <a:rPr sz="2600" dirty="0">
                <a:latin typeface="Arial"/>
                <a:cs typeface="Arial"/>
              </a:rPr>
              <a:t>specific</a:t>
            </a:r>
            <a:r>
              <a:rPr sz="2600" spc="-70" dirty="0">
                <a:latin typeface="Arial"/>
                <a:cs typeface="Arial"/>
              </a:rPr>
              <a:t> </a:t>
            </a:r>
            <a:r>
              <a:rPr sz="2600" dirty="0">
                <a:latin typeface="Arial"/>
                <a:cs typeface="Arial"/>
              </a:rPr>
              <a:t>plan</a:t>
            </a:r>
            <a:r>
              <a:rPr sz="2600" spc="-60" dirty="0">
                <a:latin typeface="Arial"/>
                <a:cs typeface="Arial"/>
              </a:rPr>
              <a:t> </a:t>
            </a:r>
            <a:r>
              <a:rPr sz="2600" dirty="0">
                <a:latin typeface="Arial"/>
                <a:cs typeface="Arial"/>
              </a:rPr>
              <a:t>describing</a:t>
            </a:r>
            <a:r>
              <a:rPr sz="2600" spc="-60" dirty="0">
                <a:latin typeface="Arial"/>
                <a:cs typeface="Arial"/>
              </a:rPr>
              <a:t> </a:t>
            </a:r>
            <a:r>
              <a:rPr sz="2600" spc="-25" dirty="0">
                <a:latin typeface="Arial"/>
                <a:cs typeface="Arial"/>
              </a:rPr>
              <a:t>the </a:t>
            </a:r>
            <a:r>
              <a:rPr sz="2600" b="1" dirty="0">
                <a:latin typeface="Arial"/>
                <a:cs typeface="Arial"/>
              </a:rPr>
              <a:t>collaboration,</a:t>
            </a:r>
            <a:r>
              <a:rPr sz="2600" b="1" spc="-135" dirty="0">
                <a:latin typeface="Arial"/>
                <a:cs typeface="Arial"/>
              </a:rPr>
              <a:t> </a:t>
            </a:r>
            <a:r>
              <a:rPr sz="2600" b="1" dirty="0">
                <a:latin typeface="Arial"/>
                <a:cs typeface="Arial"/>
              </a:rPr>
              <a:t>support,</a:t>
            </a:r>
            <a:r>
              <a:rPr sz="2600" b="1" spc="-145" dirty="0">
                <a:latin typeface="Arial"/>
                <a:cs typeface="Arial"/>
              </a:rPr>
              <a:t> </a:t>
            </a:r>
            <a:r>
              <a:rPr sz="2600" b="1" dirty="0">
                <a:latin typeface="Arial"/>
                <a:cs typeface="Arial"/>
              </a:rPr>
              <a:t>equipment,</a:t>
            </a:r>
            <a:r>
              <a:rPr sz="2600" b="1" spc="-130" dirty="0">
                <a:latin typeface="Arial"/>
                <a:cs typeface="Arial"/>
              </a:rPr>
              <a:t> </a:t>
            </a:r>
            <a:r>
              <a:rPr sz="2600" b="1" dirty="0">
                <a:latin typeface="Arial"/>
                <a:cs typeface="Arial"/>
              </a:rPr>
              <a:t>coordination,</a:t>
            </a:r>
            <a:r>
              <a:rPr sz="2600" b="1" spc="-135" dirty="0">
                <a:latin typeface="Arial"/>
                <a:cs typeface="Arial"/>
              </a:rPr>
              <a:t> </a:t>
            </a:r>
            <a:r>
              <a:rPr sz="2600" b="1" spc="-10" dirty="0">
                <a:latin typeface="Arial"/>
                <a:cs typeface="Arial"/>
              </a:rPr>
              <a:t>synergy </a:t>
            </a:r>
            <a:r>
              <a:rPr sz="2600" b="1" dirty="0">
                <a:latin typeface="Arial"/>
                <a:cs typeface="Arial"/>
              </a:rPr>
              <a:t>and</a:t>
            </a:r>
            <a:r>
              <a:rPr sz="2600" b="1" spc="-45" dirty="0">
                <a:latin typeface="Arial"/>
                <a:cs typeface="Arial"/>
              </a:rPr>
              <a:t> </a:t>
            </a:r>
            <a:r>
              <a:rPr sz="2600" b="1" dirty="0">
                <a:latin typeface="Arial"/>
                <a:cs typeface="Arial"/>
              </a:rPr>
              <a:t>integration</a:t>
            </a:r>
            <a:r>
              <a:rPr sz="2600" b="1" spc="-40" dirty="0">
                <a:latin typeface="Arial"/>
                <a:cs typeface="Arial"/>
              </a:rPr>
              <a:t> </a:t>
            </a:r>
            <a:r>
              <a:rPr sz="2600" dirty="0">
                <a:latin typeface="Arial"/>
                <a:cs typeface="Arial"/>
              </a:rPr>
              <a:t>between</a:t>
            </a:r>
            <a:r>
              <a:rPr sz="2600" spc="-30" dirty="0">
                <a:latin typeface="Arial"/>
                <a:cs typeface="Arial"/>
              </a:rPr>
              <a:t> </a:t>
            </a:r>
            <a:r>
              <a:rPr sz="2600" dirty="0">
                <a:latin typeface="Arial"/>
                <a:cs typeface="Arial"/>
              </a:rPr>
              <a:t>the</a:t>
            </a:r>
            <a:r>
              <a:rPr sz="2600" spc="-40" dirty="0">
                <a:latin typeface="Arial"/>
                <a:cs typeface="Arial"/>
              </a:rPr>
              <a:t> </a:t>
            </a:r>
            <a:r>
              <a:rPr sz="2600" dirty="0">
                <a:latin typeface="Arial"/>
                <a:cs typeface="Arial"/>
              </a:rPr>
              <a:t>UM1</a:t>
            </a:r>
            <a:r>
              <a:rPr sz="2600" spc="-60" dirty="0">
                <a:latin typeface="Arial"/>
                <a:cs typeface="Arial"/>
              </a:rPr>
              <a:t> </a:t>
            </a:r>
            <a:r>
              <a:rPr sz="2600" dirty="0">
                <a:latin typeface="Arial"/>
                <a:cs typeface="Arial"/>
              </a:rPr>
              <a:t>hub</a:t>
            </a:r>
            <a:r>
              <a:rPr sz="2600" spc="-40" dirty="0">
                <a:latin typeface="Arial"/>
                <a:cs typeface="Arial"/>
              </a:rPr>
              <a:t> </a:t>
            </a:r>
            <a:r>
              <a:rPr sz="2600" dirty="0">
                <a:latin typeface="Arial"/>
                <a:cs typeface="Arial"/>
              </a:rPr>
              <a:t>and</a:t>
            </a:r>
            <a:r>
              <a:rPr sz="2600" spc="-40" dirty="0">
                <a:latin typeface="Arial"/>
                <a:cs typeface="Arial"/>
              </a:rPr>
              <a:t> </a:t>
            </a:r>
            <a:r>
              <a:rPr sz="2600" dirty="0">
                <a:latin typeface="Arial"/>
                <a:cs typeface="Arial"/>
              </a:rPr>
              <a:t>any</a:t>
            </a:r>
            <a:r>
              <a:rPr sz="2600" spc="-45" dirty="0">
                <a:latin typeface="Arial"/>
                <a:cs typeface="Arial"/>
              </a:rPr>
              <a:t> </a:t>
            </a:r>
            <a:r>
              <a:rPr sz="2600" dirty="0">
                <a:latin typeface="Arial"/>
                <a:cs typeface="Arial"/>
              </a:rPr>
              <a:t>of</a:t>
            </a:r>
            <a:r>
              <a:rPr sz="2600" spc="-45" dirty="0">
                <a:latin typeface="Arial"/>
                <a:cs typeface="Arial"/>
              </a:rPr>
              <a:t> </a:t>
            </a:r>
            <a:r>
              <a:rPr sz="2600" dirty="0">
                <a:latin typeface="Arial"/>
                <a:cs typeface="Arial"/>
              </a:rPr>
              <a:t>its</a:t>
            </a:r>
            <a:r>
              <a:rPr sz="2600" spc="-50" dirty="0">
                <a:latin typeface="Arial"/>
                <a:cs typeface="Arial"/>
              </a:rPr>
              <a:t> </a:t>
            </a:r>
            <a:r>
              <a:rPr sz="2600" spc="-10" dirty="0">
                <a:latin typeface="Arial"/>
                <a:cs typeface="Arial"/>
              </a:rPr>
              <a:t>elements </a:t>
            </a:r>
            <a:r>
              <a:rPr sz="2600" dirty="0">
                <a:latin typeface="Arial"/>
                <a:cs typeface="Arial"/>
              </a:rPr>
              <a:t>and</a:t>
            </a:r>
            <a:r>
              <a:rPr sz="2600" spc="-45" dirty="0">
                <a:latin typeface="Arial"/>
                <a:cs typeface="Arial"/>
              </a:rPr>
              <a:t> </a:t>
            </a:r>
            <a:r>
              <a:rPr sz="2600" dirty="0">
                <a:latin typeface="Arial"/>
                <a:cs typeface="Arial"/>
              </a:rPr>
              <a:t>modules</a:t>
            </a:r>
            <a:r>
              <a:rPr sz="2600" spc="-50" dirty="0">
                <a:latin typeface="Arial"/>
                <a:cs typeface="Arial"/>
              </a:rPr>
              <a:t> </a:t>
            </a:r>
            <a:r>
              <a:rPr sz="2600" dirty="0">
                <a:latin typeface="Arial"/>
                <a:cs typeface="Arial"/>
              </a:rPr>
              <a:t>and</a:t>
            </a:r>
            <a:r>
              <a:rPr sz="2600" spc="-45" dirty="0">
                <a:latin typeface="Arial"/>
                <a:cs typeface="Arial"/>
              </a:rPr>
              <a:t> </a:t>
            </a:r>
            <a:r>
              <a:rPr sz="2600" dirty="0">
                <a:latin typeface="Arial"/>
                <a:cs typeface="Arial"/>
              </a:rPr>
              <a:t>other</a:t>
            </a:r>
            <a:r>
              <a:rPr sz="2600" spc="-40" dirty="0">
                <a:latin typeface="Arial"/>
                <a:cs typeface="Arial"/>
              </a:rPr>
              <a:t> </a:t>
            </a:r>
            <a:r>
              <a:rPr sz="2600" dirty="0">
                <a:latin typeface="Arial"/>
                <a:cs typeface="Arial"/>
              </a:rPr>
              <a:t>UM1</a:t>
            </a:r>
            <a:r>
              <a:rPr sz="2600" spc="-65" dirty="0">
                <a:latin typeface="Arial"/>
                <a:cs typeface="Arial"/>
              </a:rPr>
              <a:t> </a:t>
            </a:r>
            <a:r>
              <a:rPr sz="2600" dirty="0">
                <a:latin typeface="Arial"/>
                <a:cs typeface="Arial"/>
              </a:rPr>
              <a:t>companion</a:t>
            </a:r>
            <a:r>
              <a:rPr sz="2600" spc="-40" dirty="0">
                <a:latin typeface="Arial"/>
                <a:cs typeface="Arial"/>
              </a:rPr>
              <a:t> </a:t>
            </a:r>
            <a:r>
              <a:rPr sz="2600" dirty="0">
                <a:latin typeface="Arial"/>
                <a:cs typeface="Arial"/>
              </a:rPr>
              <a:t>NOFOs</a:t>
            </a:r>
            <a:r>
              <a:rPr sz="2600" spc="-55" dirty="0">
                <a:latin typeface="Arial"/>
                <a:cs typeface="Arial"/>
              </a:rPr>
              <a:t> </a:t>
            </a:r>
            <a:r>
              <a:rPr sz="2600" dirty="0">
                <a:latin typeface="Arial"/>
                <a:cs typeface="Arial"/>
              </a:rPr>
              <a:t>and</a:t>
            </a:r>
            <a:r>
              <a:rPr sz="2600" spc="-45" dirty="0">
                <a:latin typeface="Arial"/>
                <a:cs typeface="Arial"/>
              </a:rPr>
              <a:t> </a:t>
            </a:r>
            <a:r>
              <a:rPr sz="2600" spc="-25" dirty="0">
                <a:latin typeface="Arial"/>
                <a:cs typeface="Arial"/>
              </a:rPr>
              <a:t>the </a:t>
            </a:r>
            <a:r>
              <a:rPr sz="2600" dirty="0">
                <a:latin typeface="Arial"/>
                <a:cs typeface="Arial"/>
              </a:rPr>
              <a:t>proposed</a:t>
            </a:r>
            <a:r>
              <a:rPr sz="2600" spc="-50" dirty="0">
                <a:latin typeface="Arial"/>
                <a:cs typeface="Arial"/>
              </a:rPr>
              <a:t> </a:t>
            </a:r>
            <a:r>
              <a:rPr sz="2600" dirty="0">
                <a:latin typeface="Arial"/>
                <a:cs typeface="Arial"/>
              </a:rPr>
              <a:t>RC2</a:t>
            </a:r>
            <a:r>
              <a:rPr sz="2600" spc="-65" dirty="0">
                <a:latin typeface="Arial"/>
                <a:cs typeface="Arial"/>
              </a:rPr>
              <a:t> </a:t>
            </a:r>
            <a:r>
              <a:rPr sz="2600" spc="-10" dirty="0">
                <a:latin typeface="Arial"/>
                <a:cs typeface="Arial"/>
              </a:rPr>
              <a:t>Program.</a:t>
            </a:r>
            <a:endParaRPr sz="2600">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54843" y="331429"/>
            <a:ext cx="3907790" cy="951865"/>
          </a:xfrm>
          <a:prstGeom prst="rect">
            <a:avLst/>
          </a:prstGeom>
        </p:spPr>
        <p:txBody>
          <a:bodyPr vert="horz" wrap="square" lIns="0" tIns="67310" rIns="0" bIns="0" rtlCol="0">
            <a:spAutoFit/>
          </a:bodyPr>
          <a:lstStyle/>
          <a:p>
            <a:pPr marL="12700" marR="5080">
              <a:lnSpc>
                <a:spcPts val="3460"/>
              </a:lnSpc>
              <a:spcBef>
                <a:spcPts val="530"/>
              </a:spcBef>
            </a:pPr>
            <a:r>
              <a:rPr sz="3200" dirty="0"/>
              <a:t>Attachment</a:t>
            </a:r>
            <a:r>
              <a:rPr sz="3200" spc="-90" dirty="0"/>
              <a:t> </a:t>
            </a:r>
            <a:r>
              <a:rPr sz="3200" spc="-25" dirty="0"/>
              <a:t>2: </a:t>
            </a:r>
            <a:r>
              <a:rPr sz="3200" dirty="0"/>
              <a:t>Program</a:t>
            </a:r>
            <a:r>
              <a:rPr sz="3200" spc="-120" dirty="0"/>
              <a:t> </a:t>
            </a:r>
            <a:r>
              <a:rPr sz="3200" spc="-10" dirty="0"/>
              <a:t>Milestones</a:t>
            </a:r>
            <a:endParaRPr sz="3200"/>
          </a:p>
        </p:txBody>
      </p:sp>
      <p:sp>
        <p:nvSpPr>
          <p:cNvPr id="3" name="object 3"/>
          <p:cNvSpPr txBox="1">
            <a:spLocks noGrp="1"/>
          </p:cNvSpPr>
          <p:nvPr>
            <p:ph type="body" idx="1"/>
          </p:nvPr>
        </p:nvSpPr>
        <p:spPr>
          <a:prstGeom prst="rect">
            <a:avLst/>
          </a:prstGeom>
        </p:spPr>
        <p:txBody>
          <a:bodyPr vert="horz" wrap="square" lIns="0" tIns="457371" rIns="0" bIns="0" rtlCol="0">
            <a:spAutoFit/>
          </a:bodyPr>
          <a:lstStyle/>
          <a:p>
            <a:pPr marL="240665" marR="5080" indent="-228600">
              <a:lnSpc>
                <a:spcPts val="2810"/>
              </a:lnSpc>
              <a:spcBef>
                <a:spcPts val="450"/>
              </a:spcBef>
              <a:buClr>
                <a:srgbClr val="44536A"/>
              </a:buClr>
              <a:buChar char="•"/>
              <a:tabLst>
                <a:tab pos="240665" algn="l"/>
              </a:tabLst>
            </a:pPr>
            <a:r>
              <a:rPr dirty="0"/>
              <a:t>Applicants</a:t>
            </a:r>
            <a:r>
              <a:rPr spc="-40" dirty="0"/>
              <a:t> </a:t>
            </a:r>
            <a:r>
              <a:rPr dirty="0"/>
              <a:t>must</a:t>
            </a:r>
            <a:r>
              <a:rPr spc="-60" dirty="0"/>
              <a:t> </a:t>
            </a:r>
            <a:r>
              <a:rPr dirty="0"/>
              <a:t>include</a:t>
            </a:r>
            <a:r>
              <a:rPr spc="-45" dirty="0"/>
              <a:t> </a:t>
            </a:r>
            <a:r>
              <a:rPr dirty="0"/>
              <a:t>a</a:t>
            </a:r>
            <a:r>
              <a:rPr spc="-45" dirty="0"/>
              <a:t> </a:t>
            </a:r>
            <a:r>
              <a:rPr dirty="0"/>
              <a:t>table</a:t>
            </a:r>
            <a:r>
              <a:rPr spc="-45" dirty="0"/>
              <a:t> </a:t>
            </a:r>
            <a:r>
              <a:rPr dirty="0"/>
              <a:t>with</a:t>
            </a:r>
            <a:r>
              <a:rPr spc="-55" dirty="0"/>
              <a:t> </a:t>
            </a:r>
            <a:r>
              <a:rPr b="1" dirty="0">
                <a:latin typeface="Arial"/>
                <a:cs typeface="Arial"/>
              </a:rPr>
              <a:t>key</a:t>
            </a:r>
            <a:r>
              <a:rPr b="1" spc="-40" dirty="0">
                <a:latin typeface="Arial"/>
                <a:cs typeface="Arial"/>
              </a:rPr>
              <a:t> </a:t>
            </a:r>
            <a:r>
              <a:rPr b="1" dirty="0">
                <a:latin typeface="Arial"/>
                <a:cs typeface="Arial"/>
              </a:rPr>
              <a:t>milestones</a:t>
            </a:r>
            <a:r>
              <a:rPr b="1" spc="-30" dirty="0">
                <a:latin typeface="Arial"/>
                <a:cs typeface="Arial"/>
              </a:rPr>
              <a:t> </a:t>
            </a:r>
            <a:r>
              <a:rPr b="1" dirty="0">
                <a:latin typeface="Arial"/>
                <a:cs typeface="Arial"/>
              </a:rPr>
              <a:t>to</a:t>
            </a:r>
            <a:r>
              <a:rPr b="1" spc="-60" dirty="0">
                <a:latin typeface="Arial"/>
                <a:cs typeface="Arial"/>
              </a:rPr>
              <a:t> </a:t>
            </a:r>
            <a:r>
              <a:rPr b="1" spc="-25" dirty="0">
                <a:latin typeface="Arial"/>
                <a:cs typeface="Arial"/>
              </a:rPr>
              <a:t>be </a:t>
            </a:r>
            <a:r>
              <a:rPr b="1" dirty="0">
                <a:latin typeface="Arial"/>
                <a:cs typeface="Arial"/>
              </a:rPr>
              <a:t>achieved</a:t>
            </a:r>
            <a:r>
              <a:rPr b="1" spc="-65" dirty="0">
                <a:latin typeface="Arial"/>
                <a:cs typeface="Arial"/>
              </a:rPr>
              <a:t> </a:t>
            </a:r>
            <a:r>
              <a:rPr b="1" dirty="0">
                <a:latin typeface="Arial"/>
                <a:cs typeface="Arial"/>
              </a:rPr>
              <a:t>throughout</a:t>
            </a:r>
            <a:r>
              <a:rPr b="1" spc="-80" dirty="0">
                <a:latin typeface="Arial"/>
                <a:cs typeface="Arial"/>
              </a:rPr>
              <a:t> </a:t>
            </a:r>
            <a:r>
              <a:rPr b="1" dirty="0">
                <a:latin typeface="Arial"/>
                <a:cs typeface="Arial"/>
              </a:rPr>
              <a:t>the</a:t>
            </a:r>
            <a:r>
              <a:rPr b="1" spc="-85" dirty="0">
                <a:latin typeface="Arial"/>
                <a:cs typeface="Arial"/>
              </a:rPr>
              <a:t> </a:t>
            </a:r>
            <a:r>
              <a:rPr b="1" dirty="0">
                <a:latin typeface="Arial"/>
                <a:cs typeface="Arial"/>
              </a:rPr>
              <a:t>RC2</a:t>
            </a:r>
            <a:r>
              <a:rPr b="1" spc="-90" dirty="0">
                <a:latin typeface="Arial"/>
                <a:cs typeface="Arial"/>
              </a:rPr>
              <a:t> </a:t>
            </a:r>
            <a:r>
              <a:rPr b="1" dirty="0">
                <a:latin typeface="Arial"/>
                <a:cs typeface="Arial"/>
              </a:rPr>
              <a:t>program</a:t>
            </a:r>
            <a:r>
              <a:rPr b="1" spc="-75" dirty="0">
                <a:latin typeface="Arial"/>
                <a:cs typeface="Arial"/>
              </a:rPr>
              <a:t> </a:t>
            </a:r>
            <a:r>
              <a:rPr b="1" dirty="0">
                <a:latin typeface="Arial"/>
                <a:cs typeface="Arial"/>
              </a:rPr>
              <a:t>period</a:t>
            </a:r>
            <a:r>
              <a:rPr dirty="0"/>
              <a:t>.</a:t>
            </a:r>
            <a:r>
              <a:rPr spc="-70" dirty="0"/>
              <a:t> </a:t>
            </a:r>
            <a:r>
              <a:rPr dirty="0"/>
              <a:t>Both</a:t>
            </a:r>
            <a:r>
              <a:rPr spc="-75" dirty="0"/>
              <a:t> </a:t>
            </a:r>
            <a:r>
              <a:rPr spc="-10" dirty="0"/>
              <a:t>short- </a:t>
            </a:r>
            <a:r>
              <a:rPr dirty="0"/>
              <a:t>term/interim</a:t>
            </a:r>
            <a:r>
              <a:rPr spc="-35" dirty="0"/>
              <a:t> </a:t>
            </a:r>
            <a:r>
              <a:rPr dirty="0"/>
              <a:t>(monthly</a:t>
            </a:r>
            <a:r>
              <a:rPr spc="-35" dirty="0"/>
              <a:t> </a:t>
            </a:r>
            <a:r>
              <a:rPr dirty="0"/>
              <a:t>or</a:t>
            </a:r>
            <a:r>
              <a:rPr spc="-45" dirty="0"/>
              <a:t> </a:t>
            </a:r>
            <a:r>
              <a:rPr dirty="0"/>
              <a:t>quarterly)</a:t>
            </a:r>
            <a:r>
              <a:rPr spc="-30" dirty="0"/>
              <a:t> </a:t>
            </a:r>
            <a:r>
              <a:rPr dirty="0"/>
              <a:t>and</a:t>
            </a:r>
            <a:r>
              <a:rPr spc="-35" dirty="0"/>
              <a:t> </a:t>
            </a:r>
            <a:r>
              <a:rPr spc="-20" dirty="0"/>
              <a:t>long-</a:t>
            </a:r>
            <a:r>
              <a:rPr dirty="0"/>
              <a:t>term</a:t>
            </a:r>
            <a:r>
              <a:rPr spc="-30" dirty="0"/>
              <a:t> </a:t>
            </a:r>
            <a:r>
              <a:rPr spc="-10" dirty="0"/>
              <a:t>(yearly) </a:t>
            </a:r>
            <a:r>
              <a:rPr dirty="0"/>
              <a:t>milestones</a:t>
            </a:r>
            <a:r>
              <a:rPr spc="-55" dirty="0"/>
              <a:t> </a:t>
            </a:r>
            <a:r>
              <a:rPr dirty="0"/>
              <a:t>should</a:t>
            </a:r>
            <a:r>
              <a:rPr spc="-50" dirty="0"/>
              <a:t> </a:t>
            </a:r>
            <a:r>
              <a:rPr dirty="0"/>
              <a:t>be</a:t>
            </a:r>
            <a:r>
              <a:rPr spc="-55" dirty="0"/>
              <a:t> </a:t>
            </a:r>
            <a:r>
              <a:rPr dirty="0"/>
              <a:t>clearly</a:t>
            </a:r>
            <a:r>
              <a:rPr spc="-65" dirty="0"/>
              <a:t> </a:t>
            </a:r>
            <a:r>
              <a:rPr dirty="0"/>
              <a:t>outlined</a:t>
            </a:r>
            <a:r>
              <a:rPr spc="-40" dirty="0"/>
              <a:t> </a:t>
            </a:r>
            <a:r>
              <a:rPr dirty="0"/>
              <a:t>in</a:t>
            </a:r>
            <a:r>
              <a:rPr spc="-65" dirty="0"/>
              <a:t> </a:t>
            </a:r>
            <a:r>
              <a:rPr dirty="0"/>
              <a:t>word</a:t>
            </a:r>
            <a:r>
              <a:rPr spc="-65" dirty="0"/>
              <a:t> </a:t>
            </a:r>
            <a:r>
              <a:rPr dirty="0"/>
              <a:t>table</a:t>
            </a:r>
            <a:r>
              <a:rPr spc="-50" dirty="0"/>
              <a:t> </a:t>
            </a:r>
            <a:r>
              <a:rPr dirty="0"/>
              <a:t>format.</a:t>
            </a:r>
            <a:r>
              <a:rPr spc="-50" dirty="0"/>
              <a:t> </a:t>
            </a:r>
            <a:r>
              <a:rPr spc="-20" dirty="0"/>
              <a:t>Each </a:t>
            </a:r>
            <a:r>
              <a:rPr dirty="0"/>
              <a:t>milestone</a:t>
            </a:r>
            <a:r>
              <a:rPr spc="-65" dirty="0"/>
              <a:t> </a:t>
            </a:r>
            <a:r>
              <a:rPr dirty="0"/>
              <a:t>should</a:t>
            </a:r>
            <a:r>
              <a:rPr spc="-60" dirty="0"/>
              <a:t> </a:t>
            </a:r>
            <a:r>
              <a:rPr dirty="0"/>
              <a:t>be</a:t>
            </a:r>
            <a:r>
              <a:rPr spc="-65" dirty="0"/>
              <a:t> </a:t>
            </a:r>
            <a:r>
              <a:rPr dirty="0"/>
              <a:t>constructed</a:t>
            </a:r>
            <a:r>
              <a:rPr spc="-55" dirty="0"/>
              <a:t> </a:t>
            </a:r>
            <a:r>
              <a:rPr dirty="0"/>
              <a:t>to</a:t>
            </a:r>
            <a:r>
              <a:rPr spc="-65" dirty="0"/>
              <a:t> </a:t>
            </a:r>
            <a:r>
              <a:rPr dirty="0"/>
              <a:t>succinctly</a:t>
            </a:r>
            <a:r>
              <a:rPr spc="-70" dirty="0"/>
              <a:t> </a:t>
            </a:r>
            <a:r>
              <a:rPr dirty="0"/>
              <a:t>include:</a:t>
            </a:r>
            <a:r>
              <a:rPr spc="-60" dirty="0"/>
              <a:t> </a:t>
            </a:r>
            <a:r>
              <a:rPr dirty="0"/>
              <a:t>(a)</a:t>
            </a:r>
            <a:r>
              <a:rPr spc="-75" dirty="0"/>
              <a:t> </a:t>
            </a:r>
            <a:r>
              <a:rPr dirty="0"/>
              <a:t>the</a:t>
            </a:r>
            <a:r>
              <a:rPr spc="-60" dirty="0"/>
              <a:t> </a:t>
            </a:r>
            <a:r>
              <a:rPr spc="-10" dirty="0"/>
              <a:t>goals </a:t>
            </a:r>
            <a:r>
              <a:rPr dirty="0"/>
              <a:t>and</a:t>
            </a:r>
            <a:r>
              <a:rPr spc="-45" dirty="0"/>
              <a:t> </a:t>
            </a:r>
            <a:r>
              <a:rPr dirty="0"/>
              <a:t>timeline</a:t>
            </a:r>
            <a:r>
              <a:rPr spc="-55" dirty="0"/>
              <a:t> </a:t>
            </a:r>
            <a:r>
              <a:rPr dirty="0"/>
              <a:t>for</a:t>
            </a:r>
            <a:r>
              <a:rPr spc="-45" dirty="0"/>
              <a:t> </a:t>
            </a:r>
            <a:r>
              <a:rPr dirty="0"/>
              <a:t>completion,</a:t>
            </a:r>
            <a:r>
              <a:rPr spc="-40" dirty="0"/>
              <a:t> </a:t>
            </a:r>
            <a:r>
              <a:rPr dirty="0"/>
              <a:t>(b)</a:t>
            </a:r>
            <a:r>
              <a:rPr spc="-60" dirty="0"/>
              <a:t> </a:t>
            </a:r>
            <a:r>
              <a:rPr dirty="0"/>
              <a:t>the</a:t>
            </a:r>
            <a:r>
              <a:rPr spc="-40" dirty="0"/>
              <a:t> </a:t>
            </a:r>
            <a:r>
              <a:rPr dirty="0"/>
              <a:t>criteria</a:t>
            </a:r>
            <a:r>
              <a:rPr spc="-50" dirty="0"/>
              <a:t> </a:t>
            </a:r>
            <a:r>
              <a:rPr dirty="0"/>
              <a:t>for</a:t>
            </a:r>
            <a:r>
              <a:rPr spc="-50" dirty="0"/>
              <a:t> </a:t>
            </a:r>
            <a:r>
              <a:rPr dirty="0"/>
              <a:t>success,</a:t>
            </a:r>
            <a:r>
              <a:rPr spc="-55" dirty="0"/>
              <a:t> </a:t>
            </a:r>
            <a:r>
              <a:rPr spc="-10" dirty="0"/>
              <a:t>including </a:t>
            </a:r>
            <a:r>
              <a:rPr dirty="0"/>
              <a:t>quantitative</a:t>
            </a:r>
            <a:r>
              <a:rPr spc="-35" dirty="0"/>
              <a:t> </a:t>
            </a:r>
            <a:r>
              <a:rPr dirty="0"/>
              <a:t>and/or</a:t>
            </a:r>
            <a:r>
              <a:rPr spc="-40" dirty="0"/>
              <a:t> </a:t>
            </a:r>
            <a:r>
              <a:rPr dirty="0"/>
              <a:t>qualitative</a:t>
            </a:r>
            <a:r>
              <a:rPr spc="-35" dirty="0"/>
              <a:t> </a:t>
            </a:r>
            <a:r>
              <a:rPr dirty="0"/>
              <a:t>metrics</a:t>
            </a:r>
            <a:r>
              <a:rPr spc="-60" dirty="0"/>
              <a:t> </a:t>
            </a:r>
            <a:r>
              <a:rPr dirty="0"/>
              <a:t>that</a:t>
            </a:r>
            <a:r>
              <a:rPr spc="-45" dirty="0"/>
              <a:t> </a:t>
            </a:r>
            <a:r>
              <a:rPr dirty="0"/>
              <a:t>will</a:t>
            </a:r>
            <a:r>
              <a:rPr spc="-60" dirty="0"/>
              <a:t> </a:t>
            </a:r>
            <a:r>
              <a:rPr dirty="0"/>
              <a:t>be</a:t>
            </a:r>
            <a:r>
              <a:rPr spc="-50" dirty="0"/>
              <a:t> </a:t>
            </a:r>
            <a:r>
              <a:rPr dirty="0"/>
              <a:t>used</a:t>
            </a:r>
            <a:r>
              <a:rPr spc="-45" dirty="0"/>
              <a:t> </a:t>
            </a:r>
            <a:r>
              <a:rPr dirty="0"/>
              <a:t>to</a:t>
            </a:r>
            <a:r>
              <a:rPr spc="-50" dirty="0"/>
              <a:t> </a:t>
            </a:r>
            <a:r>
              <a:rPr spc="-10" dirty="0"/>
              <a:t>assess success.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55841" rIns="0" bIns="0" rtlCol="0">
            <a:spAutoFit/>
          </a:bodyPr>
          <a:lstStyle/>
          <a:p>
            <a:pPr marL="650240">
              <a:lnSpc>
                <a:spcPts val="3650"/>
              </a:lnSpc>
              <a:spcBef>
                <a:spcPts val="95"/>
              </a:spcBef>
            </a:pPr>
            <a:r>
              <a:rPr sz="3200" dirty="0"/>
              <a:t>Attachment</a:t>
            </a:r>
            <a:r>
              <a:rPr sz="3200" spc="-90" dirty="0"/>
              <a:t> </a:t>
            </a:r>
            <a:r>
              <a:rPr sz="3200" spc="-25" dirty="0"/>
              <a:t>3:</a:t>
            </a:r>
            <a:endParaRPr sz="3200" dirty="0"/>
          </a:p>
          <a:p>
            <a:pPr marL="650240">
              <a:lnSpc>
                <a:spcPts val="3650"/>
              </a:lnSpc>
            </a:pPr>
            <a:r>
              <a:rPr sz="3200" dirty="0"/>
              <a:t>Program</a:t>
            </a:r>
            <a:r>
              <a:rPr sz="3200" spc="-55" dirty="0"/>
              <a:t> </a:t>
            </a:r>
            <a:r>
              <a:rPr sz="3200" dirty="0"/>
              <a:t>Evaluation</a:t>
            </a:r>
            <a:r>
              <a:rPr sz="3200" spc="-90" dirty="0"/>
              <a:t> </a:t>
            </a:r>
            <a:r>
              <a:rPr sz="3200" dirty="0"/>
              <a:t>and</a:t>
            </a:r>
            <a:r>
              <a:rPr sz="3200" spc="-75" dirty="0"/>
              <a:t> </a:t>
            </a:r>
            <a:r>
              <a:rPr sz="3200" dirty="0"/>
              <a:t>Sustainability</a:t>
            </a:r>
            <a:r>
              <a:rPr sz="3200" spc="-90" dirty="0"/>
              <a:t> </a:t>
            </a:r>
            <a:r>
              <a:rPr sz="3200" spc="-20" dirty="0"/>
              <a:t>Plan</a:t>
            </a:r>
            <a:endParaRPr sz="3200" dirty="0"/>
          </a:p>
        </p:txBody>
      </p:sp>
      <p:sp>
        <p:nvSpPr>
          <p:cNvPr id="3" name="object 3"/>
          <p:cNvSpPr txBox="1"/>
          <p:nvPr/>
        </p:nvSpPr>
        <p:spPr>
          <a:xfrm>
            <a:off x="1554843" y="1506583"/>
            <a:ext cx="9613265" cy="4599305"/>
          </a:xfrm>
          <a:prstGeom prst="rect">
            <a:avLst/>
          </a:prstGeom>
        </p:spPr>
        <p:txBody>
          <a:bodyPr vert="horz" wrap="square" lIns="0" tIns="57150" rIns="0" bIns="0" rtlCol="0">
            <a:spAutoFit/>
          </a:bodyPr>
          <a:lstStyle/>
          <a:p>
            <a:pPr marL="240665" marR="139065" indent="-228600">
              <a:lnSpc>
                <a:spcPts val="2810"/>
              </a:lnSpc>
              <a:spcBef>
                <a:spcPts val="450"/>
              </a:spcBef>
              <a:buClr>
                <a:srgbClr val="44536A"/>
              </a:buClr>
              <a:buChar char="•"/>
              <a:tabLst>
                <a:tab pos="240665" algn="l"/>
              </a:tabLst>
            </a:pPr>
            <a:r>
              <a:rPr sz="2600" dirty="0">
                <a:latin typeface="Arial"/>
                <a:cs typeface="Arial"/>
              </a:rPr>
              <a:t>Applicants</a:t>
            </a:r>
            <a:r>
              <a:rPr sz="2600" spc="-40" dirty="0">
                <a:latin typeface="Arial"/>
                <a:cs typeface="Arial"/>
              </a:rPr>
              <a:t> </a:t>
            </a:r>
            <a:r>
              <a:rPr sz="2600" dirty="0">
                <a:latin typeface="Arial"/>
                <a:cs typeface="Arial"/>
              </a:rPr>
              <a:t>must</a:t>
            </a:r>
            <a:r>
              <a:rPr sz="2600" spc="-60" dirty="0">
                <a:latin typeface="Arial"/>
                <a:cs typeface="Arial"/>
              </a:rPr>
              <a:t> </a:t>
            </a:r>
            <a:r>
              <a:rPr sz="2600" dirty="0">
                <a:latin typeface="Arial"/>
                <a:cs typeface="Arial"/>
              </a:rPr>
              <a:t>provide</a:t>
            </a:r>
            <a:r>
              <a:rPr sz="2600" spc="-40" dirty="0">
                <a:latin typeface="Arial"/>
                <a:cs typeface="Arial"/>
              </a:rPr>
              <a:t> </a:t>
            </a:r>
            <a:r>
              <a:rPr sz="2600" dirty="0">
                <a:latin typeface="Arial"/>
                <a:cs typeface="Arial"/>
              </a:rPr>
              <a:t>a</a:t>
            </a:r>
            <a:r>
              <a:rPr sz="2600" spc="-55" dirty="0">
                <a:latin typeface="Arial"/>
                <a:cs typeface="Arial"/>
              </a:rPr>
              <a:t> </a:t>
            </a:r>
            <a:r>
              <a:rPr sz="2600" b="1" dirty="0">
                <a:latin typeface="Arial"/>
                <a:cs typeface="Arial"/>
              </a:rPr>
              <a:t>clear</a:t>
            </a:r>
            <a:r>
              <a:rPr sz="2600" b="1" spc="-45" dirty="0">
                <a:latin typeface="Arial"/>
                <a:cs typeface="Arial"/>
              </a:rPr>
              <a:t> </a:t>
            </a:r>
            <a:r>
              <a:rPr sz="2600" b="1" dirty="0">
                <a:latin typeface="Arial"/>
                <a:cs typeface="Arial"/>
              </a:rPr>
              <a:t>plan</a:t>
            </a:r>
            <a:r>
              <a:rPr sz="2600" b="1" spc="-40" dirty="0">
                <a:latin typeface="Arial"/>
                <a:cs typeface="Arial"/>
              </a:rPr>
              <a:t> </a:t>
            </a:r>
            <a:r>
              <a:rPr sz="2600" b="1" dirty="0">
                <a:latin typeface="Arial"/>
                <a:cs typeface="Arial"/>
              </a:rPr>
              <a:t>to</a:t>
            </a:r>
            <a:r>
              <a:rPr sz="2600" b="1" spc="-60" dirty="0">
                <a:latin typeface="Arial"/>
                <a:cs typeface="Arial"/>
              </a:rPr>
              <a:t> </a:t>
            </a:r>
            <a:r>
              <a:rPr sz="2600" b="1" dirty="0">
                <a:latin typeface="Arial"/>
                <a:cs typeface="Arial"/>
              </a:rPr>
              <a:t>evaluate</a:t>
            </a:r>
            <a:r>
              <a:rPr sz="2600" b="1" spc="-35" dirty="0">
                <a:latin typeface="Arial"/>
                <a:cs typeface="Arial"/>
              </a:rPr>
              <a:t> </a:t>
            </a:r>
            <a:r>
              <a:rPr sz="2600" b="1" dirty="0">
                <a:latin typeface="Arial"/>
                <a:cs typeface="Arial"/>
              </a:rPr>
              <a:t>the</a:t>
            </a:r>
            <a:r>
              <a:rPr sz="2600" b="1" spc="-45" dirty="0">
                <a:latin typeface="Arial"/>
                <a:cs typeface="Arial"/>
              </a:rPr>
              <a:t> </a:t>
            </a:r>
            <a:r>
              <a:rPr sz="2600" b="1" spc="-10" dirty="0">
                <a:latin typeface="Arial"/>
                <a:cs typeface="Arial"/>
              </a:rPr>
              <a:t>success </a:t>
            </a:r>
            <a:r>
              <a:rPr sz="2600" b="1" dirty="0">
                <a:latin typeface="Arial"/>
                <a:cs typeface="Arial"/>
              </a:rPr>
              <a:t>and</a:t>
            </a:r>
            <a:r>
              <a:rPr sz="2600" b="1" spc="-60" dirty="0">
                <a:latin typeface="Arial"/>
                <a:cs typeface="Arial"/>
              </a:rPr>
              <a:t> </a:t>
            </a:r>
            <a:r>
              <a:rPr sz="2600" b="1" dirty="0">
                <a:latin typeface="Arial"/>
                <a:cs typeface="Arial"/>
              </a:rPr>
              <a:t>impact</a:t>
            </a:r>
            <a:r>
              <a:rPr sz="2600" b="1" spc="-55" dirty="0">
                <a:latin typeface="Arial"/>
                <a:cs typeface="Arial"/>
              </a:rPr>
              <a:t> </a:t>
            </a:r>
            <a:r>
              <a:rPr sz="2600" b="1" dirty="0">
                <a:latin typeface="Arial"/>
                <a:cs typeface="Arial"/>
              </a:rPr>
              <a:t>of</a:t>
            </a:r>
            <a:r>
              <a:rPr sz="2600" b="1" spc="-55" dirty="0">
                <a:latin typeface="Arial"/>
                <a:cs typeface="Arial"/>
              </a:rPr>
              <a:t> </a:t>
            </a:r>
            <a:r>
              <a:rPr sz="2600" b="1" dirty="0">
                <a:latin typeface="Arial"/>
                <a:cs typeface="Arial"/>
              </a:rPr>
              <a:t>the</a:t>
            </a:r>
            <a:r>
              <a:rPr sz="2600" b="1" spc="-65" dirty="0">
                <a:latin typeface="Arial"/>
                <a:cs typeface="Arial"/>
              </a:rPr>
              <a:t> </a:t>
            </a:r>
            <a:r>
              <a:rPr sz="2600" b="1" dirty="0">
                <a:latin typeface="Arial"/>
                <a:cs typeface="Arial"/>
              </a:rPr>
              <a:t>proposed</a:t>
            </a:r>
            <a:r>
              <a:rPr sz="2600" b="1" spc="-45" dirty="0">
                <a:latin typeface="Arial"/>
                <a:cs typeface="Arial"/>
              </a:rPr>
              <a:t> </a:t>
            </a:r>
            <a:r>
              <a:rPr sz="2600" b="1" dirty="0">
                <a:latin typeface="Arial"/>
                <a:cs typeface="Arial"/>
              </a:rPr>
              <a:t>program</a:t>
            </a:r>
            <a:r>
              <a:rPr sz="2600" b="1" spc="-55" dirty="0">
                <a:latin typeface="Arial"/>
                <a:cs typeface="Arial"/>
              </a:rPr>
              <a:t> </a:t>
            </a:r>
            <a:r>
              <a:rPr sz="2600" dirty="0">
                <a:latin typeface="Arial"/>
                <a:cs typeface="Arial"/>
              </a:rPr>
              <a:t>based</a:t>
            </a:r>
            <a:r>
              <a:rPr sz="2600" spc="-45" dirty="0">
                <a:latin typeface="Arial"/>
                <a:cs typeface="Arial"/>
              </a:rPr>
              <a:t> </a:t>
            </a:r>
            <a:r>
              <a:rPr sz="2600" dirty="0">
                <a:latin typeface="Arial"/>
                <a:cs typeface="Arial"/>
              </a:rPr>
              <a:t>on</a:t>
            </a:r>
            <a:r>
              <a:rPr sz="2600" spc="-55" dirty="0">
                <a:latin typeface="Arial"/>
                <a:cs typeface="Arial"/>
              </a:rPr>
              <a:t> </a:t>
            </a:r>
            <a:r>
              <a:rPr sz="2600" dirty="0">
                <a:latin typeface="Arial"/>
                <a:cs typeface="Arial"/>
              </a:rPr>
              <a:t>the</a:t>
            </a:r>
            <a:r>
              <a:rPr sz="2600" spc="-50" dirty="0">
                <a:latin typeface="Arial"/>
                <a:cs typeface="Arial"/>
              </a:rPr>
              <a:t> </a:t>
            </a:r>
            <a:r>
              <a:rPr sz="2600" spc="-20" dirty="0">
                <a:latin typeface="Arial"/>
                <a:cs typeface="Arial"/>
              </a:rPr>
              <a:t>pre- </a:t>
            </a:r>
            <a:r>
              <a:rPr sz="2600" dirty="0">
                <a:latin typeface="Arial"/>
                <a:cs typeface="Arial"/>
              </a:rPr>
              <a:t>determined</a:t>
            </a:r>
            <a:r>
              <a:rPr sz="2600" spc="-60" dirty="0">
                <a:latin typeface="Arial"/>
                <a:cs typeface="Arial"/>
              </a:rPr>
              <a:t> </a:t>
            </a:r>
            <a:r>
              <a:rPr sz="2600" dirty="0">
                <a:latin typeface="Arial"/>
                <a:cs typeface="Arial"/>
              </a:rPr>
              <a:t>milestones</a:t>
            </a:r>
            <a:r>
              <a:rPr sz="2600" spc="-75" dirty="0">
                <a:latin typeface="Arial"/>
                <a:cs typeface="Arial"/>
              </a:rPr>
              <a:t> </a:t>
            </a:r>
            <a:r>
              <a:rPr sz="2600" dirty="0">
                <a:latin typeface="Arial"/>
                <a:cs typeface="Arial"/>
              </a:rPr>
              <a:t>and</a:t>
            </a:r>
            <a:r>
              <a:rPr sz="2600" spc="-70" dirty="0">
                <a:latin typeface="Arial"/>
                <a:cs typeface="Arial"/>
              </a:rPr>
              <a:t> </a:t>
            </a:r>
            <a:r>
              <a:rPr sz="2600" dirty="0">
                <a:latin typeface="Arial"/>
                <a:cs typeface="Arial"/>
              </a:rPr>
              <a:t>SIP</a:t>
            </a:r>
            <a:r>
              <a:rPr sz="2600" spc="-110" dirty="0">
                <a:latin typeface="Arial"/>
                <a:cs typeface="Arial"/>
              </a:rPr>
              <a:t> </a:t>
            </a:r>
            <a:r>
              <a:rPr sz="2600" spc="-10" dirty="0">
                <a:latin typeface="Arial"/>
                <a:cs typeface="Arial"/>
              </a:rPr>
              <a:t>utilization.</a:t>
            </a:r>
            <a:endParaRPr sz="2600" dirty="0">
              <a:latin typeface="Arial"/>
              <a:cs typeface="Arial"/>
            </a:endParaRPr>
          </a:p>
          <a:p>
            <a:pPr marL="241300" marR="7620" indent="-228600">
              <a:lnSpc>
                <a:spcPts val="2810"/>
              </a:lnSpc>
              <a:spcBef>
                <a:spcPts val="994"/>
              </a:spcBef>
              <a:buClr>
                <a:srgbClr val="44536A"/>
              </a:buClr>
              <a:buChar char="•"/>
              <a:tabLst>
                <a:tab pos="241300" algn="l"/>
              </a:tabLst>
            </a:pPr>
            <a:r>
              <a:rPr sz="2600" dirty="0">
                <a:latin typeface="Arial"/>
                <a:cs typeface="Arial"/>
              </a:rPr>
              <a:t>List</a:t>
            </a:r>
            <a:r>
              <a:rPr sz="2600" spc="-60" dirty="0">
                <a:latin typeface="Arial"/>
                <a:cs typeface="Arial"/>
              </a:rPr>
              <a:t> </a:t>
            </a:r>
            <a:r>
              <a:rPr sz="2600" b="1" dirty="0">
                <a:latin typeface="Arial"/>
                <a:cs typeface="Arial"/>
              </a:rPr>
              <a:t>key</a:t>
            </a:r>
            <a:r>
              <a:rPr sz="2600" b="1" spc="-45" dirty="0">
                <a:latin typeface="Arial"/>
                <a:cs typeface="Arial"/>
              </a:rPr>
              <a:t> </a:t>
            </a:r>
            <a:r>
              <a:rPr sz="2600" b="1" dirty="0">
                <a:latin typeface="Arial"/>
                <a:cs typeface="Arial"/>
              </a:rPr>
              <a:t>metrics</a:t>
            </a:r>
            <a:r>
              <a:rPr sz="2600" b="1" spc="-45" dirty="0">
                <a:latin typeface="Arial"/>
                <a:cs typeface="Arial"/>
              </a:rPr>
              <a:t> </a:t>
            </a:r>
            <a:r>
              <a:rPr sz="2600" b="1" dirty="0">
                <a:latin typeface="Arial"/>
                <a:cs typeface="Arial"/>
              </a:rPr>
              <a:t>and</a:t>
            </a:r>
            <a:r>
              <a:rPr sz="2600" b="1" spc="-50" dirty="0">
                <a:latin typeface="Arial"/>
                <a:cs typeface="Arial"/>
              </a:rPr>
              <a:t> </a:t>
            </a:r>
            <a:r>
              <a:rPr sz="2600" b="1" dirty="0">
                <a:latin typeface="Arial"/>
                <a:cs typeface="Arial"/>
              </a:rPr>
              <a:t>measures</a:t>
            </a:r>
            <a:r>
              <a:rPr sz="2600" b="1" spc="-40" dirty="0">
                <a:latin typeface="Arial"/>
                <a:cs typeface="Arial"/>
              </a:rPr>
              <a:t> </a:t>
            </a:r>
            <a:r>
              <a:rPr sz="2600" b="1" dirty="0">
                <a:latin typeface="Arial"/>
                <a:cs typeface="Arial"/>
              </a:rPr>
              <a:t>of</a:t>
            </a:r>
            <a:r>
              <a:rPr sz="2600" b="1" spc="-60" dirty="0">
                <a:latin typeface="Arial"/>
                <a:cs typeface="Arial"/>
              </a:rPr>
              <a:t> </a:t>
            </a:r>
            <a:r>
              <a:rPr sz="2600" b="1" dirty="0">
                <a:latin typeface="Arial"/>
                <a:cs typeface="Arial"/>
              </a:rPr>
              <a:t>success</a:t>
            </a:r>
            <a:r>
              <a:rPr sz="2600" b="1" spc="-30" dirty="0">
                <a:latin typeface="Arial"/>
                <a:cs typeface="Arial"/>
              </a:rPr>
              <a:t> </a:t>
            </a:r>
            <a:r>
              <a:rPr sz="2600" dirty="0">
                <a:latin typeface="Arial"/>
                <a:cs typeface="Arial"/>
              </a:rPr>
              <a:t>to</a:t>
            </a:r>
            <a:r>
              <a:rPr sz="2600" spc="-45" dirty="0">
                <a:latin typeface="Arial"/>
                <a:cs typeface="Arial"/>
              </a:rPr>
              <a:t> </a:t>
            </a:r>
            <a:r>
              <a:rPr sz="2600" dirty="0">
                <a:latin typeface="Arial"/>
                <a:cs typeface="Arial"/>
              </a:rPr>
              <a:t>be</a:t>
            </a:r>
            <a:r>
              <a:rPr sz="2600" spc="-50" dirty="0">
                <a:latin typeface="Arial"/>
                <a:cs typeface="Arial"/>
              </a:rPr>
              <a:t> </a:t>
            </a:r>
            <a:r>
              <a:rPr sz="2600" dirty="0">
                <a:latin typeface="Arial"/>
                <a:cs typeface="Arial"/>
              </a:rPr>
              <a:t>utilized</a:t>
            </a:r>
            <a:r>
              <a:rPr sz="2600" spc="-50" dirty="0">
                <a:latin typeface="Arial"/>
                <a:cs typeface="Arial"/>
              </a:rPr>
              <a:t> </a:t>
            </a:r>
            <a:r>
              <a:rPr sz="2600" spc="-25" dirty="0">
                <a:latin typeface="Arial"/>
                <a:cs typeface="Arial"/>
              </a:rPr>
              <a:t>to </a:t>
            </a:r>
            <a:r>
              <a:rPr sz="2600" dirty="0">
                <a:latin typeface="Arial"/>
                <a:cs typeface="Arial"/>
              </a:rPr>
              <a:t>evaluate</a:t>
            </a:r>
            <a:r>
              <a:rPr sz="2600" spc="-35" dirty="0">
                <a:latin typeface="Arial"/>
                <a:cs typeface="Arial"/>
              </a:rPr>
              <a:t> </a:t>
            </a:r>
            <a:r>
              <a:rPr sz="2600" dirty="0">
                <a:latin typeface="Arial"/>
                <a:cs typeface="Arial"/>
              </a:rPr>
              <a:t>the</a:t>
            </a:r>
            <a:r>
              <a:rPr sz="2600" spc="-40" dirty="0">
                <a:latin typeface="Arial"/>
                <a:cs typeface="Arial"/>
              </a:rPr>
              <a:t> </a:t>
            </a:r>
            <a:r>
              <a:rPr sz="2600" dirty="0">
                <a:latin typeface="Arial"/>
                <a:cs typeface="Arial"/>
              </a:rPr>
              <a:t>overall</a:t>
            </a:r>
            <a:r>
              <a:rPr sz="2600" spc="-60" dirty="0">
                <a:latin typeface="Arial"/>
                <a:cs typeface="Arial"/>
              </a:rPr>
              <a:t> </a:t>
            </a:r>
            <a:r>
              <a:rPr sz="2600" dirty="0">
                <a:latin typeface="Arial"/>
                <a:cs typeface="Arial"/>
              </a:rPr>
              <a:t>impact</a:t>
            </a:r>
            <a:r>
              <a:rPr sz="2600" spc="-50" dirty="0">
                <a:latin typeface="Arial"/>
                <a:cs typeface="Arial"/>
              </a:rPr>
              <a:t> </a:t>
            </a:r>
            <a:r>
              <a:rPr sz="2600" dirty="0">
                <a:latin typeface="Arial"/>
                <a:cs typeface="Arial"/>
              </a:rPr>
              <a:t>of</a:t>
            </a:r>
            <a:r>
              <a:rPr sz="2600" spc="-45" dirty="0">
                <a:latin typeface="Arial"/>
                <a:cs typeface="Arial"/>
              </a:rPr>
              <a:t> </a:t>
            </a:r>
            <a:r>
              <a:rPr sz="2600" dirty="0">
                <a:latin typeface="Arial"/>
                <a:cs typeface="Arial"/>
              </a:rPr>
              <a:t>the</a:t>
            </a:r>
            <a:r>
              <a:rPr sz="2600" spc="-45" dirty="0">
                <a:latin typeface="Arial"/>
                <a:cs typeface="Arial"/>
              </a:rPr>
              <a:t> </a:t>
            </a:r>
            <a:r>
              <a:rPr sz="2600" dirty="0">
                <a:latin typeface="Arial"/>
                <a:cs typeface="Arial"/>
              </a:rPr>
              <a:t>program</a:t>
            </a:r>
            <a:r>
              <a:rPr sz="2600" spc="-45" dirty="0">
                <a:latin typeface="Arial"/>
                <a:cs typeface="Arial"/>
              </a:rPr>
              <a:t> </a:t>
            </a:r>
            <a:r>
              <a:rPr sz="2600" dirty="0">
                <a:latin typeface="Arial"/>
                <a:cs typeface="Arial"/>
              </a:rPr>
              <a:t>and</a:t>
            </a:r>
            <a:r>
              <a:rPr sz="2600" spc="-40" dirty="0">
                <a:latin typeface="Arial"/>
                <a:cs typeface="Arial"/>
              </a:rPr>
              <a:t> </a:t>
            </a:r>
            <a:r>
              <a:rPr sz="2600" dirty="0">
                <a:latin typeface="Arial"/>
                <a:cs typeface="Arial"/>
              </a:rPr>
              <a:t>how</a:t>
            </a:r>
            <a:r>
              <a:rPr sz="2600" spc="-50" dirty="0">
                <a:latin typeface="Arial"/>
                <a:cs typeface="Arial"/>
              </a:rPr>
              <a:t> </a:t>
            </a:r>
            <a:r>
              <a:rPr sz="2600" dirty="0">
                <a:latin typeface="Arial"/>
                <a:cs typeface="Arial"/>
              </a:rPr>
              <a:t>success</a:t>
            </a:r>
            <a:r>
              <a:rPr sz="2600" spc="-55" dirty="0">
                <a:latin typeface="Arial"/>
                <a:cs typeface="Arial"/>
              </a:rPr>
              <a:t> </a:t>
            </a:r>
            <a:r>
              <a:rPr sz="2600" spc="-20" dirty="0">
                <a:latin typeface="Arial"/>
                <a:cs typeface="Arial"/>
              </a:rPr>
              <a:t>will </a:t>
            </a:r>
            <a:r>
              <a:rPr sz="2600" dirty="0">
                <a:latin typeface="Arial"/>
                <a:cs typeface="Arial"/>
              </a:rPr>
              <a:t>be</a:t>
            </a:r>
            <a:r>
              <a:rPr sz="2600" spc="-45" dirty="0">
                <a:latin typeface="Arial"/>
                <a:cs typeface="Arial"/>
              </a:rPr>
              <a:t> </a:t>
            </a:r>
            <a:r>
              <a:rPr sz="2600" dirty="0">
                <a:latin typeface="Arial"/>
                <a:cs typeface="Arial"/>
              </a:rPr>
              <a:t>measured</a:t>
            </a:r>
            <a:r>
              <a:rPr sz="2600" spc="-40" dirty="0">
                <a:latin typeface="Arial"/>
                <a:cs typeface="Arial"/>
              </a:rPr>
              <a:t> </a:t>
            </a:r>
            <a:r>
              <a:rPr sz="2600" dirty="0">
                <a:latin typeface="Arial"/>
                <a:cs typeface="Arial"/>
              </a:rPr>
              <a:t>in</a:t>
            </a:r>
            <a:r>
              <a:rPr sz="2600" spc="-45" dirty="0">
                <a:latin typeface="Arial"/>
                <a:cs typeface="Arial"/>
              </a:rPr>
              <a:t> </a:t>
            </a:r>
            <a:r>
              <a:rPr sz="2600" dirty="0">
                <a:latin typeface="Arial"/>
                <a:cs typeface="Arial"/>
              </a:rPr>
              <a:t>an</a:t>
            </a:r>
            <a:r>
              <a:rPr sz="2600" spc="-45" dirty="0">
                <a:latin typeface="Arial"/>
                <a:cs typeface="Arial"/>
              </a:rPr>
              <a:t> </a:t>
            </a:r>
            <a:r>
              <a:rPr sz="2600" dirty="0">
                <a:latin typeface="Arial"/>
                <a:cs typeface="Arial"/>
              </a:rPr>
              <a:t>objective</a:t>
            </a:r>
            <a:r>
              <a:rPr sz="2600" spc="-40" dirty="0">
                <a:latin typeface="Arial"/>
                <a:cs typeface="Arial"/>
              </a:rPr>
              <a:t> </a:t>
            </a:r>
            <a:r>
              <a:rPr sz="2600" dirty="0">
                <a:latin typeface="Arial"/>
                <a:cs typeface="Arial"/>
              </a:rPr>
              <a:t>and</a:t>
            </a:r>
            <a:r>
              <a:rPr sz="2600" spc="-40" dirty="0">
                <a:latin typeface="Arial"/>
                <a:cs typeface="Arial"/>
              </a:rPr>
              <a:t> </a:t>
            </a:r>
            <a:r>
              <a:rPr sz="2600" dirty="0">
                <a:latin typeface="Arial"/>
                <a:cs typeface="Arial"/>
              </a:rPr>
              <a:t>tangible</a:t>
            </a:r>
            <a:r>
              <a:rPr sz="2600" spc="-30" dirty="0">
                <a:latin typeface="Arial"/>
                <a:cs typeface="Arial"/>
              </a:rPr>
              <a:t> </a:t>
            </a:r>
            <a:r>
              <a:rPr sz="2600" dirty="0">
                <a:latin typeface="Arial"/>
                <a:cs typeface="Arial"/>
              </a:rPr>
              <a:t>manner</a:t>
            </a:r>
            <a:r>
              <a:rPr sz="2600" spc="-45" dirty="0">
                <a:latin typeface="Arial"/>
                <a:cs typeface="Arial"/>
              </a:rPr>
              <a:t> </a:t>
            </a:r>
            <a:r>
              <a:rPr sz="2600" dirty="0">
                <a:latin typeface="Arial"/>
                <a:cs typeface="Arial"/>
              </a:rPr>
              <a:t>on</a:t>
            </a:r>
            <a:r>
              <a:rPr sz="2600" spc="-45" dirty="0">
                <a:latin typeface="Arial"/>
                <a:cs typeface="Arial"/>
              </a:rPr>
              <a:t> </a:t>
            </a:r>
            <a:r>
              <a:rPr sz="2600" dirty="0">
                <a:latin typeface="Arial"/>
                <a:cs typeface="Arial"/>
              </a:rPr>
              <a:t>a</a:t>
            </a:r>
            <a:r>
              <a:rPr sz="2600" spc="-45" dirty="0">
                <a:latin typeface="Arial"/>
                <a:cs typeface="Arial"/>
              </a:rPr>
              <a:t> </a:t>
            </a:r>
            <a:r>
              <a:rPr sz="2600" spc="-10" dirty="0">
                <a:latin typeface="Arial"/>
                <a:cs typeface="Arial"/>
              </a:rPr>
              <a:t>regular basis.</a:t>
            </a:r>
            <a:endParaRPr sz="2600" dirty="0">
              <a:latin typeface="Arial"/>
              <a:cs typeface="Arial"/>
            </a:endParaRPr>
          </a:p>
          <a:p>
            <a:pPr marL="241300" marR="5080" indent="-228600">
              <a:lnSpc>
                <a:spcPts val="2810"/>
              </a:lnSpc>
              <a:spcBef>
                <a:spcPts val="995"/>
              </a:spcBef>
              <a:buClr>
                <a:srgbClr val="44536A"/>
              </a:buClr>
              <a:buChar char="•"/>
              <a:tabLst>
                <a:tab pos="241300" algn="l"/>
              </a:tabLst>
            </a:pPr>
            <a:r>
              <a:rPr sz="2600" dirty="0">
                <a:latin typeface="Arial"/>
                <a:cs typeface="Arial"/>
              </a:rPr>
              <a:t>In</a:t>
            </a:r>
            <a:r>
              <a:rPr sz="2600" spc="-65" dirty="0">
                <a:latin typeface="Arial"/>
                <a:cs typeface="Arial"/>
              </a:rPr>
              <a:t> </a:t>
            </a:r>
            <a:r>
              <a:rPr sz="2600" dirty="0">
                <a:latin typeface="Arial"/>
                <a:cs typeface="Arial"/>
              </a:rPr>
              <a:t>addition,</a:t>
            </a:r>
            <a:r>
              <a:rPr sz="2600" spc="-45" dirty="0">
                <a:latin typeface="Arial"/>
                <a:cs typeface="Arial"/>
              </a:rPr>
              <a:t> </a:t>
            </a:r>
            <a:r>
              <a:rPr sz="2600" dirty="0">
                <a:latin typeface="Arial"/>
                <a:cs typeface="Arial"/>
              </a:rPr>
              <a:t>outline</a:t>
            </a:r>
            <a:r>
              <a:rPr sz="2600" spc="-50" dirty="0">
                <a:latin typeface="Arial"/>
                <a:cs typeface="Arial"/>
              </a:rPr>
              <a:t> </a:t>
            </a:r>
            <a:r>
              <a:rPr sz="2600" b="1" dirty="0">
                <a:latin typeface="Arial"/>
                <a:cs typeface="Arial"/>
              </a:rPr>
              <a:t>plans</a:t>
            </a:r>
            <a:r>
              <a:rPr sz="2600" b="1" spc="-55" dirty="0">
                <a:latin typeface="Arial"/>
                <a:cs typeface="Arial"/>
              </a:rPr>
              <a:t> </a:t>
            </a:r>
            <a:r>
              <a:rPr sz="2600" b="1" dirty="0">
                <a:latin typeface="Arial"/>
                <a:cs typeface="Arial"/>
              </a:rPr>
              <a:t>for</a:t>
            </a:r>
            <a:r>
              <a:rPr sz="2600" b="1" spc="-65" dirty="0">
                <a:latin typeface="Arial"/>
                <a:cs typeface="Arial"/>
              </a:rPr>
              <a:t> </a:t>
            </a:r>
            <a:r>
              <a:rPr sz="2600" b="1" dirty="0">
                <a:latin typeface="Arial"/>
                <a:cs typeface="Arial"/>
              </a:rPr>
              <a:t>sustainability</a:t>
            </a:r>
            <a:r>
              <a:rPr sz="2600" b="1" spc="-45" dirty="0">
                <a:latin typeface="Arial"/>
                <a:cs typeface="Arial"/>
              </a:rPr>
              <a:t> </a:t>
            </a:r>
            <a:r>
              <a:rPr sz="2600" b="1" dirty="0">
                <a:latin typeface="Arial"/>
                <a:cs typeface="Arial"/>
              </a:rPr>
              <a:t>of</a:t>
            </a:r>
            <a:r>
              <a:rPr sz="2600" b="1" spc="-70" dirty="0">
                <a:latin typeface="Arial"/>
                <a:cs typeface="Arial"/>
              </a:rPr>
              <a:t> </a:t>
            </a:r>
            <a:r>
              <a:rPr sz="2600" b="1" dirty="0">
                <a:latin typeface="Arial"/>
                <a:cs typeface="Arial"/>
              </a:rPr>
              <a:t>the</a:t>
            </a:r>
            <a:r>
              <a:rPr sz="2600" b="1" spc="-60" dirty="0">
                <a:latin typeface="Arial"/>
                <a:cs typeface="Arial"/>
              </a:rPr>
              <a:t> </a:t>
            </a:r>
            <a:r>
              <a:rPr sz="2600" b="1" dirty="0">
                <a:latin typeface="Arial"/>
                <a:cs typeface="Arial"/>
              </a:rPr>
              <a:t>SIP</a:t>
            </a:r>
            <a:r>
              <a:rPr sz="2600" b="1" spc="-100" dirty="0">
                <a:latin typeface="Arial"/>
                <a:cs typeface="Arial"/>
              </a:rPr>
              <a:t> </a:t>
            </a:r>
            <a:r>
              <a:rPr sz="2600" b="1" spc="-10" dirty="0">
                <a:latin typeface="Arial"/>
                <a:cs typeface="Arial"/>
              </a:rPr>
              <a:t>beyond </a:t>
            </a:r>
            <a:r>
              <a:rPr sz="2600" b="1" dirty="0">
                <a:latin typeface="Arial"/>
                <a:cs typeface="Arial"/>
              </a:rPr>
              <a:t>the</a:t>
            </a:r>
            <a:r>
              <a:rPr sz="2600" b="1" spc="-45" dirty="0">
                <a:latin typeface="Arial"/>
                <a:cs typeface="Arial"/>
              </a:rPr>
              <a:t> </a:t>
            </a:r>
            <a:r>
              <a:rPr sz="2600" b="1" dirty="0">
                <a:latin typeface="Arial"/>
                <a:cs typeface="Arial"/>
              </a:rPr>
              <a:t>RC2</a:t>
            </a:r>
            <a:r>
              <a:rPr sz="2600" b="1" spc="-60" dirty="0">
                <a:latin typeface="Arial"/>
                <a:cs typeface="Arial"/>
              </a:rPr>
              <a:t> </a:t>
            </a:r>
            <a:r>
              <a:rPr sz="2600" dirty="0">
                <a:latin typeface="Arial"/>
                <a:cs typeface="Arial"/>
              </a:rPr>
              <a:t>grant</a:t>
            </a:r>
            <a:r>
              <a:rPr sz="2600" spc="-40" dirty="0">
                <a:latin typeface="Arial"/>
                <a:cs typeface="Arial"/>
              </a:rPr>
              <a:t> </a:t>
            </a:r>
            <a:r>
              <a:rPr sz="2600" dirty="0">
                <a:latin typeface="Arial"/>
                <a:cs typeface="Arial"/>
              </a:rPr>
              <a:t>period</a:t>
            </a:r>
            <a:r>
              <a:rPr sz="2600" spc="-40" dirty="0">
                <a:latin typeface="Arial"/>
                <a:cs typeface="Arial"/>
              </a:rPr>
              <a:t> </a:t>
            </a:r>
            <a:r>
              <a:rPr sz="2600" dirty="0">
                <a:latin typeface="Arial"/>
                <a:cs typeface="Arial"/>
              </a:rPr>
              <a:t>(once</a:t>
            </a:r>
            <a:r>
              <a:rPr sz="2600" spc="-45" dirty="0">
                <a:latin typeface="Arial"/>
                <a:cs typeface="Arial"/>
              </a:rPr>
              <a:t> </a:t>
            </a:r>
            <a:r>
              <a:rPr sz="2600" dirty="0">
                <a:latin typeface="Arial"/>
                <a:cs typeface="Arial"/>
              </a:rPr>
              <a:t>grant</a:t>
            </a:r>
            <a:r>
              <a:rPr sz="2600" spc="-40" dirty="0">
                <a:latin typeface="Arial"/>
                <a:cs typeface="Arial"/>
              </a:rPr>
              <a:t> </a:t>
            </a:r>
            <a:r>
              <a:rPr sz="2600" dirty="0">
                <a:latin typeface="Arial"/>
                <a:cs typeface="Arial"/>
              </a:rPr>
              <a:t>funding</a:t>
            </a:r>
            <a:r>
              <a:rPr sz="2600" spc="-35" dirty="0">
                <a:latin typeface="Arial"/>
                <a:cs typeface="Arial"/>
              </a:rPr>
              <a:t> </a:t>
            </a:r>
            <a:r>
              <a:rPr sz="2600" dirty="0">
                <a:latin typeface="Arial"/>
                <a:cs typeface="Arial"/>
              </a:rPr>
              <a:t>ends)</a:t>
            </a:r>
            <a:r>
              <a:rPr sz="2600" spc="-40" dirty="0">
                <a:latin typeface="Arial"/>
                <a:cs typeface="Arial"/>
              </a:rPr>
              <a:t> </a:t>
            </a:r>
            <a:r>
              <a:rPr sz="2600" dirty="0">
                <a:latin typeface="Arial"/>
                <a:cs typeface="Arial"/>
              </a:rPr>
              <a:t>and</a:t>
            </a:r>
            <a:r>
              <a:rPr sz="2600" spc="-50" dirty="0">
                <a:latin typeface="Arial"/>
                <a:cs typeface="Arial"/>
              </a:rPr>
              <a:t> </a:t>
            </a:r>
            <a:r>
              <a:rPr sz="2600" dirty="0">
                <a:latin typeface="Arial"/>
                <a:cs typeface="Arial"/>
              </a:rPr>
              <a:t>how</a:t>
            </a:r>
            <a:r>
              <a:rPr sz="2600" spc="-45" dirty="0">
                <a:latin typeface="Arial"/>
                <a:cs typeface="Arial"/>
              </a:rPr>
              <a:t> </a:t>
            </a:r>
            <a:r>
              <a:rPr sz="2600" spc="-25" dirty="0">
                <a:latin typeface="Arial"/>
                <a:cs typeface="Arial"/>
              </a:rPr>
              <a:t>do </a:t>
            </a:r>
            <a:r>
              <a:rPr sz="2600" dirty="0">
                <a:latin typeface="Arial"/>
                <a:cs typeface="Arial"/>
              </a:rPr>
              <a:t>applicants</a:t>
            </a:r>
            <a:r>
              <a:rPr sz="2600" spc="-75" dirty="0">
                <a:latin typeface="Arial"/>
                <a:cs typeface="Arial"/>
              </a:rPr>
              <a:t> </a:t>
            </a:r>
            <a:r>
              <a:rPr sz="2600" dirty="0">
                <a:latin typeface="Arial"/>
                <a:cs typeface="Arial"/>
              </a:rPr>
              <a:t>envision</a:t>
            </a:r>
            <a:r>
              <a:rPr sz="2600" spc="-75" dirty="0">
                <a:latin typeface="Arial"/>
                <a:cs typeface="Arial"/>
              </a:rPr>
              <a:t> </a:t>
            </a:r>
            <a:r>
              <a:rPr sz="2600" dirty="0">
                <a:latin typeface="Arial"/>
                <a:cs typeface="Arial"/>
              </a:rPr>
              <a:t>their</a:t>
            </a:r>
            <a:r>
              <a:rPr sz="2600" spc="-85" dirty="0">
                <a:latin typeface="Arial"/>
                <a:cs typeface="Arial"/>
              </a:rPr>
              <a:t> </a:t>
            </a:r>
            <a:r>
              <a:rPr sz="2600" dirty="0">
                <a:latin typeface="Arial"/>
                <a:cs typeface="Arial"/>
              </a:rPr>
              <a:t>Specialized</a:t>
            </a:r>
            <a:r>
              <a:rPr sz="2600" spc="-75" dirty="0">
                <a:latin typeface="Arial"/>
                <a:cs typeface="Arial"/>
              </a:rPr>
              <a:t> </a:t>
            </a:r>
            <a:r>
              <a:rPr sz="2600" dirty="0">
                <a:latin typeface="Arial"/>
                <a:cs typeface="Arial"/>
              </a:rPr>
              <a:t>Innovation</a:t>
            </a:r>
            <a:r>
              <a:rPr sz="2600" spc="-65" dirty="0">
                <a:latin typeface="Arial"/>
                <a:cs typeface="Arial"/>
              </a:rPr>
              <a:t> </a:t>
            </a:r>
            <a:r>
              <a:rPr sz="2600" dirty="0">
                <a:latin typeface="Arial"/>
                <a:cs typeface="Arial"/>
              </a:rPr>
              <a:t>Program</a:t>
            </a:r>
            <a:r>
              <a:rPr sz="2600" spc="-80" dirty="0">
                <a:latin typeface="Arial"/>
                <a:cs typeface="Arial"/>
              </a:rPr>
              <a:t> </a:t>
            </a:r>
            <a:r>
              <a:rPr sz="2600" spc="-25" dirty="0">
                <a:latin typeface="Arial"/>
                <a:cs typeface="Arial"/>
              </a:rPr>
              <a:t>to </a:t>
            </a:r>
            <a:r>
              <a:rPr sz="2600" dirty="0">
                <a:latin typeface="Arial"/>
                <a:cs typeface="Arial"/>
              </a:rPr>
              <a:t>continue</a:t>
            </a:r>
            <a:r>
              <a:rPr sz="2600" spc="-95" dirty="0">
                <a:latin typeface="Arial"/>
                <a:cs typeface="Arial"/>
              </a:rPr>
              <a:t> </a:t>
            </a:r>
            <a:r>
              <a:rPr sz="2600" dirty="0">
                <a:latin typeface="Arial"/>
                <a:cs typeface="Arial"/>
              </a:rPr>
              <a:t>through</a:t>
            </a:r>
            <a:r>
              <a:rPr sz="2600" spc="-95" dirty="0">
                <a:latin typeface="Arial"/>
                <a:cs typeface="Arial"/>
              </a:rPr>
              <a:t> </a:t>
            </a:r>
            <a:r>
              <a:rPr sz="2600" dirty="0">
                <a:latin typeface="Arial"/>
                <a:cs typeface="Arial"/>
              </a:rPr>
              <a:t>partnerships,</a:t>
            </a:r>
            <a:r>
              <a:rPr sz="2600" spc="-90" dirty="0">
                <a:latin typeface="Arial"/>
                <a:cs typeface="Arial"/>
              </a:rPr>
              <a:t> </a:t>
            </a:r>
            <a:r>
              <a:rPr sz="2600" dirty="0">
                <a:latin typeface="Arial"/>
                <a:cs typeface="Arial"/>
              </a:rPr>
              <a:t>collaborations,</a:t>
            </a:r>
            <a:r>
              <a:rPr sz="2600" spc="-85" dirty="0">
                <a:latin typeface="Arial"/>
                <a:cs typeface="Arial"/>
              </a:rPr>
              <a:t> </a:t>
            </a:r>
            <a:r>
              <a:rPr sz="2600" dirty="0">
                <a:latin typeface="Arial"/>
                <a:cs typeface="Arial"/>
              </a:rPr>
              <a:t>support,</a:t>
            </a:r>
            <a:r>
              <a:rPr sz="2600" spc="-90" dirty="0">
                <a:latin typeface="Arial"/>
                <a:cs typeface="Arial"/>
              </a:rPr>
              <a:t> </a:t>
            </a:r>
            <a:r>
              <a:rPr sz="2600" dirty="0">
                <a:latin typeface="Arial"/>
                <a:cs typeface="Arial"/>
              </a:rPr>
              <a:t>etc.</a:t>
            </a:r>
            <a:r>
              <a:rPr sz="2600" spc="-105" dirty="0">
                <a:latin typeface="Arial"/>
                <a:cs typeface="Arial"/>
              </a:rPr>
              <a:t> </a:t>
            </a:r>
            <a:r>
              <a:rPr sz="2600" spc="-10" dirty="0">
                <a:latin typeface="Arial"/>
                <a:cs typeface="Arial"/>
              </a:rPr>
              <a:t>after </a:t>
            </a:r>
            <a:r>
              <a:rPr sz="2600" dirty="0">
                <a:latin typeface="Arial"/>
                <a:cs typeface="Arial"/>
              </a:rPr>
              <a:t>the</a:t>
            </a:r>
            <a:r>
              <a:rPr sz="2600" spc="-15" dirty="0">
                <a:latin typeface="Arial"/>
                <a:cs typeface="Arial"/>
              </a:rPr>
              <a:t> </a:t>
            </a:r>
            <a:r>
              <a:rPr sz="2600" dirty="0">
                <a:latin typeface="Arial"/>
                <a:cs typeface="Arial"/>
              </a:rPr>
              <a:t>RC2</a:t>
            </a:r>
            <a:r>
              <a:rPr sz="2600" spc="-30" dirty="0">
                <a:latin typeface="Arial"/>
                <a:cs typeface="Arial"/>
              </a:rPr>
              <a:t> </a:t>
            </a:r>
            <a:r>
              <a:rPr sz="2600" spc="-10" dirty="0">
                <a:latin typeface="Arial"/>
                <a:cs typeface="Arial"/>
              </a:rPr>
              <a:t>ends.</a:t>
            </a:r>
            <a:endParaRPr sz="2600" dirty="0">
              <a:latin typeface="Arial"/>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94753" rIns="0" bIns="0" rtlCol="0">
            <a:spAutoFit/>
          </a:bodyPr>
          <a:lstStyle/>
          <a:p>
            <a:pPr marL="650240">
              <a:lnSpc>
                <a:spcPct val="100000"/>
              </a:lnSpc>
              <a:spcBef>
                <a:spcPts val="95"/>
              </a:spcBef>
            </a:pPr>
            <a:r>
              <a:rPr sz="3200" dirty="0"/>
              <a:t>Applications</a:t>
            </a:r>
            <a:r>
              <a:rPr sz="3200" spc="-70" dirty="0"/>
              <a:t> </a:t>
            </a:r>
            <a:r>
              <a:rPr sz="3200" dirty="0"/>
              <a:t>Not</a:t>
            </a:r>
            <a:r>
              <a:rPr sz="3200" spc="-55" dirty="0"/>
              <a:t> </a:t>
            </a:r>
            <a:r>
              <a:rPr sz="3200" spc="-10" dirty="0"/>
              <a:t>Responsive</a:t>
            </a:r>
            <a:endParaRPr sz="3200" dirty="0"/>
          </a:p>
        </p:txBody>
      </p:sp>
      <p:sp>
        <p:nvSpPr>
          <p:cNvPr id="3" name="object 3"/>
          <p:cNvSpPr txBox="1"/>
          <p:nvPr/>
        </p:nvSpPr>
        <p:spPr>
          <a:xfrm>
            <a:off x="1390704" y="1344739"/>
            <a:ext cx="10356215" cy="4612160"/>
          </a:xfrm>
          <a:prstGeom prst="rect">
            <a:avLst/>
          </a:prstGeom>
        </p:spPr>
        <p:txBody>
          <a:bodyPr vert="horz" wrap="square" lIns="0" tIns="53975" rIns="0" bIns="0" rtlCol="0">
            <a:spAutoFit/>
          </a:bodyPr>
          <a:lstStyle/>
          <a:p>
            <a:pPr marL="12700" marR="117475">
              <a:lnSpc>
                <a:spcPts val="2590"/>
              </a:lnSpc>
              <a:spcBef>
                <a:spcPts val="425"/>
              </a:spcBef>
            </a:pPr>
            <a:r>
              <a:rPr sz="2400" dirty="0">
                <a:latin typeface="Arial"/>
                <a:cs typeface="Arial"/>
              </a:rPr>
              <a:t>The</a:t>
            </a:r>
            <a:r>
              <a:rPr sz="2400" spc="-65" dirty="0">
                <a:latin typeface="Arial"/>
                <a:cs typeface="Arial"/>
              </a:rPr>
              <a:t> </a:t>
            </a:r>
            <a:r>
              <a:rPr sz="2400" dirty="0">
                <a:latin typeface="Arial"/>
                <a:cs typeface="Arial"/>
              </a:rPr>
              <a:t>following</a:t>
            </a:r>
            <a:r>
              <a:rPr sz="2400" spc="-35" dirty="0">
                <a:latin typeface="Arial"/>
                <a:cs typeface="Arial"/>
              </a:rPr>
              <a:t> </a:t>
            </a:r>
            <a:r>
              <a:rPr sz="2400" dirty="0">
                <a:latin typeface="Arial"/>
                <a:cs typeface="Arial"/>
              </a:rPr>
              <a:t>types</a:t>
            </a:r>
            <a:r>
              <a:rPr sz="2400" spc="-60" dirty="0">
                <a:latin typeface="Arial"/>
                <a:cs typeface="Arial"/>
              </a:rPr>
              <a:t> </a:t>
            </a:r>
            <a:r>
              <a:rPr sz="2400" dirty="0">
                <a:latin typeface="Arial"/>
                <a:cs typeface="Arial"/>
              </a:rPr>
              <a:t>of</a:t>
            </a:r>
            <a:r>
              <a:rPr sz="2400" spc="-70" dirty="0">
                <a:latin typeface="Arial"/>
                <a:cs typeface="Arial"/>
              </a:rPr>
              <a:t> </a:t>
            </a:r>
            <a:r>
              <a:rPr sz="2400" dirty="0">
                <a:latin typeface="Arial"/>
                <a:cs typeface="Arial"/>
              </a:rPr>
              <a:t>applications</a:t>
            </a:r>
            <a:r>
              <a:rPr sz="2400" spc="-40" dirty="0">
                <a:latin typeface="Arial"/>
                <a:cs typeface="Arial"/>
              </a:rPr>
              <a:t> </a:t>
            </a:r>
            <a:r>
              <a:rPr sz="2400" dirty="0">
                <a:latin typeface="Arial"/>
                <a:cs typeface="Arial"/>
              </a:rPr>
              <a:t>will</a:t>
            </a:r>
            <a:r>
              <a:rPr sz="2400" spc="-55" dirty="0">
                <a:latin typeface="Arial"/>
                <a:cs typeface="Arial"/>
              </a:rPr>
              <a:t> </a:t>
            </a:r>
            <a:r>
              <a:rPr sz="2400" dirty="0">
                <a:latin typeface="Arial"/>
                <a:cs typeface="Arial"/>
              </a:rPr>
              <a:t>be</a:t>
            </a:r>
            <a:r>
              <a:rPr sz="2400" spc="-60" dirty="0">
                <a:latin typeface="Arial"/>
                <a:cs typeface="Arial"/>
              </a:rPr>
              <a:t> </a:t>
            </a:r>
            <a:r>
              <a:rPr sz="2400" dirty="0">
                <a:latin typeface="Arial"/>
                <a:cs typeface="Arial"/>
              </a:rPr>
              <a:t>deemed</a:t>
            </a:r>
            <a:r>
              <a:rPr sz="2400" spc="-35" dirty="0">
                <a:latin typeface="Arial"/>
                <a:cs typeface="Arial"/>
              </a:rPr>
              <a:t> </a:t>
            </a:r>
            <a:r>
              <a:rPr sz="2400" b="1" i="1" dirty="0">
                <a:uFill>
                  <a:solidFill>
                    <a:srgbClr val="000000"/>
                  </a:solidFill>
                </a:uFill>
                <a:latin typeface="Arial"/>
                <a:cs typeface="Arial"/>
              </a:rPr>
              <a:t>nonresponsive</a:t>
            </a:r>
            <a:r>
              <a:rPr sz="2400" b="1" i="1" spc="-55" dirty="0">
                <a:uFill>
                  <a:solidFill>
                    <a:srgbClr val="000000"/>
                  </a:solidFill>
                </a:uFill>
                <a:latin typeface="Arial"/>
                <a:cs typeface="Arial"/>
              </a:rPr>
              <a:t> </a:t>
            </a:r>
            <a:r>
              <a:rPr sz="2400" b="1" i="1" dirty="0">
                <a:uFill>
                  <a:solidFill>
                    <a:srgbClr val="000000"/>
                  </a:solidFill>
                </a:uFill>
                <a:latin typeface="Arial"/>
                <a:cs typeface="Arial"/>
              </a:rPr>
              <a:t>and</a:t>
            </a:r>
            <a:r>
              <a:rPr sz="2400" b="1" i="1" spc="-65" dirty="0">
                <a:uFill>
                  <a:solidFill>
                    <a:srgbClr val="000000"/>
                  </a:solidFill>
                </a:uFill>
                <a:latin typeface="Arial"/>
                <a:cs typeface="Arial"/>
              </a:rPr>
              <a:t> </a:t>
            </a:r>
            <a:r>
              <a:rPr sz="2400" b="1" i="1" spc="-20" dirty="0">
                <a:uFill>
                  <a:solidFill>
                    <a:srgbClr val="000000"/>
                  </a:solidFill>
                </a:uFill>
                <a:latin typeface="Arial"/>
                <a:cs typeface="Arial"/>
              </a:rPr>
              <a:t>will</a:t>
            </a:r>
            <a:r>
              <a:rPr sz="2400" b="1" i="1" spc="-20" dirty="0">
                <a:latin typeface="Arial"/>
                <a:cs typeface="Arial"/>
              </a:rPr>
              <a:t> </a:t>
            </a:r>
            <a:r>
              <a:rPr sz="2400" b="1" i="1" dirty="0">
                <a:uFill>
                  <a:solidFill>
                    <a:srgbClr val="000000"/>
                  </a:solidFill>
                </a:uFill>
                <a:latin typeface="Arial"/>
                <a:cs typeface="Arial"/>
              </a:rPr>
              <a:t>not</a:t>
            </a:r>
            <a:r>
              <a:rPr sz="2400" b="1" i="1" spc="-30" dirty="0">
                <a:uFill>
                  <a:solidFill>
                    <a:srgbClr val="000000"/>
                  </a:solidFill>
                </a:uFill>
                <a:latin typeface="Arial"/>
                <a:cs typeface="Arial"/>
              </a:rPr>
              <a:t> </a:t>
            </a:r>
            <a:r>
              <a:rPr sz="2400" b="1" i="1" dirty="0">
                <a:uFill>
                  <a:solidFill>
                    <a:srgbClr val="000000"/>
                  </a:solidFill>
                </a:uFill>
                <a:latin typeface="Arial"/>
                <a:cs typeface="Arial"/>
              </a:rPr>
              <a:t>be</a:t>
            </a:r>
            <a:r>
              <a:rPr sz="2400" b="1" i="1" spc="-25" dirty="0">
                <a:uFill>
                  <a:solidFill>
                    <a:srgbClr val="000000"/>
                  </a:solidFill>
                </a:uFill>
                <a:latin typeface="Arial"/>
                <a:cs typeface="Arial"/>
              </a:rPr>
              <a:t> </a:t>
            </a:r>
            <a:r>
              <a:rPr sz="2400" b="1" i="1" spc="-10" dirty="0">
                <a:uFill>
                  <a:solidFill>
                    <a:srgbClr val="000000"/>
                  </a:solidFill>
                </a:uFill>
                <a:latin typeface="Arial"/>
                <a:cs typeface="Arial"/>
              </a:rPr>
              <a:t>reviewed:</a:t>
            </a:r>
            <a:endParaRPr sz="2400" i="1" dirty="0">
              <a:latin typeface="Arial"/>
              <a:cs typeface="Arial"/>
            </a:endParaRPr>
          </a:p>
          <a:p>
            <a:pPr marL="240029" indent="-227329">
              <a:lnSpc>
                <a:spcPct val="100000"/>
              </a:lnSpc>
              <a:spcBef>
                <a:spcPts val="4200"/>
              </a:spcBef>
              <a:buClr>
                <a:srgbClr val="44536A"/>
              </a:buClr>
              <a:buChar char="•"/>
              <a:tabLst>
                <a:tab pos="240029" algn="l"/>
              </a:tabLst>
            </a:pPr>
            <a:r>
              <a:rPr lang="en-US" sz="2400" dirty="0">
                <a:latin typeface="Arial"/>
                <a:cs typeface="Arial"/>
              </a:rPr>
              <a:t>Applications</a:t>
            </a:r>
            <a:r>
              <a:rPr lang="en-US" sz="2400" spc="-40" dirty="0">
                <a:latin typeface="Arial"/>
                <a:cs typeface="Arial"/>
              </a:rPr>
              <a:t> </a:t>
            </a:r>
            <a:r>
              <a:rPr lang="en-US" sz="2400" dirty="0">
                <a:latin typeface="Arial"/>
                <a:cs typeface="Arial"/>
              </a:rPr>
              <a:t>that</a:t>
            </a:r>
            <a:r>
              <a:rPr lang="en-US" sz="2400" spc="-70" dirty="0">
                <a:latin typeface="Arial"/>
                <a:cs typeface="Arial"/>
              </a:rPr>
              <a:t> </a:t>
            </a:r>
            <a:r>
              <a:rPr lang="en-US" sz="2400" spc="-10" dirty="0">
                <a:latin typeface="Arial"/>
                <a:cs typeface="Arial"/>
              </a:rPr>
              <a:t>propose:</a:t>
            </a:r>
            <a:endParaRPr lang="en-US" sz="2400" dirty="0">
              <a:latin typeface="Arial"/>
              <a:cs typeface="Arial"/>
            </a:endParaRPr>
          </a:p>
          <a:p>
            <a:pPr marL="697230" lvl="1" indent="-227329">
              <a:lnSpc>
                <a:spcPct val="100000"/>
              </a:lnSpc>
              <a:spcBef>
                <a:spcPts val="215"/>
              </a:spcBef>
              <a:buClr>
                <a:srgbClr val="44536A"/>
              </a:buClr>
              <a:buFont typeface="Courier New"/>
              <a:buChar char="o"/>
              <a:tabLst>
                <a:tab pos="697230" algn="l"/>
              </a:tabLst>
            </a:pPr>
            <a:r>
              <a:rPr sz="2400" dirty="0">
                <a:latin typeface="Arial"/>
                <a:cs typeface="Arial"/>
              </a:rPr>
              <a:t>Feasibility/Pilot</a:t>
            </a:r>
            <a:r>
              <a:rPr sz="2400" spc="-165" dirty="0">
                <a:latin typeface="Arial"/>
                <a:cs typeface="Arial"/>
              </a:rPr>
              <a:t> </a:t>
            </a:r>
            <a:r>
              <a:rPr sz="2400" spc="-10" dirty="0">
                <a:latin typeface="Arial"/>
                <a:cs typeface="Arial"/>
              </a:rPr>
              <a:t>projects</a:t>
            </a:r>
            <a:endParaRPr sz="2400" dirty="0">
              <a:latin typeface="Arial"/>
              <a:cs typeface="Arial"/>
            </a:endParaRPr>
          </a:p>
          <a:p>
            <a:pPr marL="697230" marR="5080" lvl="1" indent="-227329">
              <a:lnSpc>
                <a:spcPts val="2590"/>
              </a:lnSpc>
              <a:spcBef>
                <a:spcPts val="535"/>
              </a:spcBef>
              <a:buClr>
                <a:srgbClr val="44536A"/>
              </a:buClr>
              <a:buFont typeface="Courier New"/>
              <a:buChar char="o"/>
              <a:tabLst>
                <a:tab pos="698500" algn="l"/>
              </a:tabLst>
            </a:pPr>
            <a:r>
              <a:rPr sz="2400" spc="-10" dirty="0">
                <a:latin typeface="Arial"/>
                <a:cs typeface="Arial"/>
              </a:rPr>
              <a:t>Dissemination</a:t>
            </a:r>
            <a:r>
              <a:rPr sz="2400" spc="-35" dirty="0">
                <a:latin typeface="Arial"/>
                <a:cs typeface="Arial"/>
              </a:rPr>
              <a:t> </a:t>
            </a:r>
            <a:r>
              <a:rPr sz="2400" dirty="0">
                <a:latin typeface="Arial"/>
                <a:cs typeface="Arial"/>
              </a:rPr>
              <a:t>and</a:t>
            </a:r>
            <a:r>
              <a:rPr sz="2400" spc="-45" dirty="0">
                <a:latin typeface="Arial"/>
                <a:cs typeface="Arial"/>
              </a:rPr>
              <a:t> </a:t>
            </a:r>
            <a:r>
              <a:rPr sz="2400" spc="-10" dirty="0">
                <a:latin typeface="Arial"/>
                <a:cs typeface="Arial"/>
              </a:rPr>
              <a:t>implementation</a:t>
            </a:r>
            <a:r>
              <a:rPr sz="2400" spc="-30" dirty="0">
                <a:latin typeface="Arial"/>
                <a:cs typeface="Arial"/>
              </a:rPr>
              <a:t> </a:t>
            </a:r>
            <a:r>
              <a:rPr sz="2400" dirty="0">
                <a:latin typeface="Arial"/>
                <a:cs typeface="Arial"/>
              </a:rPr>
              <a:t>of</a:t>
            </a:r>
            <a:r>
              <a:rPr sz="2400" spc="-55" dirty="0">
                <a:latin typeface="Arial"/>
                <a:cs typeface="Arial"/>
              </a:rPr>
              <a:t> </a:t>
            </a:r>
            <a:r>
              <a:rPr sz="2400" dirty="0">
                <a:latin typeface="Arial"/>
                <a:cs typeface="Arial"/>
              </a:rPr>
              <a:t>novel</a:t>
            </a:r>
            <a:r>
              <a:rPr sz="2400" spc="-40" dirty="0">
                <a:latin typeface="Arial"/>
                <a:cs typeface="Arial"/>
              </a:rPr>
              <a:t> </a:t>
            </a:r>
            <a:r>
              <a:rPr sz="2400" spc="-10" dirty="0">
                <a:latin typeface="Arial"/>
                <a:cs typeface="Arial"/>
              </a:rPr>
              <a:t>resources/activities/projects 	</a:t>
            </a:r>
            <a:r>
              <a:rPr sz="2400" dirty="0">
                <a:latin typeface="Arial"/>
                <a:cs typeface="Arial"/>
              </a:rPr>
              <a:t>at</a:t>
            </a:r>
            <a:r>
              <a:rPr sz="2400" spc="-45" dirty="0">
                <a:latin typeface="Arial"/>
                <a:cs typeface="Arial"/>
              </a:rPr>
              <a:t> </a:t>
            </a:r>
            <a:r>
              <a:rPr sz="2400" dirty="0">
                <a:latin typeface="Arial"/>
                <a:cs typeface="Arial"/>
              </a:rPr>
              <a:t>other</a:t>
            </a:r>
            <a:r>
              <a:rPr sz="2400" spc="-35" dirty="0">
                <a:latin typeface="Arial"/>
                <a:cs typeface="Arial"/>
              </a:rPr>
              <a:t> </a:t>
            </a:r>
            <a:r>
              <a:rPr sz="2400" spc="-10" dirty="0">
                <a:latin typeface="Arial"/>
                <a:cs typeface="Arial"/>
              </a:rPr>
              <a:t>hubs.</a:t>
            </a:r>
            <a:endParaRPr sz="2400" dirty="0">
              <a:latin typeface="Arial"/>
              <a:cs typeface="Arial"/>
            </a:endParaRPr>
          </a:p>
          <a:p>
            <a:pPr marL="697230" lvl="1" indent="-227329">
              <a:lnSpc>
                <a:spcPct val="100000"/>
              </a:lnSpc>
              <a:spcBef>
                <a:spcPts val="175"/>
              </a:spcBef>
              <a:buClr>
                <a:srgbClr val="44536A"/>
              </a:buClr>
              <a:buFont typeface="Courier New"/>
              <a:buChar char="o"/>
              <a:tabLst>
                <a:tab pos="697230" algn="l"/>
              </a:tabLst>
            </a:pPr>
            <a:r>
              <a:rPr sz="2400" dirty="0">
                <a:latin typeface="Arial"/>
                <a:cs typeface="Arial"/>
              </a:rPr>
              <a:t>Ancillary</a:t>
            </a:r>
            <a:r>
              <a:rPr sz="2400" spc="-60" dirty="0">
                <a:latin typeface="Arial"/>
                <a:cs typeface="Arial"/>
              </a:rPr>
              <a:t> </a:t>
            </a:r>
            <a:r>
              <a:rPr sz="2400" dirty="0">
                <a:latin typeface="Arial"/>
                <a:cs typeface="Arial"/>
              </a:rPr>
              <a:t>studies</a:t>
            </a:r>
            <a:r>
              <a:rPr sz="2400" spc="-55" dirty="0">
                <a:latin typeface="Arial"/>
                <a:cs typeface="Arial"/>
              </a:rPr>
              <a:t> </a:t>
            </a:r>
            <a:r>
              <a:rPr sz="2400" dirty="0">
                <a:latin typeface="Arial"/>
                <a:cs typeface="Arial"/>
              </a:rPr>
              <a:t>or</a:t>
            </a:r>
            <a:r>
              <a:rPr sz="2400" spc="-70" dirty="0">
                <a:latin typeface="Arial"/>
                <a:cs typeface="Arial"/>
              </a:rPr>
              <a:t> </a:t>
            </a:r>
            <a:r>
              <a:rPr sz="2400" dirty="0">
                <a:latin typeface="Arial"/>
                <a:cs typeface="Arial"/>
              </a:rPr>
              <a:t>research</a:t>
            </a:r>
            <a:r>
              <a:rPr sz="2400" spc="-50" dirty="0">
                <a:latin typeface="Arial"/>
                <a:cs typeface="Arial"/>
              </a:rPr>
              <a:t> </a:t>
            </a:r>
            <a:r>
              <a:rPr sz="2400" dirty="0">
                <a:latin typeface="Arial"/>
                <a:cs typeface="Arial"/>
              </a:rPr>
              <a:t>that</a:t>
            </a:r>
            <a:r>
              <a:rPr sz="2400" spc="-75" dirty="0">
                <a:latin typeface="Arial"/>
                <a:cs typeface="Arial"/>
              </a:rPr>
              <a:t> </a:t>
            </a:r>
            <a:r>
              <a:rPr sz="2400" dirty="0">
                <a:latin typeface="Arial"/>
                <a:cs typeface="Arial"/>
              </a:rPr>
              <a:t>is</a:t>
            </a:r>
            <a:r>
              <a:rPr sz="2400" spc="-75" dirty="0">
                <a:latin typeface="Arial"/>
                <a:cs typeface="Arial"/>
              </a:rPr>
              <a:t> </a:t>
            </a:r>
            <a:r>
              <a:rPr sz="2400" dirty="0">
                <a:latin typeface="Arial"/>
                <a:cs typeface="Arial"/>
              </a:rPr>
              <a:t>a</a:t>
            </a:r>
            <a:r>
              <a:rPr sz="2400" spc="-70" dirty="0">
                <a:latin typeface="Arial"/>
                <a:cs typeface="Arial"/>
              </a:rPr>
              <a:t> </a:t>
            </a:r>
            <a:r>
              <a:rPr sz="2400" dirty="0">
                <a:latin typeface="Arial"/>
                <a:cs typeface="Arial"/>
              </a:rPr>
              <a:t>logical</a:t>
            </a:r>
            <a:r>
              <a:rPr sz="2400" spc="-50" dirty="0">
                <a:latin typeface="Arial"/>
                <a:cs typeface="Arial"/>
              </a:rPr>
              <a:t> </a:t>
            </a:r>
            <a:r>
              <a:rPr sz="2400" dirty="0">
                <a:latin typeface="Arial"/>
                <a:cs typeface="Arial"/>
              </a:rPr>
              <a:t>extension</a:t>
            </a:r>
            <a:r>
              <a:rPr sz="2400" spc="-50" dirty="0">
                <a:latin typeface="Arial"/>
                <a:cs typeface="Arial"/>
              </a:rPr>
              <a:t> </a:t>
            </a:r>
            <a:r>
              <a:rPr sz="2400" dirty="0">
                <a:latin typeface="Arial"/>
                <a:cs typeface="Arial"/>
              </a:rPr>
              <a:t>of</a:t>
            </a:r>
            <a:r>
              <a:rPr sz="2400" spc="-75" dirty="0">
                <a:latin typeface="Arial"/>
                <a:cs typeface="Arial"/>
              </a:rPr>
              <a:t> </a:t>
            </a:r>
            <a:r>
              <a:rPr sz="2400" dirty="0">
                <a:latin typeface="Arial"/>
                <a:cs typeface="Arial"/>
              </a:rPr>
              <a:t>ongoing</a:t>
            </a:r>
            <a:r>
              <a:rPr sz="2400" spc="-50" dirty="0">
                <a:latin typeface="Arial"/>
                <a:cs typeface="Arial"/>
              </a:rPr>
              <a:t> </a:t>
            </a:r>
            <a:r>
              <a:rPr sz="2400" spc="-10" dirty="0">
                <a:latin typeface="Arial"/>
                <a:cs typeface="Arial"/>
              </a:rPr>
              <a:t>work.</a:t>
            </a:r>
            <a:endParaRPr sz="2400" dirty="0">
              <a:latin typeface="Arial"/>
              <a:cs typeface="Arial"/>
            </a:endParaRPr>
          </a:p>
          <a:p>
            <a:pPr marL="697230" marR="344805" lvl="1" indent="-227329">
              <a:lnSpc>
                <a:spcPts val="2590"/>
              </a:lnSpc>
              <a:spcBef>
                <a:spcPts val="545"/>
              </a:spcBef>
              <a:buClr>
                <a:srgbClr val="44536A"/>
              </a:buClr>
              <a:buFont typeface="Courier New"/>
              <a:buChar char="o"/>
              <a:tabLst>
                <a:tab pos="698500" algn="l"/>
              </a:tabLst>
            </a:pPr>
            <a:r>
              <a:rPr sz="2400" dirty="0">
                <a:latin typeface="Arial"/>
                <a:cs typeface="Arial"/>
              </a:rPr>
              <a:t>Core</a:t>
            </a:r>
            <a:r>
              <a:rPr sz="2400" spc="-70" dirty="0">
                <a:latin typeface="Arial"/>
                <a:cs typeface="Arial"/>
              </a:rPr>
              <a:t> </a:t>
            </a:r>
            <a:r>
              <a:rPr sz="2400" dirty="0">
                <a:latin typeface="Arial"/>
                <a:cs typeface="Arial"/>
              </a:rPr>
              <a:t>(or</a:t>
            </a:r>
            <a:r>
              <a:rPr sz="2400" spc="-70" dirty="0">
                <a:latin typeface="Arial"/>
                <a:cs typeface="Arial"/>
              </a:rPr>
              <a:t> </a:t>
            </a:r>
            <a:r>
              <a:rPr sz="2400" dirty="0">
                <a:latin typeface="Arial"/>
                <a:cs typeface="Arial"/>
              </a:rPr>
              <a:t>related)</a:t>
            </a:r>
            <a:r>
              <a:rPr sz="2400" spc="-55" dirty="0">
                <a:latin typeface="Arial"/>
                <a:cs typeface="Arial"/>
              </a:rPr>
              <a:t> </a:t>
            </a:r>
            <a:r>
              <a:rPr sz="2400" dirty="0">
                <a:latin typeface="Arial"/>
                <a:cs typeface="Arial"/>
              </a:rPr>
              <a:t>services</a:t>
            </a:r>
            <a:r>
              <a:rPr sz="2400" spc="-60" dirty="0">
                <a:latin typeface="Arial"/>
                <a:cs typeface="Arial"/>
              </a:rPr>
              <a:t> </a:t>
            </a:r>
            <a:r>
              <a:rPr sz="2400" dirty="0">
                <a:latin typeface="Arial"/>
                <a:cs typeface="Arial"/>
              </a:rPr>
              <a:t>to</a:t>
            </a:r>
            <a:r>
              <a:rPr sz="2400" spc="-75" dirty="0">
                <a:latin typeface="Arial"/>
                <a:cs typeface="Arial"/>
              </a:rPr>
              <a:t> </a:t>
            </a:r>
            <a:r>
              <a:rPr sz="2400" dirty="0">
                <a:latin typeface="Arial"/>
                <a:cs typeface="Arial"/>
              </a:rPr>
              <a:t>supplement</a:t>
            </a:r>
            <a:r>
              <a:rPr sz="2400" spc="-55" dirty="0">
                <a:latin typeface="Arial"/>
                <a:cs typeface="Arial"/>
              </a:rPr>
              <a:t> </a:t>
            </a:r>
            <a:r>
              <a:rPr sz="2400" dirty="0">
                <a:latin typeface="Arial"/>
                <a:cs typeface="Arial"/>
              </a:rPr>
              <a:t>the</a:t>
            </a:r>
            <a:r>
              <a:rPr sz="2400" spc="-70" dirty="0">
                <a:latin typeface="Arial"/>
                <a:cs typeface="Arial"/>
              </a:rPr>
              <a:t> </a:t>
            </a:r>
            <a:r>
              <a:rPr sz="2400" dirty="0">
                <a:latin typeface="Arial"/>
                <a:cs typeface="Arial"/>
              </a:rPr>
              <a:t>budgets</a:t>
            </a:r>
            <a:r>
              <a:rPr sz="2400" spc="-60" dirty="0">
                <a:latin typeface="Arial"/>
                <a:cs typeface="Arial"/>
              </a:rPr>
              <a:t> </a:t>
            </a:r>
            <a:r>
              <a:rPr sz="2400" dirty="0">
                <a:latin typeface="Arial"/>
                <a:cs typeface="Arial"/>
              </a:rPr>
              <a:t>of</a:t>
            </a:r>
            <a:r>
              <a:rPr sz="2400" spc="-75" dirty="0">
                <a:latin typeface="Arial"/>
                <a:cs typeface="Arial"/>
              </a:rPr>
              <a:t> </a:t>
            </a:r>
            <a:r>
              <a:rPr sz="2400" dirty="0">
                <a:latin typeface="Arial"/>
                <a:cs typeface="Arial"/>
              </a:rPr>
              <a:t>existing</a:t>
            </a:r>
            <a:r>
              <a:rPr sz="2400" spc="-65" dirty="0">
                <a:latin typeface="Arial"/>
                <a:cs typeface="Arial"/>
              </a:rPr>
              <a:t> </a:t>
            </a:r>
            <a:r>
              <a:rPr sz="2400" spc="-25" dirty="0">
                <a:latin typeface="Arial"/>
                <a:cs typeface="Arial"/>
              </a:rPr>
              <a:t>UM1 	</a:t>
            </a:r>
            <a:r>
              <a:rPr sz="2400" spc="-10" dirty="0">
                <a:latin typeface="Arial"/>
                <a:cs typeface="Arial"/>
              </a:rPr>
              <a:t>efforts.</a:t>
            </a:r>
            <a:endParaRPr sz="2400" dirty="0">
              <a:latin typeface="Arial"/>
              <a:cs typeface="Arial"/>
            </a:endParaRPr>
          </a:p>
          <a:p>
            <a:pPr marL="697230" marR="147320" lvl="1" indent="-227329">
              <a:lnSpc>
                <a:spcPts val="2590"/>
              </a:lnSpc>
              <a:spcBef>
                <a:spcPts val="500"/>
              </a:spcBef>
              <a:buClr>
                <a:srgbClr val="44536A"/>
              </a:buClr>
              <a:buFont typeface="Courier New"/>
              <a:buChar char="o"/>
              <a:tabLst>
                <a:tab pos="698500" algn="l"/>
              </a:tabLst>
            </a:pPr>
            <a:r>
              <a:rPr sz="2400" dirty="0">
                <a:latin typeface="Arial"/>
                <a:cs typeface="Arial"/>
              </a:rPr>
              <a:t>Applications</a:t>
            </a:r>
            <a:r>
              <a:rPr sz="2400" spc="-50" dirty="0">
                <a:latin typeface="Arial"/>
                <a:cs typeface="Arial"/>
              </a:rPr>
              <a:t> </a:t>
            </a:r>
            <a:r>
              <a:rPr sz="2400" dirty="0">
                <a:latin typeface="Arial"/>
                <a:cs typeface="Arial"/>
              </a:rPr>
              <a:t>with</a:t>
            </a:r>
            <a:r>
              <a:rPr sz="2400" spc="-70" dirty="0">
                <a:latin typeface="Arial"/>
                <a:cs typeface="Arial"/>
              </a:rPr>
              <a:t> </a:t>
            </a:r>
            <a:r>
              <a:rPr sz="2400" dirty="0">
                <a:latin typeface="Arial"/>
                <a:cs typeface="Arial"/>
              </a:rPr>
              <a:t>Studies</a:t>
            </a:r>
            <a:r>
              <a:rPr sz="2400" spc="-60" dirty="0">
                <a:latin typeface="Arial"/>
                <a:cs typeface="Arial"/>
              </a:rPr>
              <a:t> </a:t>
            </a:r>
            <a:r>
              <a:rPr sz="2400" dirty="0">
                <a:latin typeface="Arial"/>
                <a:cs typeface="Arial"/>
              </a:rPr>
              <a:t>with</a:t>
            </a:r>
            <a:r>
              <a:rPr sz="2400" spc="-70" dirty="0">
                <a:latin typeface="Arial"/>
                <a:cs typeface="Arial"/>
              </a:rPr>
              <a:t> </a:t>
            </a:r>
            <a:r>
              <a:rPr sz="2400" dirty="0">
                <a:latin typeface="Arial"/>
                <a:cs typeface="Arial"/>
              </a:rPr>
              <a:t>a</a:t>
            </a:r>
            <a:r>
              <a:rPr sz="2400" spc="-75" dirty="0">
                <a:latin typeface="Arial"/>
                <a:cs typeface="Arial"/>
              </a:rPr>
              <a:t> </a:t>
            </a:r>
            <a:r>
              <a:rPr sz="2400" dirty="0">
                <a:latin typeface="Arial"/>
                <a:cs typeface="Arial"/>
              </a:rPr>
              <a:t>major</a:t>
            </a:r>
            <a:r>
              <a:rPr sz="2400" spc="-65" dirty="0">
                <a:latin typeface="Arial"/>
                <a:cs typeface="Arial"/>
              </a:rPr>
              <a:t> </a:t>
            </a:r>
            <a:r>
              <a:rPr sz="2400" dirty="0">
                <a:latin typeface="Arial"/>
                <a:cs typeface="Arial"/>
              </a:rPr>
              <a:t>emphasis</a:t>
            </a:r>
            <a:r>
              <a:rPr sz="2400" spc="-50" dirty="0">
                <a:latin typeface="Arial"/>
                <a:cs typeface="Arial"/>
              </a:rPr>
              <a:t> </a:t>
            </a:r>
            <a:r>
              <a:rPr sz="2400" dirty="0">
                <a:latin typeface="Arial"/>
                <a:cs typeface="Arial"/>
              </a:rPr>
              <a:t>outside</a:t>
            </a:r>
            <a:r>
              <a:rPr sz="2400" spc="-60" dirty="0">
                <a:latin typeface="Arial"/>
                <a:cs typeface="Arial"/>
              </a:rPr>
              <a:t> </a:t>
            </a:r>
            <a:r>
              <a:rPr sz="2400" dirty="0">
                <a:latin typeface="Arial"/>
                <a:cs typeface="Arial"/>
              </a:rPr>
              <a:t>of</a:t>
            </a:r>
            <a:r>
              <a:rPr sz="2400" spc="-75" dirty="0">
                <a:latin typeface="Arial"/>
                <a:cs typeface="Arial"/>
              </a:rPr>
              <a:t> </a:t>
            </a:r>
            <a:r>
              <a:rPr sz="2400" dirty="0">
                <a:latin typeface="Arial"/>
                <a:cs typeface="Arial"/>
              </a:rPr>
              <a:t>the</a:t>
            </a:r>
            <a:r>
              <a:rPr sz="2400" spc="-70" dirty="0">
                <a:latin typeface="Arial"/>
                <a:cs typeface="Arial"/>
              </a:rPr>
              <a:t> </a:t>
            </a:r>
            <a:r>
              <a:rPr sz="2400" spc="-10" dirty="0">
                <a:latin typeface="Arial"/>
                <a:cs typeface="Arial"/>
              </a:rPr>
              <a:t>NCATS 	</a:t>
            </a:r>
            <a:r>
              <a:rPr sz="2400" dirty="0">
                <a:latin typeface="Arial"/>
                <a:cs typeface="Arial"/>
              </a:rPr>
              <a:t>Strategic</a:t>
            </a:r>
            <a:r>
              <a:rPr sz="2400" spc="-50" dirty="0">
                <a:latin typeface="Arial"/>
                <a:cs typeface="Arial"/>
              </a:rPr>
              <a:t> </a:t>
            </a:r>
            <a:r>
              <a:rPr sz="2400" dirty="0">
                <a:latin typeface="Arial"/>
                <a:cs typeface="Arial"/>
              </a:rPr>
              <a:t>Plan</a:t>
            </a:r>
            <a:r>
              <a:rPr sz="2400" spc="-45" dirty="0">
                <a:latin typeface="Arial"/>
                <a:cs typeface="Arial"/>
              </a:rPr>
              <a:t> </a:t>
            </a:r>
            <a:r>
              <a:rPr sz="2400" dirty="0">
                <a:latin typeface="Arial"/>
                <a:cs typeface="Arial"/>
              </a:rPr>
              <a:t>and</a:t>
            </a:r>
            <a:r>
              <a:rPr sz="2400" spc="-40" dirty="0">
                <a:latin typeface="Arial"/>
                <a:cs typeface="Arial"/>
              </a:rPr>
              <a:t> </a:t>
            </a:r>
            <a:r>
              <a:rPr sz="2400" dirty="0">
                <a:latin typeface="Arial"/>
                <a:cs typeface="Arial"/>
              </a:rPr>
              <a:t>the</a:t>
            </a:r>
            <a:r>
              <a:rPr sz="2400" spc="-50" dirty="0">
                <a:latin typeface="Arial"/>
                <a:cs typeface="Arial"/>
              </a:rPr>
              <a:t> </a:t>
            </a:r>
            <a:r>
              <a:rPr sz="2400" dirty="0">
                <a:latin typeface="Arial"/>
                <a:cs typeface="Arial"/>
              </a:rPr>
              <a:t>goals</a:t>
            </a:r>
            <a:r>
              <a:rPr sz="2400" spc="-30" dirty="0">
                <a:latin typeface="Arial"/>
                <a:cs typeface="Arial"/>
              </a:rPr>
              <a:t> </a:t>
            </a:r>
            <a:r>
              <a:rPr sz="2400" dirty="0">
                <a:latin typeface="Arial"/>
                <a:cs typeface="Arial"/>
              </a:rPr>
              <a:t>of</a:t>
            </a:r>
            <a:r>
              <a:rPr sz="2400" spc="-55" dirty="0">
                <a:latin typeface="Arial"/>
                <a:cs typeface="Arial"/>
              </a:rPr>
              <a:t> </a:t>
            </a:r>
            <a:r>
              <a:rPr sz="2400" dirty="0">
                <a:latin typeface="Arial"/>
                <a:cs typeface="Arial"/>
              </a:rPr>
              <a:t>the</a:t>
            </a:r>
            <a:r>
              <a:rPr sz="2400" spc="-45" dirty="0">
                <a:latin typeface="Arial"/>
                <a:cs typeface="Arial"/>
              </a:rPr>
              <a:t> </a:t>
            </a:r>
            <a:r>
              <a:rPr sz="2400" dirty="0">
                <a:latin typeface="Arial"/>
                <a:cs typeface="Arial"/>
              </a:rPr>
              <a:t>CTSA</a:t>
            </a:r>
            <a:r>
              <a:rPr sz="2400" spc="-165" dirty="0">
                <a:latin typeface="Arial"/>
                <a:cs typeface="Arial"/>
              </a:rPr>
              <a:t> </a:t>
            </a:r>
            <a:r>
              <a:rPr sz="2400" spc="-10" dirty="0">
                <a:latin typeface="Arial"/>
                <a:cs typeface="Arial"/>
              </a:rPr>
              <a:t>Program.</a:t>
            </a:r>
            <a:endParaRPr sz="2400" dirty="0">
              <a:latin typeface="Arial"/>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32182" rIns="0" bIns="0" rtlCol="0">
            <a:spAutoFit/>
          </a:bodyPr>
          <a:lstStyle/>
          <a:p>
            <a:pPr marL="1141095">
              <a:lnSpc>
                <a:spcPct val="100000"/>
              </a:lnSpc>
              <a:spcBef>
                <a:spcPts val="100"/>
              </a:spcBef>
            </a:pPr>
            <a:r>
              <a:rPr dirty="0"/>
              <a:t>Incomplete</a:t>
            </a:r>
            <a:r>
              <a:rPr spc="-60" dirty="0"/>
              <a:t> </a:t>
            </a:r>
            <a:r>
              <a:rPr spc="-10" dirty="0"/>
              <a:t>applications</a:t>
            </a:r>
          </a:p>
        </p:txBody>
      </p:sp>
      <p:sp>
        <p:nvSpPr>
          <p:cNvPr id="3" name="object 3"/>
          <p:cNvSpPr txBox="1"/>
          <p:nvPr/>
        </p:nvSpPr>
        <p:spPr>
          <a:xfrm>
            <a:off x="2045652" y="1418731"/>
            <a:ext cx="7367905" cy="3738203"/>
          </a:xfrm>
          <a:prstGeom prst="rect">
            <a:avLst/>
          </a:prstGeom>
        </p:spPr>
        <p:txBody>
          <a:bodyPr vert="horz" wrap="square" lIns="0" tIns="100330" rIns="0" bIns="0" rtlCol="0">
            <a:spAutoFit/>
          </a:bodyPr>
          <a:lstStyle/>
          <a:p>
            <a:pPr marL="12700">
              <a:lnSpc>
                <a:spcPct val="100000"/>
              </a:lnSpc>
              <a:spcBef>
                <a:spcPts val="790"/>
              </a:spcBef>
            </a:pPr>
            <a:r>
              <a:rPr sz="2600" dirty="0">
                <a:latin typeface="Arial"/>
                <a:cs typeface="Arial"/>
              </a:rPr>
              <a:t>Applications</a:t>
            </a:r>
            <a:r>
              <a:rPr sz="2600" spc="-45" dirty="0">
                <a:latin typeface="Arial"/>
                <a:cs typeface="Arial"/>
              </a:rPr>
              <a:t> </a:t>
            </a:r>
            <a:r>
              <a:rPr sz="2600" dirty="0">
                <a:latin typeface="Arial"/>
                <a:cs typeface="Arial"/>
              </a:rPr>
              <a:t>that</a:t>
            </a:r>
            <a:r>
              <a:rPr sz="2600" spc="-45" dirty="0">
                <a:latin typeface="Arial"/>
                <a:cs typeface="Arial"/>
              </a:rPr>
              <a:t> </a:t>
            </a:r>
            <a:r>
              <a:rPr sz="2600" dirty="0">
                <a:latin typeface="Arial"/>
                <a:cs typeface="Arial"/>
              </a:rPr>
              <a:t>do</a:t>
            </a:r>
            <a:r>
              <a:rPr sz="2600" spc="-50" dirty="0">
                <a:latin typeface="Arial"/>
                <a:cs typeface="Arial"/>
              </a:rPr>
              <a:t> </a:t>
            </a:r>
            <a:r>
              <a:rPr sz="2600" dirty="0">
                <a:latin typeface="Arial"/>
                <a:cs typeface="Arial"/>
              </a:rPr>
              <a:t>not</a:t>
            </a:r>
            <a:r>
              <a:rPr sz="2600" spc="-50" dirty="0">
                <a:latin typeface="Arial"/>
                <a:cs typeface="Arial"/>
              </a:rPr>
              <a:t> </a:t>
            </a:r>
            <a:r>
              <a:rPr sz="2600" spc="-10" dirty="0">
                <a:latin typeface="Arial"/>
                <a:cs typeface="Arial"/>
              </a:rPr>
              <a:t>include:</a:t>
            </a:r>
            <a:endParaRPr sz="2600" dirty="0">
              <a:latin typeface="Arial"/>
              <a:cs typeface="Arial"/>
            </a:endParaRPr>
          </a:p>
          <a:p>
            <a:pPr marL="240665" indent="-227965">
              <a:lnSpc>
                <a:spcPct val="100000"/>
              </a:lnSpc>
              <a:spcBef>
                <a:spcPts val="690"/>
              </a:spcBef>
              <a:buClr>
                <a:srgbClr val="44536A"/>
              </a:buClr>
              <a:buChar char="•"/>
              <a:tabLst>
                <a:tab pos="240665" algn="l"/>
              </a:tabLst>
            </a:pPr>
            <a:r>
              <a:rPr sz="2600" dirty="0">
                <a:latin typeface="Arial"/>
                <a:cs typeface="Arial"/>
              </a:rPr>
              <a:t>UM1</a:t>
            </a:r>
            <a:r>
              <a:rPr sz="2600" spc="-85" dirty="0">
                <a:latin typeface="Arial"/>
                <a:cs typeface="Arial"/>
              </a:rPr>
              <a:t> </a:t>
            </a:r>
            <a:r>
              <a:rPr sz="2600" dirty="0">
                <a:latin typeface="Arial"/>
                <a:cs typeface="Arial"/>
              </a:rPr>
              <a:t>and</a:t>
            </a:r>
            <a:r>
              <a:rPr sz="2600" spc="-60" dirty="0">
                <a:latin typeface="Arial"/>
                <a:cs typeface="Arial"/>
              </a:rPr>
              <a:t> </a:t>
            </a:r>
            <a:r>
              <a:rPr sz="2600" dirty="0">
                <a:latin typeface="Arial"/>
                <a:cs typeface="Arial"/>
              </a:rPr>
              <a:t>RC2</a:t>
            </a:r>
            <a:r>
              <a:rPr sz="2600" spc="-75" dirty="0">
                <a:latin typeface="Arial"/>
                <a:cs typeface="Arial"/>
              </a:rPr>
              <a:t> </a:t>
            </a:r>
            <a:r>
              <a:rPr sz="2600" dirty="0">
                <a:latin typeface="Arial"/>
                <a:cs typeface="Arial"/>
              </a:rPr>
              <a:t>Coordination</a:t>
            </a:r>
            <a:r>
              <a:rPr sz="2600" spc="-55" dirty="0">
                <a:latin typeface="Arial"/>
                <a:cs typeface="Arial"/>
              </a:rPr>
              <a:t> </a:t>
            </a:r>
            <a:r>
              <a:rPr sz="2600" dirty="0">
                <a:latin typeface="Arial"/>
                <a:cs typeface="Arial"/>
              </a:rPr>
              <a:t>and</a:t>
            </a:r>
            <a:r>
              <a:rPr sz="2600" spc="-60" dirty="0">
                <a:latin typeface="Arial"/>
                <a:cs typeface="Arial"/>
              </a:rPr>
              <a:t> </a:t>
            </a:r>
            <a:r>
              <a:rPr sz="2600" dirty="0">
                <a:latin typeface="Arial"/>
                <a:cs typeface="Arial"/>
              </a:rPr>
              <a:t>Integration</a:t>
            </a:r>
            <a:r>
              <a:rPr sz="2600" spc="-50" dirty="0">
                <a:latin typeface="Arial"/>
                <a:cs typeface="Arial"/>
              </a:rPr>
              <a:t> </a:t>
            </a:r>
            <a:r>
              <a:rPr sz="2600" spc="-20" dirty="0">
                <a:latin typeface="Arial"/>
                <a:cs typeface="Arial"/>
              </a:rPr>
              <a:t>Plan</a:t>
            </a:r>
            <a:endParaRPr sz="2600" dirty="0">
              <a:latin typeface="Arial"/>
              <a:cs typeface="Arial"/>
            </a:endParaRPr>
          </a:p>
          <a:p>
            <a:pPr marL="240665" indent="-227965">
              <a:lnSpc>
                <a:spcPct val="100000"/>
              </a:lnSpc>
              <a:spcBef>
                <a:spcPts val="690"/>
              </a:spcBef>
              <a:buClr>
                <a:srgbClr val="44536A"/>
              </a:buClr>
              <a:buChar char="•"/>
              <a:tabLst>
                <a:tab pos="240665" algn="l"/>
              </a:tabLst>
            </a:pPr>
            <a:r>
              <a:rPr sz="2600" dirty="0">
                <a:latin typeface="Arial"/>
                <a:cs typeface="Arial"/>
              </a:rPr>
              <a:t>Program</a:t>
            </a:r>
            <a:r>
              <a:rPr sz="2600" spc="-75" dirty="0">
                <a:latin typeface="Arial"/>
                <a:cs typeface="Arial"/>
              </a:rPr>
              <a:t> </a:t>
            </a:r>
            <a:r>
              <a:rPr sz="2600" spc="-10" dirty="0">
                <a:latin typeface="Arial"/>
                <a:cs typeface="Arial"/>
              </a:rPr>
              <a:t>Milestones</a:t>
            </a:r>
            <a:endParaRPr sz="2600" dirty="0">
              <a:latin typeface="Arial"/>
              <a:cs typeface="Arial"/>
            </a:endParaRPr>
          </a:p>
          <a:p>
            <a:pPr marL="240665" indent="-227965">
              <a:lnSpc>
                <a:spcPct val="100000"/>
              </a:lnSpc>
              <a:spcBef>
                <a:spcPts val="685"/>
              </a:spcBef>
              <a:buClr>
                <a:srgbClr val="44536A"/>
              </a:buClr>
              <a:buChar char="•"/>
              <a:tabLst>
                <a:tab pos="240665" algn="l"/>
              </a:tabLst>
            </a:pPr>
            <a:r>
              <a:rPr sz="2600" dirty="0">
                <a:latin typeface="Arial"/>
                <a:cs typeface="Arial"/>
              </a:rPr>
              <a:t>Program</a:t>
            </a:r>
            <a:r>
              <a:rPr sz="2600" spc="-95" dirty="0">
                <a:latin typeface="Arial"/>
                <a:cs typeface="Arial"/>
              </a:rPr>
              <a:t> </a:t>
            </a:r>
            <a:r>
              <a:rPr sz="2600" dirty="0">
                <a:latin typeface="Arial"/>
                <a:cs typeface="Arial"/>
              </a:rPr>
              <a:t>Evaluation</a:t>
            </a:r>
            <a:r>
              <a:rPr sz="2600" spc="-80" dirty="0">
                <a:latin typeface="Arial"/>
                <a:cs typeface="Arial"/>
              </a:rPr>
              <a:t> </a:t>
            </a:r>
            <a:r>
              <a:rPr sz="2600" dirty="0">
                <a:latin typeface="Arial"/>
                <a:cs typeface="Arial"/>
              </a:rPr>
              <a:t>and</a:t>
            </a:r>
            <a:r>
              <a:rPr sz="2600" spc="-85" dirty="0">
                <a:latin typeface="Arial"/>
                <a:cs typeface="Arial"/>
              </a:rPr>
              <a:t> </a:t>
            </a:r>
            <a:r>
              <a:rPr sz="2600" dirty="0">
                <a:latin typeface="Arial"/>
                <a:cs typeface="Arial"/>
              </a:rPr>
              <a:t>Sustainability</a:t>
            </a:r>
            <a:r>
              <a:rPr sz="2600" spc="-75" dirty="0">
                <a:latin typeface="Arial"/>
                <a:cs typeface="Arial"/>
              </a:rPr>
              <a:t> </a:t>
            </a:r>
            <a:r>
              <a:rPr sz="2600" spc="-20" dirty="0">
                <a:latin typeface="Arial"/>
                <a:cs typeface="Arial"/>
              </a:rPr>
              <a:t>Plan</a:t>
            </a:r>
            <a:endParaRPr sz="2600" dirty="0">
              <a:latin typeface="Arial"/>
              <a:cs typeface="Arial"/>
            </a:endParaRPr>
          </a:p>
          <a:p>
            <a:pPr marL="240665" indent="-227965">
              <a:lnSpc>
                <a:spcPct val="100000"/>
              </a:lnSpc>
              <a:spcBef>
                <a:spcPts val="690"/>
              </a:spcBef>
              <a:buClr>
                <a:srgbClr val="44536A"/>
              </a:buClr>
              <a:buChar char="•"/>
              <a:tabLst>
                <a:tab pos="240665" algn="l"/>
              </a:tabLst>
            </a:pPr>
            <a:r>
              <a:rPr sz="2600" dirty="0">
                <a:latin typeface="Arial"/>
                <a:cs typeface="Arial"/>
              </a:rPr>
              <a:t>Letter</a:t>
            </a:r>
            <a:r>
              <a:rPr sz="2600" spc="-30" dirty="0">
                <a:latin typeface="Arial"/>
                <a:cs typeface="Arial"/>
              </a:rPr>
              <a:t> </a:t>
            </a:r>
            <a:r>
              <a:rPr sz="2600" dirty="0">
                <a:latin typeface="Arial"/>
                <a:cs typeface="Arial"/>
              </a:rPr>
              <a:t>of</a:t>
            </a:r>
            <a:r>
              <a:rPr sz="2600" spc="-40" dirty="0">
                <a:latin typeface="Arial"/>
                <a:cs typeface="Arial"/>
              </a:rPr>
              <a:t> </a:t>
            </a:r>
            <a:r>
              <a:rPr sz="2600" dirty="0">
                <a:latin typeface="Arial"/>
                <a:cs typeface="Arial"/>
              </a:rPr>
              <a:t>Support</a:t>
            </a:r>
            <a:r>
              <a:rPr sz="2600" spc="-35" dirty="0">
                <a:latin typeface="Arial"/>
                <a:cs typeface="Arial"/>
              </a:rPr>
              <a:t> </a:t>
            </a:r>
            <a:r>
              <a:rPr sz="2600" dirty="0">
                <a:latin typeface="Arial"/>
                <a:cs typeface="Arial"/>
              </a:rPr>
              <a:t>from</a:t>
            </a:r>
            <a:r>
              <a:rPr sz="2600" spc="-40" dirty="0">
                <a:latin typeface="Arial"/>
                <a:cs typeface="Arial"/>
              </a:rPr>
              <a:t> </a:t>
            </a:r>
            <a:r>
              <a:rPr sz="2600" dirty="0">
                <a:latin typeface="Arial"/>
                <a:cs typeface="Arial"/>
              </a:rPr>
              <a:t>UM1</a:t>
            </a:r>
            <a:r>
              <a:rPr sz="2600" spc="-55" dirty="0">
                <a:latin typeface="Arial"/>
                <a:cs typeface="Arial"/>
              </a:rPr>
              <a:t> </a:t>
            </a:r>
            <a:r>
              <a:rPr sz="2600" spc="-10" dirty="0">
                <a:latin typeface="Arial"/>
                <a:cs typeface="Arial"/>
              </a:rPr>
              <a:t>PD/PI</a:t>
            </a:r>
            <a:endParaRPr sz="2600" dirty="0">
              <a:latin typeface="Arial"/>
              <a:cs typeface="Arial"/>
            </a:endParaRPr>
          </a:p>
          <a:p>
            <a:pPr marL="732790" algn="ctr">
              <a:lnSpc>
                <a:spcPct val="100000"/>
              </a:lnSpc>
              <a:spcBef>
                <a:spcPts val="6600"/>
              </a:spcBef>
            </a:pPr>
            <a:r>
              <a:rPr lang="en-US" sz="2800" b="1" dirty="0">
                <a:latin typeface="Arial"/>
                <a:cs typeface="Arial"/>
              </a:rPr>
              <a:t>Will</a:t>
            </a:r>
            <a:r>
              <a:rPr lang="en-US" sz="2800" b="1" spc="-70" dirty="0">
                <a:latin typeface="Arial"/>
                <a:cs typeface="Arial"/>
              </a:rPr>
              <a:t> </a:t>
            </a:r>
            <a:r>
              <a:rPr lang="en-US" sz="2800" b="1" dirty="0">
                <a:latin typeface="Arial"/>
                <a:cs typeface="Arial"/>
              </a:rPr>
              <a:t>not</a:t>
            </a:r>
            <a:r>
              <a:rPr lang="en-US" sz="2800" b="1" spc="-35" dirty="0">
                <a:latin typeface="Arial"/>
                <a:cs typeface="Arial"/>
              </a:rPr>
              <a:t> </a:t>
            </a:r>
            <a:r>
              <a:rPr lang="en-US" sz="2800" b="1" dirty="0">
                <a:latin typeface="Arial"/>
                <a:cs typeface="Arial"/>
              </a:rPr>
              <a:t>be</a:t>
            </a:r>
            <a:r>
              <a:rPr lang="en-US" sz="2800" b="1" spc="-40" dirty="0">
                <a:latin typeface="Arial"/>
                <a:cs typeface="Arial"/>
              </a:rPr>
              <a:t> </a:t>
            </a:r>
            <a:r>
              <a:rPr lang="en-US" sz="2800" b="1" spc="-10" dirty="0">
                <a:latin typeface="Arial"/>
                <a:cs typeface="Arial"/>
              </a:rPr>
              <a:t>reviewed.</a:t>
            </a:r>
            <a:endParaRPr lang="en-US" sz="2800" dirty="0">
              <a:latin typeface="Arial"/>
              <a:cs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45652" y="349949"/>
            <a:ext cx="6609080" cy="574040"/>
          </a:xfrm>
          <a:prstGeom prst="rect">
            <a:avLst/>
          </a:prstGeom>
        </p:spPr>
        <p:txBody>
          <a:bodyPr vert="horz" wrap="square" lIns="0" tIns="12700" rIns="0" bIns="0" rtlCol="0">
            <a:spAutoFit/>
          </a:bodyPr>
          <a:lstStyle/>
          <a:p>
            <a:pPr marL="12700">
              <a:lnSpc>
                <a:spcPct val="100000"/>
              </a:lnSpc>
              <a:spcBef>
                <a:spcPts val="100"/>
              </a:spcBef>
            </a:pPr>
            <a:r>
              <a:rPr dirty="0"/>
              <a:t>Review</a:t>
            </a:r>
            <a:r>
              <a:rPr spc="-55" dirty="0"/>
              <a:t> </a:t>
            </a:r>
            <a:r>
              <a:rPr dirty="0"/>
              <a:t>and</a:t>
            </a:r>
            <a:r>
              <a:rPr spc="-25" dirty="0"/>
              <a:t> </a:t>
            </a:r>
            <a:r>
              <a:rPr dirty="0"/>
              <a:t>Selection</a:t>
            </a:r>
            <a:r>
              <a:rPr spc="-45" dirty="0"/>
              <a:t> </a:t>
            </a:r>
            <a:r>
              <a:rPr spc="-10" dirty="0"/>
              <a:t>Process</a:t>
            </a:r>
          </a:p>
        </p:txBody>
      </p:sp>
      <p:sp>
        <p:nvSpPr>
          <p:cNvPr id="3" name="object 3"/>
          <p:cNvSpPr txBox="1"/>
          <p:nvPr/>
        </p:nvSpPr>
        <p:spPr>
          <a:xfrm>
            <a:off x="1547177" y="1102487"/>
            <a:ext cx="10033635" cy="4927600"/>
          </a:xfrm>
          <a:prstGeom prst="rect">
            <a:avLst/>
          </a:prstGeom>
        </p:spPr>
        <p:txBody>
          <a:bodyPr vert="horz" wrap="square" lIns="0" tIns="12065" rIns="0" bIns="0" rtlCol="0">
            <a:spAutoFit/>
          </a:bodyPr>
          <a:lstStyle/>
          <a:p>
            <a:pPr marL="240665" marR="234950" indent="-228600">
              <a:lnSpc>
                <a:spcPct val="100000"/>
              </a:lnSpc>
              <a:spcBef>
                <a:spcPts val="95"/>
              </a:spcBef>
              <a:buClr>
                <a:srgbClr val="44536A"/>
              </a:buClr>
              <a:buChar char="•"/>
              <a:tabLst>
                <a:tab pos="240665" algn="l"/>
              </a:tabLst>
            </a:pPr>
            <a:r>
              <a:rPr sz="2000" dirty="0">
                <a:latin typeface="Arial"/>
                <a:cs typeface="Arial"/>
              </a:rPr>
              <a:t>Applications</a:t>
            </a:r>
            <a:r>
              <a:rPr sz="2000" spc="-40" dirty="0">
                <a:latin typeface="Arial"/>
                <a:cs typeface="Arial"/>
              </a:rPr>
              <a:t> </a:t>
            </a:r>
            <a:r>
              <a:rPr sz="2000" dirty="0">
                <a:latin typeface="Arial"/>
                <a:cs typeface="Arial"/>
              </a:rPr>
              <a:t>will</a:t>
            </a:r>
            <a:r>
              <a:rPr sz="2000" spc="-40" dirty="0">
                <a:latin typeface="Arial"/>
                <a:cs typeface="Arial"/>
              </a:rPr>
              <a:t> </a:t>
            </a:r>
            <a:r>
              <a:rPr sz="2000" dirty="0">
                <a:latin typeface="Arial"/>
                <a:cs typeface="Arial"/>
              </a:rPr>
              <a:t>be</a:t>
            </a:r>
            <a:r>
              <a:rPr sz="2000" spc="-60" dirty="0">
                <a:latin typeface="Arial"/>
                <a:cs typeface="Arial"/>
              </a:rPr>
              <a:t> </a:t>
            </a:r>
            <a:r>
              <a:rPr sz="2000" dirty="0">
                <a:latin typeface="Arial"/>
                <a:cs typeface="Arial"/>
              </a:rPr>
              <a:t>evaluated</a:t>
            </a:r>
            <a:r>
              <a:rPr sz="2000" spc="-55" dirty="0">
                <a:latin typeface="Arial"/>
                <a:cs typeface="Arial"/>
              </a:rPr>
              <a:t> </a:t>
            </a:r>
            <a:r>
              <a:rPr sz="2000" dirty="0">
                <a:latin typeface="Arial"/>
                <a:cs typeface="Arial"/>
              </a:rPr>
              <a:t>for</a:t>
            </a:r>
            <a:r>
              <a:rPr sz="2000" spc="-75" dirty="0">
                <a:latin typeface="Arial"/>
                <a:cs typeface="Arial"/>
              </a:rPr>
              <a:t> </a:t>
            </a:r>
            <a:r>
              <a:rPr sz="2000" dirty="0">
                <a:latin typeface="Arial"/>
                <a:cs typeface="Arial"/>
              </a:rPr>
              <a:t>scientific</a:t>
            </a:r>
            <a:r>
              <a:rPr sz="2000" spc="-60" dirty="0">
                <a:latin typeface="Arial"/>
                <a:cs typeface="Arial"/>
              </a:rPr>
              <a:t> </a:t>
            </a:r>
            <a:r>
              <a:rPr sz="2000" dirty="0">
                <a:latin typeface="Arial"/>
                <a:cs typeface="Arial"/>
              </a:rPr>
              <a:t>and</a:t>
            </a:r>
            <a:r>
              <a:rPr sz="2000" spc="-55" dirty="0">
                <a:latin typeface="Arial"/>
                <a:cs typeface="Arial"/>
              </a:rPr>
              <a:t> </a:t>
            </a:r>
            <a:r>
              <a:rPr sz="2000" dirty="0">
                <a:latin typeface="Arial"/>
                <a:cs typeface="Arial"/>
              </a:rPr>
              <a:t>technical</a:t>
            </a:r>
            <a:r>
              <a:rPr sz="2000" spc="-60" dirty="0">
                <a:latin typeface="Arial"/>
                <a:cs typeface="Arial"/>
              </a:rPr>
              <a:t> </a:t>
            </a:r>
            <a:r>
              <a:rPr sz="2000" dirty="0">
                <a:latin typeface="Arial"/>
                <a:cs typeface="Arial"/>
              </a:rPr>
              <a:t>merit</a:t>
            </a:r>
            <a:r>
              <a:rPr sz="2000" spc="-60" dirty="0">
                <a:latin typeface="Arial"/>
                <a:cs typeface="Arial"/>
              </a:rPr>
              <a:t> </a:t>
            </a:r>
            <a:r>
              <a:rPr sz="2000" dirty="0">
                <a:latin typeface="Arial"/>
                <a:cs typeface="Arial"/>
              </a:rPr>
              <a:t>by</a:t>
            </a:r>
            <a:r>
              <a:rPr sz="2000" spc="-70" dirty="0">
                <a:latin typeface="Arial"/>
                <a:cs typeface="Arial"/>
              </a:rPr>
              <a:t> </a:t>
            </a:r>
            <a:r>
              <a:rPr sz="2000" dirty="0">
                <a:latin typeface="Arial"/>
                <a:cs typeface="Arial"/>
              </a:rPr>
              <a:t>(an)</a:t>
            </a:r>
            <a:r>
              <a:rPr sz="2000" spc="-60" dirty="0">
                <a:latin typeface="Arial"/>
                <a:cs typeface="Arial"/>
              </a:rPr>
              <a:t> </a:t>
            </a:r>
            <a:r>
              <a:rPr sz="2000" spc="-10" dirty="0">
                <a:latin typeface="Arial"/>
                <a:cs typeface="Arial"/>
              </a:rPr>
              <a:t>appropriate </a:t>
            </a:r>
            <a:r>
              <a:rPr sz="2000" dirty="0">
                <a:latin typeface="Arial"/>
                <a:cs typeface="Arial"/>
              </a:rPr>
              <a:t>Scientific</a:t>
            </a:r>
            <a:r>
              <a:rPr sz="2000" spc="-65" dirty="0">
                <a:latin typeface="Arial"/>
                <a:cs typeface="Arial"/>
              </a:rPr>
              <a:t> </a:t>
            </a:r>
            <a:r>
              <a:rPr sz="2000" dirty="0">
                <a:latin typeface="Arial"/>
                <a:cs typeface="Arial"/>
              </a:rPr>
              <a:t>Review</a:t>
            </a:r>
            <a:r>
              <a:rPr sz="2000" spc="-50" dirty="0">
                <a:latin typeface="Arial"/>
                <a:cs typeface="Arial"/>
              </a:rPr>
              <a:t> </a:t>
            </a:r>
            <a:r>
              <a:rPr sz="2000" dirty="0">
                <a:latin typeface="Arial"/>
                <a:cs typeface="Arial"/>
              </a:rPr>
              <a:t>Group(s)</a:t>
            </a:r>
            <a:r>
              <a:rPr sz="2000" spc="-80" dirty="0">
                <a:latin typeface="Arial"/>
                <a:cs typeface="Arial"/>
              </a:rPr>
              <a:t> </a:t>
            </a:r>
            <a:r>
              <a:rPr sz="2000" dirty="0">
                <a:latin typeface="Arial"/>
                <a:cs typeface="Arial"/>
              </a:rPr>
              <a:t>convened</a:t>
            </a:r>
            <a:r>
              <a:rPr sz="2000" spc="-70" dirty="0">
                <a:latin typeface="Arial"/>
                <a:cs typeface="Arial"/>
              </a:rPr>
              <a:t> </a:t>
            </a:r>
            <a:r>
              <a:rPr sz="2000" dirty="0">
                <a:latin typeface="Arial"/>
                <a:cs typeface="Arial"/>
              </a:rPr>
              <a:t>by</a:t>
            </a:r>
            <a:r>
              <a:rPr sz="2000" spc="-70" dirty="0">
                <a:latin typeface="Arial"/>
                <a:cs typeface="Arial"/>
              </a:rPr>
              <a:t> </a:t>
            </a:r>
            <a:r>
              <a:rPr sz="2000" spc="-20" dirty="0">
                <a:latin typeface="Arial"/>
                <a:cs typeface="Arial"/>
              </a:rPr>
              <a:t>NCATS,</a:t>
            </a:r>
            <a:r>
              <a:rPr sz="2000" spc="-55" dirty="0">
                <a:latin typeface="Arial"/>
                <a:cs typeface="Arial"/>
              </a:rPr>
              <a:t> </a:t>
            </a:r>
            <a:r>
              <a:rPr sz="2000" dirty="0">
                <a:latin typeface="Arial"/>
                <a:cs typeface="Arial"/>
              </a:rPr>
              <a:t>in</a:t>
            </a:r>
            <a:r>
              <a:rPr sz="2000" spc="-70" dirty="0">
                <a:latin typeface="Arial"/>
                <a:cs typeface="Arial"/>
              </a:rPr>
              <a:t> </a:t>
            </a:r>
            <a:r>
              <a:rPr sz="2000" dirty="0">
                <a:latin typeface="Arial"/>
                <a:cs typeface="Arial"/>
              </a:rPr>
              <a:t>accordance</a:t>
            </a:r>
            <a:r>
              <a:rPr sz="2000" spc="-65" dirty="0">
                <a:latin typeface="Arial"/>
                <a:cs typeface="Arial"/>
              </a:rPr>
              <a:t> </a:t>
            </a:r>
            <a:r>
              <a:rPr sz="2000" dirty="0">
                <a:latin typeface="Arial"/>
                <a:cs typeface="Arial"/>
              </a:rPr>
              <a:t>with</a:t>
            </a:r>
            <a:r>
              <a:rPr sz="2000" spc="-70" dirty="0">
                <a:latin typeface="Arial"/>
                <a:cs typeface="Arial"/>
              </a:rPr>
              <a:t> </a:t>
            </a:r>
            <a:r>
              <a:rPr sz="2000" u="sng" dirty="0">
                <a:solidFill>
                  <a:srgbClr val="0562C1"/>
                </a:solidFill>
                <a:uFill>
                  <a:solidFill>
                    <a:srgbClr val="0562C1"/>
                  </a:solidFill>
                </a:uFill>
                <a:latin typeface="Arial"/>
                <a:cs typeface="Arial"/>
                <a:hlinkClick r:id="rId2"/>
              </a:rPr>
              <a:t>NIH</a:t>
            </a:r>
            <a:r>
              <a:rPr sz="2000" u="sng" spc="-60" dirty="0">
                <a:solidFill>
                  <a:srgbClr val="0562C1"/>
                </a:solidFill>
                <a:uFill>
                  <a:solidFill>
                    <a:srgbClr val="0562C1"/>
                  </a:solidFill>
                </a:uFill>
                <a:latin typeface="Arial"/>
                <a:cs typeface="Arial"/>
                <a:hlinkClick r:id="rId2"/>
              </a:rPr>
              <a:t> </a:t>
            </a:r>
            <a:r>
              <a:rPr sz="2000" u="sng" dirty="0">
                <a:solidFill>
                  <a:srgbClr val="0562C1"/>
                </a:solidFill>
                <a:uFill>
                  <a:solidFill>
                    <a:srgbClr val="0562C1"/>
                  </a:solidFill>
                </a:uFill>
                <a:latin typeface="Arial"/>
                <a:cs typeface="Arial"/>
                <a:hlinkClick r:id="rId2"/>
              </a:rPr>
              <a:t>peer</a:t>
            </a:r>
            <a:r>
              <a:rPr sz="2000" u="sng" spc="-75" dirty="0">
                <a:solidFill>
                  <a:srgbClr val="0562C1"/>
                </a:solidFill>
                <a:uFill>
                  <a:solidFill>
                    <a:srgbClr val="0562C1"/>
                  </a:solidFill>
                </a:uFill>
                <a:latin typeface="Arial"/>
                <a:cs typeface="Arial"/>
                <a:hlinkClick r:id="rId2"/>
              </a:rPr>
              <a:t> </a:t>
            </a:r>
            <a:r>
              <a:rPr sz="2000" u="sng" spc="-10" dirty="0">
                <a:solidFill>
                  <a:srgbClr val="0562C1"/>
                </a:solidFill>
                <a:uFill>
                  <a:solidFill>
                    <a:srgbClr val="0562C1"/>
                  </a:solidFill>
                </a:uFill>
                <a:latin typeface="Arial"/>
                <a:cs typeface="Arial"/>
                <a:hlinkClick r:id="rId2"/>
              </a:rPr>
              <a:t>review</a:t>
            </a:r>
            <a:r>
              <a:rPr sz="2000" spc="-10" dirty="0">
                <a:solidFill>
                  <a:srgbClr val="0562C1"/>
                </a:solidFill>
                <a:latin typeface="Arial"/>
                <a:cs typeface="Arial"/>
              </a:rPr>
              <a:t> </a:t>
            </a:r>
            <a:r>
              <a:rPr sz="2000" u="sng" dirty="0">
                <a:solidFill>
                  <a:srgbClr val="0562C1"/>
                </a:solidFill>
                <a:uFill>
                  <a:solidFill>
                    <a:srgbClr val="0562C1"/>
                  </a:solidFill>
                </a:uFill>
                <a:latin typeface="Arial"/>
                <a:cs typeface="Arial"/>
                <a:hlinkClick r:id="rId2"/>
              </a:rPr>
              <a:t>policy</a:t>
            </a:r>
            <a:r>
              <a:rPr sz="2000" u="sng" spc="-70" dirty="0">
                <a:solidFill>
                  <a:srgbClr val="0562C1"/>
                </a:solidFill>
                <a:uFill>
                  <a:solidFill>
                    <a:srgbClr val="0562C1"/>
                  </a:solidFill>
                </a:uFill>
                <a:latin typeface="Arial"/>
                <a:cs typeface="Arial"/>
                <a:hlinkClick r:id="rId2"/>
              </a:rPr>
              <a:t> </a:t>
            </a:r>
            <a:r>
              <a:rPr sz="2000" u="sng" dirty="0">
                <a:solidFill>
                  <a:srgbClr val="0562C1"/>
                </a:solidFill>
                <a:uFill>
                  <a:solidFill>
                    <a:srgbClr val="0562C1"/>
                  </a:solidFill>
                </a:uFill>
                <a:latin typeface="Arial"/>
                <a:cs typeface="Arial"/>
                <a:hlinkClick r:id="rId2"/>
              </a:rPr>
              <a:t>and</a:t>
            </a:r>
            <a:r>
              <a:rPr sz="2000" u="sng" spc="-45" dirty="0">
                <a:solidFill>
                  <a:srgbClr val="0562C1"/>
                </a:solidFill>
                <a:uFill>
                  <a:solidFill>
                    <a:srgbClr val="0562C1"/>
                  </a:solidFill>
                </a:uFill>
                <a:latin typeface="Arial"/>
                <a:cs typeface="Arial"/>
                <a:hlinkClick r:id="rId2"/>
              </a:rPr>
              <a:t> </a:t>
            </a:r>
            <a:r>
              <a:rPr sz="2000" u="sng" dirty="0">
                <a:solidFill>
                  <a:srgbClr val="0562C1"/>
                </a:solidFill>
                <a:uFill>
                  <a:solidFill>
                    <a:srgbClr val="0562C1"/>
                  </a:solidFill>
                </a:uFill>
                <a:latin typeface="Arial"/>
                <a:cs typeface="Arial"/>
                <a:hlinkClick r:id="rId2"/>
              </a:rPr>
              <a:t>procedures</a:t>
            </a:r>
            <a:r>
              <a:rPr sz="2000" dirty="0">
                <a:latin typeface="Arial"/>
                <a:cs typeface="Arial"/>
              </a:rPr>
              <a:t>,</a:t>
            </a:r>
            <a:r>
              <a:rPr sz="2000" spc="-50" dirty="0">
                <a:latin typeface="Arial"/>
                <a:cs typeface="Arial"/>
              </a:rPr>
              <a:t> </a:t>
            </a:r>
            <a:r>
              <a:rPr sz="2000" dirty="0">
                <a:latin typeface="Arial"/>
                <a:cs typeface="Arial"/>
              </a:rPr>
              <a:t>using</a:t>
            </a:r>
            <a:r>
              <a:rPr sz="2000" spc="-45" dirty="0">
                <a:latin typeface="Arial"/>
                <a:cs typeface="Arial"/>
              </a:rPr>
              <a:t> </a:t>
            </a:r>
            <a:r>
              <a:rPr sz="2000" dirty="0">
                <a:latin typeface="Arial"/>
                <a:cs typeface="Arial"/>
              </a:rPr>
              <a:t>the</a:t>
            </a:r>
            <a:r>
              <a:rPr sz="2000" spc="-50" dirty="0">
                <a:latin typeface="Arial"/>
                <a:cs typeface="Arial"/>
              </a:rPr>
              <a:t> </a:t>
            </a:r>
            <a:r>
              <a:rPr sz="2000" dirty="0">
                <a:latin typeface="Arial"/>
                <a:cs typeface="Arial"/>
              </a:rPr>
              <a:t>stated</a:t>
            </a:r>
            <a:r>
              <a:rPr sz="2000" spc="-60" dirty="0">
                <a:latin typeface="Arial"/>
                <a:cs typeface="Arial"/>
              </a:rPr>
              <a:t> </a:t>
            </a:r>
            <a:r>
              <a:rPr sz="2000" dirty="0">
                <a:solidFill>
                  <a:srgbClr val="0562C1"/>
                </a:solidFill>
                <a:uFill>
                  <a:solidFill>
                    <a:srgbClr val="0562C1"/>
                  </a:solidFill>
                </a:uFill>
                <a:latin typeface="Arial"/>
                <a:cs typeface="Arial"/>
                <a:hlinkClick r:id="rId3"/>
              </a:rPr>
              <a:t>review</a:t>
            </a:r>
            <a:r>
              <a:rPr sz="2000" spc="-35" dirty="0">
                <a:solidFill>
                  <a:srgbClr val="0562C1"/>
                </a:solidFill>
                <a:uFill>
                  <a:solidFill>
                    <a:srgbClr val="0562C1"/>
                  </a:solidFill>
                </a:uFill>
                <a:latin typeface="Arial"/>
                <a:cs typeface="Arial"/>
                <a:hlinkClick r:id="rId3"/>
              </a:rPr>
              <a:t> </a:t>
            </a:r>
            <a:r>
              <a:rPr sz="2000" spc="-10" dirty="0">
                <a:solidFill>
                  <a:srgbClr val="0562C1"/>
                </a:solidFill>
                <a:uFill>
                  <a:solidFill>
                    <a:srgbClr val="0562C1"/>
                  </a:solidFill>
                </a:uFill>
                <a:latin typeface="Arial"/>
                <a:cs typeface="Arial"/>
                <a:hlinkClick r:id="rId3"/>
              </a:rPr>
              <a:t>criteria</a:t>
            </a:r>
            <a:r>
              <a:rPr sz="2000" spc="-10" dirty="0">
                <a:latin typeface="Arial"/>
                <a:cs typeface="Arial"/>
              </a:rPr>
              <a:t>.</a:t>
            </a:r>
            <a:r>
              <a:rPr sz="2000" spc="-130" dirty="0">
                <a:latin typeface="Arial"/>
                <a:cs typeface="Arial"/>
              </a:rPr>
              <a:t> </a:t>
            </a:r>
            <a:r>
              <a:rPr sz="2000" dirty="0">
                <a:latin typeface="Arial"/>
                <a:cs typeface="Arial"/>
              </a:rPr>
              <a:t>Assignment</a:t>
            </a:r>
            <a:r>
              <a:rPr sz="2000" spc="-40" dirty="0">
                <a:latin typeface="Arial"/>
                <a:cs typeface="Arial"/>
              </a:rPr>
              <a:t> </a:t>
            </a:r>
            <a:r>
              <a:rPr sz="2000" dirty="0">
                <a:latin typeface="Arial"/>
                <a:cs typeface="Arial"/>
              </a:rPr>
              <a:t>to</a:t>
            </a:r>
            <a:r>
              <a:rPr sz="2000" spc="-55" dirty="0">
                <a:latin typeface="Arial"/>
                <a:cs typeface="Arial"/>
              </a:rPr>
              <a:t> </a:t>
            </a:r>
            <a:r>
              <a:rPr sz="2000" dirty="0">
                <a:latin typeface="Arial"/>
                <a:cs typeface="Arial"/>
              </a:rPr>
              <a:t>a</a:t>
            </a:r>
            <a:r>
              <a:rPr sz="2000" spc="-50" dirty="0">
                <a:latin typeface="Arial"/>
                <a:cs typeface="Arial"/>
              </a:rPr>
              <a:t> </a:t>
            </a:r>
            <a:r>
              <a:rPr sz="2000" spc="-10" dirty="0">
                <a:latin typeface="Arial"/>
                <a:cs typeface="Arial"/>
              </a:rPr>
              <a:t>Scientific </a:t>
            </a:r>
            <a:r>
              <a:rPr sz="2000" dirty="0">
                <a:latin typeface="Arial"/>
                <a:cs typeface="Arial"/>
              </a:rPr>
              <a:t>Review</a:t>
            </a:r>
            <a:r>
              <a:rPr sz="2000" spc="-40" dirty="0">
                <a:latin typeface="Arial"/>
                <a:cs typeface="Arial"/>
              </a:rPr>
              <a:t> </a:t>
            </a:r>
            <a:r>
              <a:rPr sz="2000" dirty="0">
                <a:latin typeface="Arial"/>
                <a:cs typeface="Arial"/>
              </a:rPr>
              <a:t>Group</a:t>
            </a:r>
            <a:r>
              <a:rPr sz="2000" spc="-60" dirty="0">
                <a:latin typeface="Arial"/>
                <a:cs typeface="Arial"/>
              </a:rPr>
              <a:t> </a:t>
            </a:r>
            <a:r>
              <a:rPr sz="2000" dirty="0">
                <a:latin typeface="Arial"/>
                <a:cs typeface="Arial"/>
              </a:rPr>
              <a:t>will</a:t>
            </a:r>
            <a:r>
              <a:rPr sz="2000" spc="-20" dirty="0">
                <a:latin typeface="Arial"/>
                <a:cs typeface="Arial"/>
              </a:rPr>
              <a:t> </a:t>
            </a:r>
            <a:r>
              <a:rPr sz="2000" dirty="0">
                <a:latin typeface="Arial"/>
                <a:cs typeface="Arial"/>
              </a:rPr>
              <a:t>be</a:t>
            </a:r>
            <a:r>
              <a:rPr sz="2000" spc="-50" dirty="0">
                <a:latin typeface="Arial"/>
                <a:cs typeface="Arial"/>
              </a:rPr>
              <a:t> </a:t>
            </a:r>
            <a:r>
              <a:rPr sz="2000" dirty="0">
                <a:latin typeface="Arial"/>
                <a:cs typeface="Arial"/>
              </a:rPr>
              <a:t>shown</a:t>
            </a:r>
            <a:r>
              <a:rPr sz="2000" spc="-40" dirty="0">
                <a:latin typeface="Arial"/>
                <a:cs typeface="Arial"/>
              </a:rPr>
              <a:t> </a:t>
            </a:r>
            <a:r>
              <a:rPr sz="2000" dirty="0">
                <a:latin typeface="Arial"/>
                <a:cs typeface="Arial"/>
              </a:rPr>
              <a:t>in</a:t>
            </a:r>
            <a:r>
              <a:rPr sz="2000" spc="-45" dirty="0">
                <a:latin typeface="Arial"/>
                <a:cs typeface="Arial"/>
              </a:rPr>
              <a:t> </a:t>
            </a:r>
            <a:r>
              <a:rPr sz="2000" dirty="0">
                <a:latin typeface="Arial"/>
                <a:cs typeface="Arial"/>
              </a:rPr>
              <a:t>the</a:t>
            </a:r>
            <a:r>
              <a:rPr sz="2000" spc="-50" dirty="0">
                <a:latin typeface="Arial"/>
                <a:cs typeface="Arial"/>
              </a:rPr>
              <a:t> </a:t>
            </a:r>
            <a:r>
              <a:rPr sz="2000" spc="-10" dirty="0">
                <a:latin typeface="Arial"/>
                <a:cs typeface="Arial"/>
              </a:rPr>
              <a:t>eRA</a:t>
            </a:r>
            <a:r>
              <a:rPr sz="2000" spc="-130" dirty="0">
                <a:latin typeface="Arial"/>
                <a:cs typeface="Arial"/>
              </a:rPr>
              <a:t> </a:t>
            </a:r>
            <a:r>
              <a:rPr sz="2000" spc="-10" dirty="0">
                <a:latin typeface="Arial"/>
                <a:cs typeface="Arial"/>
              </a:rPr>
              <a:t>Commons.</a:t>
            </a:r>
            <a:endParaRPr sz="2000" dirty="0">
              <a:latin typeface="Arial"/>
              <a:cs typeface="Arial"/>
            </a:endParaRPr>
          </a:p>
          <a:p>
            <a:pPr marL="240665" indent="-227965">
              <a:lnSpc>
                <a:spcPct val="100000"/>
              </a:lnSpc>
              <a:spcBef>
                <a:spcPts val="1005"/>
              </a:spcBef>
              <a:buClr>
                <a:srgbClr val="44536A"/>
              </a:buClr>
              <a:buChar char="•"/>
              <a:tabLst>
                <a:tab pos="240665" algn="l"/>
              </a:tabLst>
            </a:pPr>
            <a:r>
              <a:rPr sz="2000" dirty="0">
                <a:latin typeface="Arial"/>
                <a:cs typeface="Arial"/>
              </a:rPr>
              <a:t>As</a:t>
            </a:r>
            <a:r>
              <a:rPr sz="2000" spc="-60" dirty="0">
                <a:latin typeface="Arial"/>
                <a:cs typeface="Arial"/>
              </a:rPr>
              <a:t> </a:t>
            </a:r>
            <a:r>
              <a:rPr sz="2000" dirty="0">
                <a:latin typeface="Arial"/>
                <a:cs typeface="Arial"/>
              </a:rPr>
              <a:t>part</a:t>
            </a:r>
            <a:r>
              <a:rPr sz="2000" spc="-65" dirty="0">
                <a:latin typeface="Arial"/>
                <a:cs typeface="Arial"/>
              </a:rPr>
              <a:t> </a:t>
            </a:r>
            <a:r>
              <a:rPr sz="2000" dirty="0">
                <a:latin typeface="Arial"/>
                <a:cs typeface="Arial"/>
              </a:rPr>
              <a:t>of</a:t>
            </a:r>
            <a:r>
              <a:rPr sz="2000" spc="-60" dirty="0">
                <a:latin typeface="Arial"/>
                <a:cs typeface="Arial"/>
              </a:rPr>
              <a:t> </a:t>
            </a:r>
            <a:r>
              <a:rPr sz="2000" dirty="0">
                <a:latin typeface="Arial"/>
                <a:cs typeface="Arial"/>
              </a:rPr>
              <a:t>the</a:t>
            </a:r>
            <a:r>
              <a:rPr sz="2000" spc="-65" dirty="0">
                <a:latin typeface="Arial"/>
                <a:cs typeface="Arial"/>
              </a:rPr>
              <a:t> </a:t>
            </a:r>
            <a:r>
              <a:rPr sz="2000" dirty="0">
                <a:latin typeface="Arial"/>
                <a:cs typeface="Arial"/>
              </a:rPr>
              <a:t>scientific</a:t>
            </a:r>
            <a:r>
              <a:rPr sz="2000" spc="-60" dirty="0">
                <a:latin typeface="Arial"/>
                <a:cs typeface="Arial"/>
              </a:rPr>
              <a:t> </a:t>
            </a:r>
            <a:r>
              <a:rPr sz="2000" dirty="0">
                <a:latin typeface="Arial"/>
                <a:cs typeface="Arial"/>
              </a:rPr>
              <a:t>peer</a:t>
            </a:r>
            <a:r>
              <a:rPr sz="2000" spc="-60" dirty="0">
                <a:latin typeface="Arial"/>
                <a:cs typeface="Arial"/>
              </a:rPr>
              <a:t> </a:t>
            </a:r>
            <a:r>
              <a:rPr sz="2000" spc="-10" dirty="0">
                <a:latin typeface="Arial"/>
                <a:cs typeface="Arial"/>
              </a:rPr>
              <a:t>review,</a:t>
            </a:r>
            <a:r>
              <a:rPr sz="2000" spc="-55" dirty="0">
                <a:latin typeface="Arial"/>
                <a:cs typeface="Arial"/>
              </a:rPr>
              <a:t> </a:t>
            </a:r>
            <a:r>
              <a:rPr sz="2000" dirty="0">
                <a:latin typeface="Arial"/>
                <a:cs typeface="Arial"/>
              </a:rPr>
              <a:t>all</a:t>
            </a:r>
            <a:r>
              <a:rPr sz="2000" spc="-45" dirty="0">
                <a:latin typeface="Arial"/>
                <a:cs typeface="Arial"/>
              </a:rPr>
              <a:t> </a:t>
            </a:r>
            <a:r>
              <a:rPr sz="2000" dirty="0">
                <a:latin typeface="Arial"/>
                <a:cs typeface="Arial"/>
              </a:rPr>
              <a:t>applications</a:t>
            </a:r>
            <a:r>
              <a:rPr sz="2000" spc="-40" dirty="0">
                <a:latin typeface="Arial"/>
                <a:cs typeface="Arial"/>
              </a:rPr>
              <a:t> </a:t>
            </a:r>
            <a:r>
              <a:rPr sz="2000" dirty="0">
                <a:latin typeface="Arial"/>
                <a:cs typeface="Arial"/>
              </a:rPr>
              <a:t>will</a:t>
            </a:r>
            <a:r>
              <a:rPr sz="2000" spc="-35" dirty="0">
                <a:latin typeface="Arial"/>
                <a:cs typeface="Arial"/>
              </a:rPr>
              <a:t> </a:t>
            </a:r>
            <a:r>
              <a:rPr sz="2000" dirty="0">
                <a:latin typeface="Arial"/>
                <a:cs typeface="Arial"/>
              </a:rPr>
              <a:t>receive</a:t>
            </a:r>
            <a:r>
              <a:rPr sz="2000" spc="-55" dirty="0">
                <a:latin typeface="Arial"/>
                <a:cs typeface="Arial"/>
              </a:rPr>
              <a:t> </a:t>
            </a:r>
            <a:r>
              <a:rPr sz="2000" dirty="0">
                <a:latin typeface="Arial"/>
                <a:cs typeface="Arial"/>
              </a:rPr>
              <a:t>a</a:t>
            </a:r>
            <a:r>
              <a:rPr sz="2000" spc="-60" dirty="0">
                <a:latin typeface="Arial"/>
                <a:cs typeface="Arial"/>
              </a:rPr>
              <a:t> </a:t>
            </a:r>
            <a:r>
              <a:rPr sz="2000" dirty="0">
                <a:latin typeface="Arial"/>
                <a:cs typeface="Arial"/>
              </a:rPr>
              <a:t>written</a:t>
            </a:r>
            <a:r>
              <a:rPr sz="2000" spc="-65" dirty="0">
                <a:latin typeface="Arial"/>
                <a:cs typeface="Arial"/>
              </a:rPr>
              <a:t> </a:t>
            </a:r>
            <a:r>
              <a:rPr sz="2000" spc="-10" dirty="0">
                <a:latin typeface="Arial"/>
                <a:cs typeface="Arial"/>
              </a:rPr>
              <a:t>critique.</a:t>
            </a:r>
            <a:endParaRPr sz="2000" dirty="0">
              <a:latin typeface="Arial"/>
              <a:cs typeface="Arial"/>
            </a:endParaRPr>
          </a:p>
          <a:p>
            <a:pPr marL="240665" marR="5080" indent="-228600">
              <a:lnSpc>
                <a:spcPct val="100000"/>
              </a:lnSpc>
              <a:spcBef>
                <a:spcPts val="994"/>
              </a:spcBef>
              <a:buClr>
                <a:srgbClr val="44536A"/>
              </a:buClr>
              <a:buChar char="•"/>
              <a:tabLst>
                <a:tab pos="240665" algn="l"/>
              </a:tabLst>
            </a:pPr>
            <a:r>
              <a:rPr sz="2000" dirty="0">
                <a:latin typeface="Arial"/>
                <a:cs typeface="Arial"/>
              </a:rPr>
              <a:t>Applications</a:t>
            </a:r>
            <a:r>
              <a:rPr sz="2000" spc="-55" dirty="0">
                <a:latin typeface="Arial"/>
                <a:cs typeface="Arial"/>
              </a:rPr>
              <a:t> </a:t>
            </a:r>
            <a:r>
              <a:rPr sz="2000" dirty="0">
                <a:latin typeface="Arial"/>
                <a:cs typeface="Arial"/>
              </a:rPr>
              <a:t>may</a:t>
            </a:r>
            <a:r>
              <a:rPr sz="2000" spc="-75" dirty="0">
                <a:latin typeface="Arial"/>
                <a:cs typeface="Arial"/>
              </a:rPr>
              <a:t> </a:t>
            </a:r>
            <a:r>
              <a:rPr sz="2000" dirty="0">
                <a:latin typeface="Arial"/>
                <a:cs typeface="Arial"/>
              </a:rPr>
              <a:t>undergo</a:t>
            </a:r>
            <a:r>
              <a:rPr sz="2000" spc="-70" dirty="0">
                <a:latin typeface="Arial"/>
                <a:cs typeface="Arial"/>
              </a:rPr>
              <a:t> </a:t>
            </a:r>
            <a:r>
              <a:rPr sz="2000" dirty="0">
                <a:latin typeface="Arial"/>
                <a:cs typeface="Arial"/>
              </a:rPr>
              <a:t>a</a:t>
            </a:r>
            <a:r>
              <a:rPr sz="2000" spc="-70" dirty="0">
                <a:latin typeface="Arial"/>
                <a:cs typeface="Arial"/>
              </a:rPr>
              <a:t> </a:t>
            </a:r>
            <a:r>
              <a:rPr sz="2000" dirty="0">
                <a:latin typeface="Arial"/>
                <a:cs typeface="Arial"/>
              </a:rPr>
              <a:t>selection</a:t>
            </a:r>
            <a:r>
              <a:rPr sz="2000" spc="-65" dirty="0">
                <a:latin typeface="Arial"/>
                <a:cs typeface="Arial"/>
              </a:rPr>
              <a:t> </a:t>
            </a:r>
            <a:r>
              <a:rPr sz="2000" dirty="0">
                <a:latin typeface="Arial"/>
                <a:cs typeface="Arial"/>
              </a:rPr>
              <a:t>process</a:t>
            </a:r>
            <a:r>
              <a:rPr sz="2000" spc="-80" dirty="0">
                <a:latin typeface="Arial"/>
                <a:cs typeface="Arial"/>
              </a:rPr>
              <a:t> </a:t>
            </a:r>
            <a:r>
              <a:rPr sz="2000" dirty="0">
                <a:latin typeface="Arial"/>
                <a:cs typeface="Arial"/>
              </a:rPr>
              <a:t>in</a:t>
            </a:r>
            <a:r>
              <a:rPr sz="2000" spc="-70" dirty="0">
                <a:latin typeface="Arial"/>
                <a:cs typeface="Arial"/>
              </a:rPr>
              <a:t> </a:t>
            </a:r>
            <a:r>
              <a:rPr sz="2000" dirty="0">
                <a:latin typeface="Arial"/>
                <a:cs typeface="Arial"/>
              </a:rPr>
              <a:t>which</a:t>
            </a:r>
            <a:r>
              <a:rPr sz="2000" spc="-60" dirty="0">
                <a:latin typeface="Arial"/>
                <a:cs typeface="Arial"/>
              </a:rPr>
              <a:t> </a:t>
            </a:r>
            <a:r>
              <a:rPr sz="2000" dirty="0">
                <a:latin typeface="Arial"/>
                <a:cs typeface="Arial"/>
              </a:rPr>
              <a:t>only</a:t>
            </a:r>
            <a:r>
              <a:rPr sz="2000" spc="-65" dirty="0">
                <a:latin typeface="Arial"/>
                <a:cs typeface="Arial"/>
              </a:rPr>
              <a:t> </a:t>
            </a:r>
            <a:r>
              <a:rPr sz="2000" dirty="0">
                <a:latin typeface="Arial"/>
                <a:cs typeface="Arial"/>
              </a:rPr>
              <a:t>those</a:t>
            </a:r>
            <a:r>
              <a:rPr sz="2000" spc="-85" dirty="0">
                <a:latin typeface="Arial"/>
                <a:cs typeface="Arial"/>
              </a:rPr>
              <a:t> </a:t>
            </a:r>
            <a:r>
              <a:rPr sz="2000" dirty="0">
                <a:latin typeface="Arial"/>
                <a:cs typeface="Arial"/>
              </a:rPr>
              <a:t>applications</a:t>
            </a:r>
            <a:r>
              <a:rPr sz="2000" spc="-55" dirty="0">
                <a:latin typeface="Arial"/>
                <a:cs typeface="Arial"/>
              </a:rPr>
              <a:t> </a:t>
            </a:r>
            <a:r>
              <a:rPr sz="2000" spc="-10" dirty="0">
                <a:latin typeface="Arial"/>
                <a:cs typeface="Arial"/>
              </a:rPr>
              <a:t>deemed </a:t>
            </a:r>
            <a:r>
              <a:rPr sz="2000" dirty="0">
                <a:latin typeface="Arial"/>
                <a:cs typeface="Arial"/>
              </a:rPr>
              <a:t>to</a:t>
            </a:r>
            <a:r>
              <a:rPr sz="2000" spc="-65" dirty="0">
                <a:latin typeface="Arial"/>
                <a:cs typeface="Arial"/>
              </a:rPr>
              <a:t> </a:t>
            </a:r>
            <a:r>
              <a:rPr sz="2000" dirty="0">
                <a:latin typeface="Arial"/>
                <a:cs typeface="Arial"/>
              </a:rPr>
              <a:t>have</a:t>
            </a:r>
            <a:r>
              <a:rPr sz="2000" spc="-60" dirty="0">
                <a:latin typeface="Arial"/>
                <a:cs typeface="Arial"/>
              </a:rPr>
              <a:t> </a:t>
            </a:r>
            <a:r>
              <a:rPr sz="2000" dirty="0">
                <a:latin typeface="Arial"/>
                <a:cs typeface="Arial"/>
              </a:rPr>
              <a:t>the</a:t>
            </a:r>
            <a:r>
              <a:rPr sz="2000" spc="-55" dirty="0">
                <a:latin typeface="Arial"/>
                <a:cs typeface="Arial"/>
              </a:rPr>
              <a:t> </a:t>
            </a:r>
            <a:r>
              <a:rPr sz="2000" dirty="0">
                <a:latin typeface="Arial"/>
                <a:cs typeface="Arial"/>
              </a:rPr>
              <a:t>highest</a:t>
            </a:r>
            <a:r>
              <a:rPr sz="2000" spc="-55" dirty="0">
                <a:latin typeface="Arial"/>
                <a:cs typeface="Arial"/>
              </a:rPr>
              <a:t> </a:t>
            </a:r>
            <a:r>
              <a:rPr sz="2000" dirty="0">
                <a:latin typeface="Arial"/>
                <a:cs typeface="Arial"/>
              </a:rPr>
              <a:t>scientific</a:t>
            </a:r>
            <a:r>
              <a:rPr sz="2000" spc="-55" dirty="0">
                <a:latin typeface="Arial"/>
                <a:cs typeface="Arial"/>
              </a:rPr>
              <a:t> </a:t>
            </a:r>
            <a:r>
              <a:rPr sz="2000" dirty="0">
                <a:latin typeface="Arial"/>
                <a:cs typeface="Arial"/>
              </a:rPr>
              <a:t>and</a:t>
            </a:r>
            <a:r>
              <a:rPr sz="2000" spc="-50" dirty="0">
                <a:latin typeface="Arial"/>
                <a:cs typeface="Arial"/>
              </a:rPr>
              <a:t> </a:t>
            </a:r>
            <a:r>
              <a:rPr sz="2000" dirty="0">
                <a:latin typeface="Arial"/>
                <a:cs typeface="Arial"/>
              </a:rPr>
              <a:t>technical</a:t>
            </a:r>
            <a:r>
              <a:rPr sz="2000" spc="-45" dirty="0">
                <a:latin typeface="Arial"/>
                <a:cs typeface="Arial"/>
              </a:rPr>
              <a:t> </a:t>
            </a:r>
            <a:r>
              <a:rPr sz="2000" dirty="0">
                <a:latin typeface="Arial"/>
                <a:cs typeface="Arial"/>
              </a:rPr>
              <a:t>merit</a:t>
            </a:r>
            <a:r>
              <a:rPr sz="2000" spc="-55" dirty="0">
                <a:latin typeface="Arial"/>
                <a:cs typeface="Arial"/>
              </a:rPr>
              <a:t> </a:t>
            </a:r>
            <a:r>
              <a:rPr sz="2000" dirty="0">
                <a:latin typeface="Arial"/>
                <a:cs typeface="Arial"/>
              </a:rPr>
              <a:t>(generally</a:t>
            </a:r>
            <a:r>
              <a:rPr sz="2000" spc="-40" dirty="0">
                <a:latin typeface="Arial"/>
                <a:cs typeface="Arial"/>
              </a:rPr>
              <a:t> </a:t>
            </a:r>
            <a:r>
              <a:rPr sz="2000" dirty="0">
                <a:latin typeface="Arial"/>
                <a:cs typeface="Arial"/>
              </a:rPr>
              <a:t>the</a:t>
            </a:r>
            <a:r>
              <a:rPr sz="2000" spc="-65" dirty="0">
                <a:latin typeface="Arial"/>
                <a:cs typeface="Arial"/>
              </a:rPr>
              <a:t> </a:t>
            </a:r>
            <a:r>
              <a:rPr sz="2000" dirty="0">
                <a:latin typeface="Arial"/>
                <a:cs typeface="Arial"/>
              </a:rPr>
              <a:t>top</a:t>
            </a:r>
            <a:r>
              <a:rPr sz="2000" spc="-60" dirty="0">
                <a:latin typeface="Arial"/>
                <a:cs typeface="Arial"/>
              </a:rPr>
              <a:t> </a:t>
            </a:r>
            <a:r>
              <a:rPr sz="2000" dirty="0">
                <a:latin typeface="Arial"/>
                <a:cs typeface="Arial"/>
              </a:rPr>
              <a:t>half</a:t>
            </a:r>
            <a:r>
              <a:rPr sz="2000" spc="-55" dirty="0">
                <a:latin typeface="Arial"/>
                <a:cs typeface="Arial"/>
              </a:rPr>
              <a:t> </a:t>
            </a:r>
            <a:r>
              <a:rPr sz="2000" dirty="0">
                <a:latin typeface="Arial"/>
                <a:cs typeface="Arial"/>
              </a:rPr>
              <a:t>of</a:t>
            </a:r>
            <a:r>
              <a:rPr sz="2000" spc="-55" dirty="0">
                <a:latin typeface="Arial"/>
                <a:cs typeface="Arial"/>
              </a:rPr>
              <a:t> </a:t>
            </a:r>
            <a:r>
              <a:rPr sz="2000" spc="-10" dirty="0">
                <a:latin typeface="Arial"/>
                <a:cs typeface="Arial"/>
              </a:rPr>
              <a:t>applications </a:t>
            </a:r>
            <a:r>
              <a:rPr sz="2000" dirty="0">
                <a:latin typeface="Arial"/>
                <a:cs typeface="Arial"/>
              </a:rPr>
              <a:t>under</a:t>
            </a:r>
            <a:r>
              <a:rPr sz="2000" spc="-65" dirty="0">
                <a:latin typeface="Arial"/>
                <a:cs typeface="Arial"/>
              </a:rPr>
              <a:t> </a:t>
            </a:r>
            <a:r>
              <a:rPr sz="2000" dirty="0">
                <a:latin typeface="Arial"/>
                <a:cs typeface="Arial"/>
              </a:rPr>
              <a:t>review)</a:t>
            </a:r>
            <a:r>
              <a:rPr sz="2000" spc="-60" dirty="0">
                <a:latin typeface="Arial"/>
                <a:cs typeface="Arial"/>
              </a:rPr>
              <a:t> </a:t>
            </a:r>
            <a:r>
              <a:rPr sz="2000" dirty="0">
                <a:latin typeface="Arial"/>
                <a:cs typeface="Arial"/>
              </a:rPr>
              <a:t>will</a:t>
            </a:r>
            <a:r>
              <a:rPr sz="2000" spc="-40" dirty="0">
                <a:latin typeface="Arial"/>
                <a:cs typeface="Arial"/>
              </a:rPr>
              <a:t> </a:t>
            </a:r>
            <a:r>
              <a:rPr sz="2000" dirty="0">
                <a:latin typeface="Arial"/>
                <a:cs typeface="Arial"/>
              </a:rPr>
              <a:t>be</a:t>
            </a:r>
            <a:r>
              <a:rPr sz="2000" spc="-65" dirty="0">
                <a:latin typeface="Arial"/>
                <a:cs typeface="Arial"/>
              </a:rPr>
              <a:t> </a:t>
            </a:r>
            <a:r>
              <a:rPr sz="2000" dirty="0">
                <a:latin typeface="Arial"/>
                <a:cs typeface="Arial"/>
              </a:rPr>
              <a:t>discussed</a:t>
            </a:r>
            <a:r>
              <a:rPr sz="2000" spc="-60" dirty="0">
                <a:latin typeface="Arial"/>
                <a:cs typeface="Arial"/>
              </a:rPr>
              <a:t> </a:t>
            </a:r>
            <a:r>
              <a:rPr sz="2000" dirty="0">
                <a:latin typeface="Arial"/>
                <a:cs typeface="Arial"/>
              </a:rPr>
              <a:t>and</a:t>
            </a:r>
            <a:r>
              <a:rPr sz="2000" spc="-65" dirty="0">
                <a:latin typeface="Arial"/>
                <a:cs typeface="Arial"/>
              </a:rPr>
              <a:t> </a:t>
            </a:r>
            <a:r>
              <a:rPr sz="2000" dirty="0">
                <a:latin typeface="Arial"/>
                <a:cs typeface="Arial"/>
              </a:rPr>
              <a:t>assigned</a:t>
            </a:r>
            <a:r>
              <a:rPr sz="2000" spc="-55" dirty="0">
                <a:latin typeface="Arial"/>
                <a:cs typeface="Arial"/>
              </a:rPr>
              <a:t> </a:t>
            </a:r>
            <a:r>
              <a:rPr sz="2000" dirty="0">
                <a:latin typeface="Arial"/>
                <a:cs typeface="Arial"/>
              </a:rPr>
              <a:t>an</a:t>
            </a:r>
            <a:r>
              <a:rPr sz="2000" spc="-60" dirty="0">
                <a:latin typeface="Arial"/>
                <a:cs typeface="Arial"/>
              </a:rPr>
              <a:t> </a:t>
            </a:r>
            <a:r>
              <a:rPr sz="2000" dirty="0">
                <a:latin typeface="Arial"/>
                <a:cs typeface="Arial"/>
              </a:rPr>
              <a:t>overall</a:t>
            </a:r>
            <a:r>
              <a:rPr sz="2000" spc="-60" dirty="0">
                <a:latin typeface="Arial"/>
                <a:cs typeface="Arial"/>
              </a:rPr>
              <a:t> </a:t>
            </a:r>
            <a:r>
              <a:rPr sz="2000" dirty="0">
                <a:latin typeface="Arial"/>
                <a:cs typeface="Arial"/>
              </a:rPr>
              <a:t>impact</a:t>
            </a:r>
            <a:r>
              <a:rPr sz="2000" spc="-65" dirty="0">
                <a:latin typeface="Arial"/>
                <a:cs typeface="Arial"/>
              </a:rPr>
              <a:t> </a:t>
            </a:r>
            <a:r>
              <a:rPr sz="2000" spc="-10" dirty="0">
                <a:latin typeface="Arial"/>
                <a:cs typeface="Arial"/>
              </a:rPr>
              <a:t>score.</a:t>
            </a:r>
            <a:endParaRPr sz="2000" dirty="0">
              <a:latin typeface="Arial"/>
              <a:cs typeface="Arial"/>
            </a:endParaRPr>
          </a:p>
          <a:p>
            <a:pPr marL="240665" indent="-227965">
              <a:lnSpc>
                <a:spcPct val="100000"/>
              </a:lnSpc>
              <a:spcBef>
                <a:spcPts val="1000"/>
              </a:spcBef>
              <a:buClr>
                <a:srgbClr val="44536A"/>
              </a:buClr>
              <a:buFont typeface="Arial"/>
              <a:buChar char="•"/>
              <a:tabLst>
                <a:tab pos="240665" algn="l"/>
              </a:tabLst>
            </a:pPr>
            <a:r>
              <a:rPr sz="2000" b="1" dirty="0">
                <a:latin typeface="Arial"/>
                <a:cs typeface="Arial"/>
              </a:rPr>
              <a:t>The</a:t>
            </a:r>
            <a:r>
              <a:rPr sz="2000" b="1" spc="-55" dirty="0">
                <a:latin typeface="Arial"/>
                <a:cs typeface="Arial"/>
              </a:rPr>
              <a:t> </a:t>
            </a:r>
            <a:r>
              <a:rPr sz="2000" b="1" dirty="0">
                <a:latin typeface="Arial"/>
                <a:cs typeface="Arial"/>
              </a:rPr>
              <a:t>following</a:t>
            </a:r>
            <a:r>
              <a:rPr sz="2000" b="1" spc="-65" dirty="0">
                <a:latin typeface="Arial"/>
                <a:cs typeface="Arial"/>
              </a:rPr>
              <a:t> </a:t>
            </a:r>
            <a:r>
              <a:rPr sz="2000" b="1" dirty="0">
                <a:latin typeface="Arial"/>
                <a:cs typeface="Arial"/>
              </a:rPr>
              <a:t>will</a:t>
            </a:r>
            <a:r>
              <a:rPr sz="2000" b="1" spc="-80" dirty="0">
                <a:latin typeface="Arial"/>
                <a:cs typeface="Arial"/>
              </a:rPr>
              <a:t> </a:t>
            </a:r>
            <a:r>
              <a:rPr sz="2000" b="1" dirty="0">
                <a:latin typeface="Arial"/>
                <a:cs typeface="Arial"/>
              </a:rPr>
              <a:t>be</a:t>
            </a:r>
            <a:r>
              <a:rPr sz="2000" b="1" spc="-60" dirty="0">
                <a:latin typeface="Arial"/>
                <a:cs typeface="Arial"/>
              </a:rPr>
              <a:t> </a:t>
            </a:r>
            <a:r>
              <a:rPr sz="2000" b="1" dirty="0">
                <a:latin typeface="Arial"/>
                <a:cs typeface="Arial"/>
              </a:rPr>
              <a:t>considered</a:t>
            </a:r>
            <a:r>
              <a:rPr sz="2000" b="1" spc="-40" dirty="0">
                <a:latin typeface="Arial"/>
                <a:cs typeface="Arial"/>
              </a:rPr>
              <a:t> </a:t>
            </a:r>
            <a:r>
              <a:rPr sz="2000" b="1" dirty="0">
                <a:latin typeface="Arial"/>
                <a:cs typeface="Arial"/>
              </a:rPr>
              <a:t>in</a:t>
            </a:r>
            <a:r>
              <a:rPr sz="2000" b="1" spc="-75" dirty="0">
                <a:latin typeface="Arial"/>
                <a:cs typeface="Arial"/>
              </a:rPr>
              <a:t> </a:t>
            </a:r>
            <a:r>
              <a:rPr sz="2000" b="1" dirty="0">
                <a:latin typeface="Arial"/>
                <a:cs typeface="Arial"/>
              </a:rPr>
              <a:t>making</a:t>
            </a:r>
            <a:r>
              <a:rPr sz="2000" b="1" spc="-55" dirty="0">
                <a:latin typeface="Arial"/>
                <a:cs typeface="Arial"/>
              </a:rPr>
              <a:t> </a:t>
            </a:r>
            <a:r>
              <a:rPr sz="2000" b="1" dirty="0">
                <a:latin typeface="Arial"/>
                <a:cs typeface="Arial"/>
              </a:rPr>
              <a:t>funding</a:t>
            </a:r>
            <a:r>
              <a:rPr sz="2000" b="1" spc="-45" dirty="0">
                <a:latin typeface="Arial"/>
                <a:cs typeface="Arial"/>
              </a:rPr>
              <a:t> </a:t>
            </a:r>
            <a:r>
              <a:rPr sz="2000" b="1" spc="-10" dirty="0">
                <a:latin typeface="Arial"/>
                <a:cs typeface="Arial"/>
              </a:rPr>
              <a:t>decisions:</a:t>
            </a:r>
            <a:endParaRPr sz="2000" dirty="0">
              <a:latin typeface="Arial"/>
              <a:cs typeface="Arial"/>
            </a:endParaRPr>
          </a:p>
          <a:p>
            <a:pPr marL="812165" lvl="1" indent="-342900">
              <a:lnSpc>
                <a:spcPct val="100000"/>
              </a:lnSpc>
              <a:spcBef>
                <a:spcPts val="500"/>
              </a:spcBef>
              <a:buClr>
                <a:srgbClr val="44536A"/>
              </a:buClr>
              <a:buFont typeface="Courier New" panose="02070309020205020404" pitchFamily="49" charset="0"/>
              <a:buChar char="o"/>
              <a:tabLst>
                <a:tab pos="697865" algn="l"/>
              </a:tabLst>
            </a:pPr>
            <a:r>
              <a:rPr sz="2000" dirty="0">
                <a:latin typeface="Arial"/>
                <a:cs typeface="Arial"/>
              </a:rPr>
              <a:t>UM1</a:t>
            </a:r>
            <a:r>
              <a:rPr sz="2000" spc="-80" dirty="0">
                <a:latin typeface="Arial"/>
                <a:cs typeface="Arial"/>
              </a:rPr>
              <a:t> </a:t>
            </a:r>
            <a:r>
              <a:rPr sz="2000" dirty="0">
                <a:latin typeface="Arial"/>
                <a:cs typeface="Arial"/>
              </a:rPr>
              <a:t>parent</a:t>
            </a:r>
            <a:r>
              <a:rPr sz="2000" spc="-85" dirty="0">
                <a:latin typeface="Arial"/>
                <a:cs typeface="Arial"/>
              </a:rPr>
              <a:t> </a:t>
            </a:r>
            <a:r>
              <a:rPr sz="2000" dirty="0">
                <a:latin typeface="Arial"/>
                <a:cs typeface="Arial"/>
              </a:rPr>
              <a:t>application</a:t>
            </a:r>
            <a:r>
              <a:rPr sz="2000" spc="-65" dirty="0">
                <a:latin typeface="Arial"/>
                <a:cs typeface="Arial"/>
              </a:rPr>
              <a:t> </a:t>
            </a:r>
            <a:r>
              <a:rPr sz="2000" dirty="0">
                <a:latin typeface="Arial"/>
                <a:cs typeface="Arial"/>
              </a:rPr>
              <a:t>funding</a:t>
            </a:r>
            <a:r>
              <a:rPr sz="2000" spc="-80" dirty="0">
                <a:latin typeface="Arial"/>
                <a:cs typeface="Arial"/>
              </a:rPr>
              <a:t> </a:t>
            </a:r>
            <a:r>
              <a:rPr sz="2000" spc="-10" dirty="0">
                <a:latin typeface="Arial"/>
                <a:cs typeface="Arial"/>
              </a:rPr>
              <a:t>determination.</a:t>
            </a:r>
            <a:endParaRPr sz="2000" dirty="0">
              <a:latin typeface="Arial"/>
              <a:cs typeface="Arial"/>
            </a:endParaRPr>
          </a:p>
          <a:p>
            <a:pPr marL="812165" marR="386715" lvl="1" indent="-342900">
              <a:lnSpc>
                <a:spcPct val="100000"/>
              </a:lnSpc>
              <a:spcBef>
                <a:spcPts val="505"/>
              </a:spcBef>
              <a:buClr>
                <a:srgbClr val="44536A"/>
              </a:buClr>
              <a:buFont typeface="Courier New" panose="02070309020205020404" pitchFamily="49" charset="0"/>
              <a:buChar char="o"/>
              <a:tabLst>
                <a:tab pos="697865" algn="l"/>
              </a:tabLst>
            </a:pPr>
            <a:r>
              <a:rPr sz="2000" dirty="0">
                <a:latin typeface="Arial"/>
                <a:cs typeface="Arial"/>
              </a:rPr>
              <a:t>Scientific</a:t>
            </a:r>
            <a:r>
              <a:rPr sz="2000" spc="-60" dirty="0">
                <a:latin typeface="Arial"/>
                <a:cs typeface="Arial"/>
              </a:rPr>
              <a:t> </a:t>
            </a:r>
            <a:r>
              <a:rPr sz="2000" dirty="0">
                <a:latin typeface="Arial"/>
                <a:cs typeface="Arial"/>
              </a:rPr>
              <a:t>and</a:t>
            </a:r>
            <a:r>
              <a:rPr sz="2000" spc="-55" dirty="0">
                <a:latin typeface="Arial"/>
                <a:cs typeface="Arial"/>
              </a:rPr>
              <a:t> </a:t>
            </a:r>
            <a:r>
              <a:rPr sz="2000" dirty="0">
                <a:latin typeface="Arial"/>
                <a:cs typeface="Arial"/>
              </a:rPr>
              <a:t>technical</a:t>
            </a:r>
            <a:r>
              <a:rPr sz="2000" spc="-55" dirty="0">
                <a:latin typeface="Arial"/>
                <a:cs typeface="Arial"/>
              </a:rPr>
              <a:t> </a:t>
            </a:r>
            <a:r>
              <a:rPr sz="2000" dirty="0">
                <a:latin typeface="Arial"/>
                <a:cs typeface="Arial"/>
              </a:rPr>
              <a:t>merit</a:t>
            </a:r>
            <a:r>
              <a:rPr sz="2000" spc="-55" dirty="0">
                <a:latin typeface="Arial"/>
                <a:cs typeface="Arial"/>
              </a:rPr>
              <a:t> </a:t>
            </a:r>
            <a:r>
              <a:rPr sz="2000" dirty="0">
                <a:latin typeface="Arial"/>
                <a:cs typeface="Arial"/>
              </a:rPr>
              <a:t>of</a:t>
            </a:r>
            <a:r>
              <a:rPr sz="2000" spc="-70" dirty="0">
                <a:latin typeface="Arial"/>
                <a:cs typeface="Arial"/>
              </a:rPr>
              <a:t> </a:t>
            </a:r>
            <a:r>
              <a:rPr sz="2000" dirty="0">
                <a:latin typeface="Arial"/>
                <a:cs typeface="Arial"/>
              </a:rPr>
              <a:t>the</a:t>
            </a:r>
            <a:r>
              <a:rPr sz="2000" spc="-55" dirty="0">
                <a:latin typeface="Arial"/>
                <a:cs typeface="Arial"/>
              </a:rPr>
              <a:t> </a:t>
            </a:r>
            <a:r>
              <a:rPr sz="2000" dirty="0">
                <a:latin typeface="Arial"/>
                <a:cs typeface="Arial"/>
              </a:rPr>
              <a:t>proposed</a:t>
            </a:r>
            <a:r>
              <a:rPr sz="2000" spc="-55" dirty="0">
                <a:latin typeface="Arial"/>
                <a:cs typeface="Arial"/>
              </a:rPr>
              <a:t> </a:t>
            </a:r>
            <a:r>
              <a:rPr sz="2000" dirty="0">
                <a:latin typeface="Arial"/>
                <a:cs typeface="Arial"/>
              </a:rPr>
              <a:t>project</a:t>
            </a:r>
            <a:r>
              <a:rPr sz="2000" spc="-65" dirty="0">
                <a:latin typeface="Arial"/>
                <a:cs typeface="Arial"/>
              </a:rPr>
              <a:t> </a:t>
            </a:r>
            <a:r>
              <a:rPr sz="2000" dirty="0">
                <a:latin typeface="Arial"/>
                <a:cs typeface="Arial"/>
              </a:rPr>
              <a:t>as</a:t>
            </a:r>
            <a:r>
              <a:rPr sz="2000" spc="-55" dirty="0">
                <a:latin typeface="Arial"/>
                <a:cs typeface="Arial"/>
              </a:rPr>
              <a:t> </a:t>
            </a:r>
            <a:r>
              <a:rPr sz="2000" dirty="0">
                <a:latin typeface="Arial"/>
                <a:cs typeface="Arial"/>
              </a:rPr>
              <a:t>determined</a:t>
            </a:r>
            <a:r>
              <a:rPr sz="2000" spc="-50" dirty="0">
                <a:latin typeface="Arial"/>
                <a:cs typeface="Arial"/>
              </a:rPr>
              <a:t> </a:t>
            </a:r>
            <a:r>
              <a:rPr sz="2000" dirty="0">
                <a:latin typeface="Arial"/>
                <a:cs typeface="Arial"/>
              </a:rPr>
              <a:t>by</a:t>
            </a:r>
            <a:r>
              <a:rPr sz="2000" spc="-60" dirty="0">
                <a:latin typeface="Arial"/>
                <a:cs typeface="Arial"/>
              </a:rPr>
              <a:t> </a:t>
            </a:r>
            <a:r>
              <a:rPr sz="2000" spc="-10" dirty="0">
                <a:latin typeface="Arial"/>
                <a:cs typeface="Arial"/>
              </a:rPr>
              <a:t>scientific </a:t>
            </a:r>
            <a:r>
              <a:rPr sz="2000" dirty="0">
                <a:latin typeface="Arial"/>
                <a:cs typeface="Arial"/>
              </a:rPr>
              <a:t>peer</a:t>
            </a:r>
            <a:r>
              <a:rPr sz="2000" spc="-55" dirty="0">
                <a:latin typeface="Arial"/>
                <a:cs typeface="Arial"/>
              </a:rPr>
              <a:t> </a:t>
            </a:r>
            <a:r>
              <a:rPr sz="2000" spc="-10" dirty="0">
                <a:latin typeface="Arial"/>
                <a:cs typeface="Arial"/>
              </a:rPr>
              <a:t>review.</a:t>
            </a:r>
            <a:endParaRPr sz="2000" dirty="0">
              <a:latin typeface="Arial"/>
              <a:cs typeface="Arial"/>
            </a:endParaRPr>
          </a:p>
          <a:p>
            <a:pPr marL="812165" lvl="1" indent="-342900">
              <a:lnSpc>
                <a:spcPct val="100000"/>
              </a:lnSpc>
              <a:spcBef>
                <a:spcPts val="495"/>
              </a:spcBef>
              <a:buClr>
                <a:srgbClr val="44536A"/>
              </a:buClr>
              <a:buFont typeface="Courier New" panose="02070309020205020404" pitchFamily="49" charset="0"/>
              <a:buChar char="o"/>
              <a:tabLst>
                <a:tab pos="697865" algn="l"/>
              </a:tabLst>
            </a:pPr>
            <a:r>
              <a:rPr sz="2000" dirty="0">
                <a:latin typeface="Arial"/>
                <a:cs typeface="Arial"/>
              </a:rPr>
              <a:t>Availability</a:t>
            </a:r>
            <a:r>
              <a:rPr sz="2000" spc="-70" dirty="0">
                <a:latin typeface="Arial"/>
                <a:cs typeface="Arial"/>
              </a:rPr>
              <a:t> </a:t>
            </a:r>
            <a:r>
              <a:rPr sz="2000" dirty="0">
                <a:latin typeface="Arial"/>
                <a:cs typeface="Arial"/>
              </a:rPr>
              <a:t>of</a:t>
            </a:r>
            <a:r>
              <a:rPr sz="2000" spc="-90" dirty="0">
                <a:latin typeface="Arial"/>
                <a:cs typeface="Arial"/>
              </a:rPr>
              <a:t> </a:t>
            </a:r>
            <a:r>
              <a:rPr sz="2000" spc="-10" dirty="0">
                <a:latin typeface="Arial"/>
                <a:cs typeface="Arial"/>
              </a:rPr>
              <a:t>funds.</a:t>
            </a:r>
            <a:endParaRPr sz="2000" dirty="0">
              <a:latin typeface="Arial"/>
              <a:cs typeface="Arial"/>
            </a:endParaRPr>
          </a:p>
          <a:p>
            <a:pPr marL="812165" lvl="1" indent="-342900">
              <a:lnSpc>
                <a:spcPct val="100000"/>
              </a:lnSpc>
              <a:spcBef>
                <a:spcPts val="500"/>
              </a:spcBef>
              <a:buClr>
                <a:srgbClr val="44536A"/>
              </a:buClr>
              <a:buFont typeface="Courier New" panose="02070309020205020404" pitchFamily="49" charset="0"/>
              <a:buChar char="o"/>
              <a:tabLst>
                <a:tab pos="697865" algn="l"/>
              </a:tabLst>
            </a:pPr>
            <a:r>
              <a:rPr sz="2000" dirty="0">
                <a:latin typeface="Arial"/>
                <a:cs typeface="Arial"/>
              </a:rPr>
              <a:t>Relevance</a:t>
            </a:r>
            <a:r>
              <a:rPr sz="2000" spc="-50" dirty="0">
                <a:latin typeface="Arial"/>
                <a:cs typeface="Arial"/>
              </a:rPr>
              <a:t> </a:t>
            </a:r>
            <a:r>
              <a:rPr sz="2000" dirty="0">
                <a:latin typeface="Arial"/>
                <a:cs typeface="Arial"/>
              </a:rPr>
              <a:t>of</a:t>
            </a:r>
            <a:r>
              <a:rPr sz="2000" spc="-60" dirty="0">
                <a:latin typeface="Arial"/>
                <a:cs typeface="Arial"/>
              </a:rPr>
              <a:t> </a:t>
            </a:r>
            <a:r>
              <a:rPr sz="2000" dirty="0">
                <a:latin typeface="Arial"/>
                <a:cs typeface="Arial"/>
              </a:rPr>
              <a:t>the</a:t>
            </a:r>
            <a:r>
              <a:rPr sz="2000" spc="-65" dirty="0">
                <a:latin typeface="Arial"/>
                <a:cs typeface="Arial"/>
              </a:rPr>
              <a:t> </a:t>
            </a:r>
            <a:r>
              <a:rPr sz="2000" dirty="0">
                <a:latin typeface="Arial"/>
                <a:cs typeface="Arial"/>
              </a:rPr>
              <a:t>proposed</a:t>
            </a:r>
            <a:r>
              <a:rPr sz="2000" spc="-50" dirty="0">
                <a:latin typeface="Arial"/>
                <a:cs typeface="Arial"/>
              </a:rPr>
              <a:t> </a:t>
            </a:r>
            <a:r>
              <a:rPr sz="2000" dirty="0">
                <a:latin typeface="Arial"/>
                <a:cs typeface="Arial"/>
              </a:rPr>
              <a:t>project</a:t>
            </a:r>
            <a:r>
              <a:rPr sz="2000" spc="-60" dirty="0">
                <a:latin typeface="Arial"/>
                <a:cs typeface="Arial"/>
              </a:rPr>
              <a:t> </a:t>
            </a:r>
            <a:r>
              <a:rPr sz="2000" dirty="0">
                <a:latin typeface="Arial"/>
                <a:cs typeface="Arial"/>
              </a:rPr>
              <a:t>to</a:t>
            </a:r>
            <a:r>
              <a:rPr sz="2000" spc="-70" dirty="0">
                <a:latin typeface="Arial"/>
                <a:cs typeface="Arial"/>
              </a:rPr>
              <a:t> </a:t>
            </a:r>
            <a:r>
              <a:rPr sz="2000" spc="-10" dirty="0">
                <a:latin typeface="Arial"/>
                <a:cs typeface="Arial"/>
              </a:rPr>
              <a:t>CTSA</a:t>
            </a:r>
            <a:r>
              <a:rPr sz="2000" spc="-125" dirty="0">
                <a:latin typeface="Arial"/>
                <a:cs typeface="Arial"/>
              </a:rPr>
              <a:t> </a:t>
            </a:r>
            <a:r>
              <a:rPr sz="2000" dirty="0">
                <a:latin typeface="Arial"/>
                <a:cs typeface="Arial"/>
              </a:rPr>
              <a:t>program</a:t>
            </a:r>
            <a:r>
              <a:rPr sz="2000" spc="-55" dirty="0">
                <a:latin typeface="Arial"/>
                <a:cs typeface="Arial"/>
              </a:rPr>
              <a:t> </a:t>
            </a:r>
            <a:r>
              <a:rPr sz="2000" spc="-10" dirty="0">
                <a:latin typeface="Arial"/>
                <a:cs typeface="Arial"/>
              </a:rPr>
              <a:t>priorities.</a:t>
            </a:r>
            <a:endParaRPr sz="2000" dirty="0">
              <a:latin typeface="Arial"/>
              <a:cs typeface="Arial"/>
            </a:endParaRPr>
          </a:p>
        </p:txBody>
      </p:sp>
      <p:sp>
        <p:nvSpPr>
          <p:cNvPr id="4" name="object 4">
            <a:extLst>
              <a:ext uri="{C183D7F6-B498-43B3-948B-1728B52AA6E4}">
                <adec:decorative xmlns:adec="http://schemas.microsoft.com/office/drawing/2017/decorative" val="1"/>
              </a:ext>
            </a:extLst>
          </p:cNvPr>
          <p:cNvSpPr txBox="1"/>
          <p:nvPr/>
        </p:nvSpPr>
        <p:spPr>
          <a:xfrm>
            <a:off x="11917171" y="15473"/>
            <a:ext cx="194945" cy="197490"/>
          </a:xfrm>
          <a:prstGeom prst="rect">
            <a:avLst/>
          </a:prstGeom>
        </p:spPr>
        <p:txBody>
          <a:bodyPr vert="horz" wrap="square" lIns="0" tIns="12700" rIns="0" bIns="0" rtlCol="0">
            <a:spAutoFit/>
          </a:bodyPr>
          <a:lstStyle/>
          <a:p>
            <a:pPr marL="12700">
              <a:lnSpc>
                <a:spcPct val="100000"/>
              </a:lnSpc>
              <a:spcBef>
                <a:spcPts val="100"/>
              </a:spcBef>
            </a:pPr>
            <a:r>
              <a:rPr sz="1200" spc="-25" dirty="0">
                <a:solidFill>
                  <a:schemeClr val="tx1"/>
                </a:solidFill>
                <a:latin typeface="Arial"/>
                <a:cs typeface="Arial"/>
              </a:rPr>
              <a:t>29</a:t>
            </a:r>
            <a:endParaRPr sz="1200" dirty="0">
              <a:solidFill>
                <a:schemeClr val="tx1"/>
              </a:solidFill>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12700" rIns="0" bIns="0" rtlCol="0">
            <a:spAutoFit/>
          </a:bodyPr>
          <a:lstStyle/>
          <a:p>
            <a:pPr marL="2228215" marR="5080" indent="-2059305">
              <a:lnSpc>
                <a:spcPct val="100000"/>
              </a:lnSpc>
              <a:spcBef>
                <a:spcPts val="100"/>
              </a:spcBef>
            </a:pPr>
            <a:r>
              <a:rPr sz="4000" spc="-10" dirty="0">
                <a:solidFill>
                  <a:srgbClr val="006278"/>
                </a:solidFill>
              </a:rPr>
              <a:t>NCATS</a:t>
            </a:r>
            <a:r>
              <a:rPr sz="4000" spc="-135" dirty="0">
                <a:solidFill>
                  <a:srgbClr val="006278"/>
                </a:solidFill>
              </a:rPr>
              <a:t> </a:t>
            </a:r>
            <a:r>
              <a:rPr sz="4000" dirty="0">
                <a:solidFill>
                  <a:srgbClr val="006278"/>
                </a:solidFill>
              </a:rPr>
              <a:t>Clinical</a:t>
            </a:r>
            <a:r>
              <a:rPr sz="4000" spc="-140" dirty="0">
                <a:solidFill>
                  <a:srgbClr val="006278"/>
                </a:solidFill>
              </a:rPr>
              <a:t> </a:t>
            </a:r>
            <a:r>
              <a:rPr sz="4000" dirty="0">
                <a:solidFill>
                  <a:srgbClr val="006278"/>
                </a:solidFill>
              </a:rPr>
              <a:t>and</a:t>
            </a:r>
            <a:r>
              <a:rPr sz="4000" spc="-135" dirty="0">
                <a:solidFill>
                  <a:srgbClr val="006278"/>
                </a:solidFill>
              </a:rPr>
              <a:t> </a:t>
            </a:r>
            <a:r>
              <a:rPr sz="4000" spc="-10" dirty="0">
                <a:solidFill>
                  <a:srgbClr val="006278"/>
                </a:solidFill>
              </a:rPr>
              <a:t>Translational</a:t>
            </a:r>
            <a:r>
              <a:rPr sz="4000" spc="-135" dirty="0">
                <a:solidFill>
                  <a:srgbClr val="006278"/>
                </a:solidFill>
              </a:rPr>
              <a:t> </a:t>
            </a:r>
            <a:r>
              <a:rPr sz="4000" spc="-10" dirty="0">
                <a:solidFill>
                  <a:srgbClr val="006278"/>
                </a:solidFill>
              </a:rPr>
              <a:t>Science </a:t>
            </a:r>
            <a:r>
              <a:rPr sz="4000" dirty="0">
                <a:solidFill>
                  <a:srgbClr val="006278"/>
                </a:solidFill>
              </a:rPr>
              <a:t>Awards</a:t>
            </a:r>
            <a:r>
              <a:rPr sz="4000" spc="-125" dirty="0">
                <a:solidFill>
                  <a:srgbClr val="006278"/>
                </a:solidFill>
              </a:rPr>
              <a:t> </a:t>
            </a:r>
            <a:r>
              <a:rPr sz="4000" dirty="0">
                <a:solidFill>
                  <a:srgbClr val="006278"/>
                </a:solidFill>
              </a:rPr>
              <a:t>(CTSA)</a:t>
            </a:r>
            <a:r>
              <a:rPr sz="4000" spc="-125" dirty="0">
                <a:solidFill>
                  <a:srgbClr val="006278"/>
                </a:solidFill>
              </a:rPr>
              <a:t> </a:t>
            </a:r>
            <a:r>
              <a:rPr sz="4000" spc="-10" dirty="0">
                <a:solidFill>
                  <a:srgbClr val="006278"/>
                </a:solidFill>
              </a:rPr>
              <a:t>Program</a:t>
            </a:r>
            <a:endParaRPr sz="4000" dirty="0"/>
          </a:p>
        </p:txBody>
      </p:sp>
      <p:pic>
        <p:nvPicPr>
          <p:cNvPr id="7" name="object 7" descr="A map of the United States showing the location of CTSA program hubs in Alabama (1), Arkansas (1), California (6), Colorado (1), Connecticut (1), the District of Columbia (1), Florida (2), Georgia (1), Illinois (2), Indiana (1), Iowa (1), Kentucky (1), Maryland (1), Massachusetts (2), Michigan (1), Minnesota (2), Missouri (1), New Jersey (2), New York (3), North Carolina (3), Ohio (1), Oregon (1), Pennsylvania (2), South Carolina (1), Tennessee (1), Texas (4), Utah (1), Viginia (2), Washington State (1), and Wisconsin (2).">
            <a:extLst>
              <a:ext uri="{C183D7F6-B498-43B3-948B-1728B52AA6E4}">
                <adec:decorative xmlns:adec="http://schemas.microsoft.com/office/drawing/2017/decorative" val="0"/>
              </a:ext>
            </a:extLst>
          </p:cNvPr>
          <p:cNvPicPr/>
          <p:nvPr/>
        </p:nvPicPr>
        <p:blipFill>
          <a:blip r:embed="rId2">
            <a:extLst>
              <a:ext uri="{28A0092B-C50C-407E-A947-70E740481C1C}">
                <a14:useLocalDpi xmlns:a14="http://schemas.microsoft.com/office/drawing/2010/main" val="0"/>
              </a:ext>
            </a:extLst>
          </a:blip>
          <a:srcRect/>
          <a:stretch/>
        </p:blipFill>
        <p:spPr>
          <a:xfrm>
            <a:off x="120395" y="1544188"/>
            <a:ext cx="6248400" cy="3743325"/>
          </a:xfrm>
          <a:prstGeom prst="rect">
            <a:avLst/>
          </a:prstGeom>
        </p:spPr>
      </p:pic>
      <p:sp>
        <p:nvSpPr>
          <p:cNvPr id="6" name="object 6"/>
          <p:cNvSpPr txBox="1"/>
          <p:nvPr/>
        </p:nvSpPr>
        <p:spPr>
          <a:xfrm>
            <a:off x="5815567" y="5404672"/>
            <a:ext cx="981710" cy="269240"/>
          </a:xfrm>
          <a:prstGeom prst="rect">
            <a:avLst/>
          </a:prstGeom>
        </p:spPr>
        <p:txBody>
          <a:bodyPr vert="horz" wrap="square" lIns="0" tIns="12065" rIns="0" bIns="0" rtlCol="0">
            <a:spAutoFit/>
          </a:bodyPr>
          <a:lstStyle/>
          <a:p>
            <a:pPr marL="12700" marR="5080">
              <a:lnSpc>
                <a:spcPct val="100000"/>
              </a:lnSpc>
              <a:spcBef>
                <a:spcPts val="95"/>
              </a:spcBef>
            </a:pPr>
            <a:r>
              <a:rPr sz="800" dirty="0">
                <a:latin typeface="Arial"/>
                <a:cs typeface="Arial"/>
              </a:rPr>
              <a:t>CTSA</a:t>
            </a:r>
            <a:r>
              <a:rPr sz="800" spc="-20" dirty="0">
                <a:latin typeface="Arial"/>
                <a:cs typeface="Arial"/>
              </a:rPr>
              <a:t> </a:t>
            </a:r>
            <a:r>
              <a:rPr sz="800" dirty="0">
                <a:latin typeface="Arial"/>
                <a:cs typeface="Arial"/>
              </a:rPr>
              <a:t>Program</a:t>
            </a:r>
            <a:r>
              <a:rPr sz="800" spc="-10" dirty="0">
                <a:latin typeface="Arial"/>
                <a:cs typeface="Arial"/>
              </a:rPr>
              <a:t> </a:t>
            </a:r>
            <a:r>
              <a:rPr sz="800" spc="-20" dirty="0">
                <a:latin typeface="Arial"/>
                <a:cs typeface="Arial"/>
              </a:rPr>
              <a:t>Hubs </a:t>
            </a:r>
            <a:r>
              <a:rPr sz="800" spc="-10" dirty="0">
                <a:latin typeface="Arial"/>
                <a:cs typeface="Arial"/>
              </a:rPr>
              <a:t>9.30.2023</a:t>
            </a:r>
            <a:endParaRPr sz="800" dirty="0">
              <a:latin typeface="Arial"/>
              <a:cs typeface="Arial"/>
            </a:endParaRPr>
          </a:p>
        </p:txBody>
      </p:sp>
      <p:sp>
        <p:nvSpPr>
          <p:cNvPr id="4" name="object 4"/>
          <p:cNvSpPr txBox="1"/>
          <p:nvPr/>
        </p:nvSpPr>
        <p:spPr>
          <a:xfrm>
            <a:off x="7405987" y="2392013"/>
            <a:ext cx="4272915" cy="2701925"/>
          </a:xfrm>
          <a:prstGeom prst="rect">
            <a:avLst/>
          </a:prstGeom>
        </p:spPr>
        <p:txBody>
          <a:bodyPr vert="horz" wrap="square" lIns="0" tIns="50165" rIns="0" bIns="0" rtlCol="0">
            <a:spAutoFit/>
          </a:bodyPr>
          <a:lstStyle/>
          <a:p>
            <a:pPr marL="355600" marR="254635" indent="-342900">
              <a:lnSpc>
                <a:spcPts val="2380"/>
              </a:lnSpc>
              <a:spcBef>
                <a:spcPts val="395"/>
              </a:spcBef>
              <a:buClr>
                <a:srgbClr val="006378"/>
              </a:buClr>
              <a:buFont typeface="Wingdings"/>
              <a:buChar char=""/>
              <a:tabLst>
                <a:tab pos="355600" algn="l"/>
              </a:tabLst>
            </a:pPr>
            <a:r>
              <a:rPr sz="2200" dirty="0">
                <a:latin typeface="Arial"/>
                <a:cs typeface="Arial"/>
              </a:rPr>
              <a:t>National</a:t>
            </a:r>
            <a:r>
              <a:rPr sz="2200" spc="-45" dirty="0">
                <a:latin typeface="Arial"/>
                <a:cs typeface="Arial"/>
              </a:rPr>
              <a:t> </a:t>
            </a:r>
            <a:r>
              <a:rPr sz="2200" dirty="0">
                <a:latin typeface="Arial"/>
                <a:cs typeface="Arial"/>
              </a:rPr>
              <a:t>network</a:t>
            </a:r>
            <a:r>
              <a:rPr sz="2200" spc="-40" dirty="0">
                <a:latin typeface="Arial"/>
                <a:cs typeface="Arial"/>
              </a:rPr>
              <a:t> </a:t>
            </a:r>
            <a:r>
              <a:rPr sz="2200" dirty="0">
                <a:latin typeface="Arial"/>
                <a:cs typeface="Arial"/>
              </a:rPr>
              <a:t>of</a:t>
            </a:r>
            <a:r>
              <a:rPr sz="2200" spc="-35" dirty="0">
                <a:latin typeface="Arial"/>
                <a:cs typeface="Arial"/>
              </a:rPr>
              <a:t> </a:t>
            </a:r>
            <a:r>
              <a:rPr sz="2200" spc="-10" dirty="0">
                <a:latin typeface="Arial"/>
                <a:cs typeface="Arial"/>
              </a:rPr>
              <a:t>medical </a:t>
            </a:r>
            <a:r>
              <a:rPr sz="2200" dirty="0">
                <a:latin typeface="Arial"/>
                <a:cs typeface="Arial"/>
              </a:rPr>
              <a:t>research</a:t>
            </a:r>
            <a:r>
              <a:rPr sz="2200" spc="-50" dirty="0">
                <a:latin typeface="Arial"/>
                <a:cs typeface="Arial"/>
              </a:rPr>
              <a:t> </a:t>
            </a:r>
            <a:r>
              <a:rPr sz="2200" dirty="0">
                <a:latin typeface="Arial"/>
                <a:cs typeface="Arial"/>
              </a:rPr>
              <a:t>institutions</a:t>
            </a:r>
            <a:r>
              <a:rPr sz="2200" spc="-60" dirty="0">
                <a:latin typeface="Arial"/>
                <a:cs typeface="Arial"/>
              </a:rPr>
              <a:t> </a:t>
            </a:r>
            <a:r>
              <a:rPr sz="2200" dirty="0">
                <a:latin typeface="Arial"/>
                <a:cs typeface="Arial"/>
              </a:rPr>
              <a:t>and</a:t>
            </a:r>
            <a:r>
              <a:rPr sz="2200" spc="-55" dirty="0">
                <a:latin typeface="Arial"/>
                <a:cs typeface="Arial"/>
              </a:rPr>
              <a:t> </a:t>
            </a:r>
            <a:r>
              <a:rPr sz="2200" spc="-10" dirty="0">
                <a:latin typeface="Arial"/>
                <a:cs typeface="Arial"/>
              </a:rPr>
              <a:t>their partners/collaborators</a:t>
            </a:r>
            <a:endParaRPr sz="2200" dirty="0">
              <a:latin typeface="Arial"/>
              <a:cs typeface="Arial"/>
            </a:endParaRPr>
          </a:p>
          <a:p>
            <a:pPr marL="355600" marR="5080" indent="-342900">
              <a:lnSpc>
                <a:spcPts val="2380"/>
              </a:lnSpc>
              <a:spcBef>
                <a:spcPts val="1789"/>
              </a:spcBef>
              <a:buClr>
                <a:srgbClr val="006378"/>
              </a:buClr>
              <a:buFont typeface="Wingdings"/>
              <a:buChar char=""/>
              <a:tabLst>
                <a:tab pos="355600" algn="l"/>
              </a:tabLst>
            </a:pPr>
            <a:r>
              <a:rPr sz="2200" dirty="0">
                <a:latin typeface="Arial"/>
                <a:cs typeface="Arial"/>
              </a:rPr>
              <a:t>In</a:t>
            </a:r>
            <a:r>
              <a:rPr sz="2200" spc="-35" dirty="0">
                <a:latin typeface="Arial"/>
                <a:cs typeface="Arial"/>
              </a:rPr>
              <a:t> </a:t>
            </a:r>
            <a:r>
              <a:rPr sz="2200" dirty="0">
                <a:latin typeface="Arial"/>
                <a:cs typeface="Arial"/>
              </a:rPr>
              <a:t>fiscal</a:t>
            </a:r>
            <a:r>
              <a:rPr sz="2200" spc="-35" dirty="0">
                <a:latin typeface="Arial"/>
                <a:cs typeface="Arial"/>
              </a:rPr>
              <a:t> </a:t>
            </a:r>
            <a:r>
              <a:rPr sz="2200" dirty="0">
                <a:latin typeface="Arial"/>
                <a:cs typeface="Arial"/>
              </a:rPr>
              <a:t>year</a:t>
            </a:r>
            <a:r>
              <a:rPr sz="2200" spc="-30" dirty="0">
                <a:latin typeface="Arial"/>
                <a:cs typeface="Arial"/>
              </a:rPr>
              <a:t> </a:t>
            </a:r>
            <a:r>
              <a:rPr sz="2200" dirty="0">
                <a:latin typeface="Arial"/>
                <a:cs typeface="Arial"/>
              </a:rPr>
              <a:t>2023,</a:t>
            </a:r>
            <a:r>
              <a:rPr sz="2200" spc="-30" dirty="0">
                <a:latin typeface="Arial"/>
                <a:cs typeface="Arial"/>
              </a:rPr>
              <a:t> </a:t>
            </a:r>
            <a:r>
              <a:rPr sz="2200" spc="-10" dirty="0">
                <a:latin typeface="Arial"/>
                <a:cs typeface="Arial"/>
              </a:rPr>
              <a:t>NCATS </a:t>
            </a:r>
            <a:r>
              <a:rPr sz="2200" dirty="0">
                <a:latin typeface="Arial"/>
                <a:cs typeface="Arial"/>
              </a:rPr>
              <a:t>invested</a:t>
            </a:r>
            <a:r>
              <a:rPr sz="2200" spc="-50" dirty="0">
                <a:latin typeface="Arial"/>
                <a:cs typeface="Arial"/>
              </a:rPr>
              <a:t> </a:t>
            </a:r>
            <a:r>
              <a:rPr sz="2200" dirty="0">
                <a:latin typeface="Arial"/>
                <a:cs typeface="Arial"/>
              </a:rPr>
              <a:t>$629M</a:t>
            </a:r>
            <a:r>
              <a:rPr sz="2200" spc="-40" dirty="0">
                <a:latin typeface="Arial"/>
                <a:cs typeface="Arial"/>
              </a:rPr>
              <a:t> </a:t>
            </a:r>
            <a:r>
              <a:rPr sz="2200" dirty="0">
                <a:latin typeface="Arial"/>
                <a:cs typeface="Arial"/>
              </a:rPr>
              <a:t>in</a:t>
            </a:r>
            <a:r>
              <a:rPr sz="2200" spc="-50" dirty="0">
                <a:latin typeface="Arial"/>
                <a:cs typeface="Arial"/>
              </a:rPr>
              <a:t> </a:t>
            </a:r>
            <a:r>
              <a:rPr sz="2200" dirty="0">
                <a:latin typeface="Arial"/>
                <a:cs typeface="Arial"/>
              </a:rPr>
              <a:t>the</a:t>
            </a:r>
            <a:r>
              <a:rPr sz="2200" spc="-35" dirty="0">
                <a:latin typeface="Arial"/>
                <a:cs typeface="Arial"/>
              </a:rPr>
              <a:t> </a:t>
            </a:r>
            <a:r>
              <a:rPr sz="2200" spc="-20" dirty="0">
                <a:latin typeface="Arial"/>
                <a:cs typeface="Arial"/>
              </a:rPr>
              <a:t>CTSA </a:t>
            </a:r>
            <a:r>
              <a:rPr sz="2200" dirty="0">
                <a:latin typeface="Arial"/>
                <a:cs typeface="Arial"/>
              </a:rPr>
              <a:t>Program</a:t>
            </a:r>
            <a:r>
              <a:rPr sz="2200" spc="-55" dirty="0">
                <a:latin typeface="Arial"/>
                <a:cs typeface="Arial"/>
              </a:rPr>
              <a:t> </a:t>
            </a:r>
            <a:r>
              <a:rPr sz="2200" dirty="0">
                <a:latin typeface="Arial"/>
                <a:cs typeface="Arial"/>
              </a:rPr>
              <a:t>to</a:t>
            </a:r>
            <a:r>
              <a:rPr sz="2200" spc="-50" dirty="0">
                <a:latin typeface="Arial"/>
                <a:cs typeface="Arial"/>
              </a:rPr>
              <a:t> </a:t>
            </a:r>
            <a:r>
              <a:rPr sz="2200" dirty="0">
                <a:latin typeface="Arial"/>
                <a:cs typeface="Arial"/>
              </a:rPr>
              <a:t>speed</a:t>
            </a:r>
            <a:r>
              <a:rPr sz="2200" spc="-55" dirty="0">
                <a:latin typeface="Arial"/>
                <a:cs typeface="Arial"/>
              </a:rPr>
              <a:t> </a:t>
            </a:r>
            <a:r>
              <a:rPr sz="2200" dirty="0">
                <a:latin typeface="Arial"/>
                <a:cs typeface="Arial"/>
              </a:rPr>
              <a:t>translation</a:t>
            </a:r>
            <a:r>
              <a:rPr sz="2200" spc="-60" dirty="0">
                <a:latin typeface="Arial"/>
                <a:cs typeface="Arial"/>
              </a:rPr>
              <a:t> </a:t>
            </a:r>
            <a:r>
              <a:rPr sz="2200" spc="-25" dirty="0">
                <a:latin typeface="Arial"/>
                <a:cs typeface="Arial"/>
              </a:rPr>
              <a:t>of </a:t>
            </a:r>
            <a:r>
              <a:rPr sz="2200" dirty="0">
                <a:latin typeface="Arial"/>
                <a:cs typeface="Arial"/>
              </a:rPr>
              <a:t>research</a:t>
            </a:r>
            <a:r>
              <a:rPr sz="2200" spc="-45" dirty="0">
                <a:latin typeface="Arial"/>
                <a:cs typeface="Arial"/>
              </a:rPr>
              <a:t> </a:t>
            </a:r>
            <a:r>
              <a:rPr sz="2200" dirty="0">
                <a:latin typeface="Arial"/>
                <a:cs typeface="Arial"/>
              </a:rPr>
              <a:t>discoveries</a:t>
            </a:r>
            <a:r>
              <a:rPr sz="2200" spc="-55" dirty="0">
                <a:latin typeface="Arial"/>
                <a:cs typeface="Arial"/>
              </a:rPr>
              <a:t> </a:t>
            </a:r>
            <a:r>
              <a:rPr sz="2200" spc="-20" dirty="0">
                <a:latin typeface="Arial"/>
                <a:cs typeface="Arial"/>
              </a:rPr>
              <a:t>into </a:t>
            </a:r>
            <a:r>
              <a:rPr sz="2200" dirty="0">
                <a:latin typeface="Arial"/>
                <a:cs typeface="Arial"/>
              </a:rPr>
              <a:t>improved</a:t>
            </a:r>
            <a:r>
              <a:rPr sz="2200" spc="-55" dirty="0">
                <a:latin typeface="Arial"/>
                <a:cs typeface="Arial"/>
              </a:rPr>
              <a:t> </a:t>
            </a:r>
            <a:r>
              <a:rPr sz="2200" dirty="0">
                <a:latin typeface="Arial"/>
                <a:cs typeface="Arial"/>
              </a:rPr>
              <a:t>patient</a:t>
            </a:r>
            <a:r>
              <a:rPr sz="2200" spc="-60" dirty="0">
                <a:latin typeface="Arial"/>
                <a:cs typeface="Arial"/>
              </a:rPr>
              <a:t> </a:t>
            </a:r>
            <a:r>
              <a:rPr sz="2200" spc="-20" dirty="0">
                <a:latin typeface="Arial"/>
                <a:cs typeface="Arial"/>
              </a:rPr>
              <a:t>care</a:t>
            </a:r>
            <a:endParaRPr sz="2200" dirty="0">
              <a:latin typeface="Arial"/>
              <a:cs typeface="Arial"/>
            </a:endParaRPr>
          </a:p>
        </p:txBody>
      </p:sp>
      <p:sp>
        <p:nvSpPr>
          <p:cNvPr id="5" name="object 5">
            <a:extLst>
              <a:ext uri="{C183D7F6-B498-43B3-948B-1728B52AA6E4}">
                <adec:decorative xmlns:adec="http://schemas.microsoft.com/office/drawing/2017/decorative" val="1"/>
              </a:ext>
            </a:extLst>
          </p:cNvPr>
          <p:cNvSpPr txBox="1"/>
          <p:nvPr/>
        </p:nvSpPr>
        <p:spPr>
          <a:xfrm>
            <a:off x="12001754" y="15473"/>
            <a:ext cx="110489" cy="197490"/>
          </a:xfrm>
          <a:prstGeom prst="rect">
            <a:avLst/>
          </a:prstGeom>
        </p:spPr>
        <p:txBody>
          <a:bodyPr vert="horz" wrap="square" lIns="0" tIns="12700" rIns="0" bIns="0" rtlCol="0">
            <a:spAutoFit/>
          </a:bodyPr>
          <a:lstStyle/>
          <a:p>
            <a:pPr marL="12700">
              <a:lnSpc>
                <a:spcPct val="100000"/>
              </a:lnSpc>
              <a:spcBef>
                <a:spcPts val="100"/>
              </a:spcBef>
            </a:pPr>
            <a:r>
              <a:rPr sz="1200" spc="-50" dirty="0">
                <a:solidFill>
                  <a:schemeClr val="tx1"/>
                </a:solidFill>
                <a:latin typeface="Arial"/>
                <a:cs typeface="Arial"/>
              </a:rPr>
              <a:t>3</a:t>
            </a:r>
            <a:endParaRPr sz="1200" dirty="0">
              <a:solidFill>
                <a:schemeClr val="tx1"/>
              </a:solidFill>
              <a:latin typeface="Arial"/>
              <a:cs typeface="Arial"/>
            </a:endParaRPr>
          </a:p>
        </p:txBody>
      </p:sp>
      <p:pic>
        <p:nvPicPr>
          <p:cNvPr id="2" name="object 2">
            <a:extLst>
              <a:ext uri="{C183D7F6-B498-43B3-948B-1728B52AA6E4}">
                <adec:decorative xmlns:adec="http://schemas.microsoft.com/office/drawing/2017/decorative" val="1"/>
              </a:ext>
            </a:extLst>
          </p:cNvPr>
          <p:cNvPicPr/>
          <p:nvPr/>
        </p:nvPicPr>
        <p:blipFill>
          <a:blip r:embed="rId3" cstate="print"/>
          <a:stretch>
            <a:fillRect/>
          </a:stretch>
        </p:blipFill>
        <p:spPr>
          <a:xfrm>
            <a:off x="9705476" y="6249046"/>
            <a:ext cx="1810042" cy="438446"/>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78157" rIns="0" bIns="0" rtlCol="0">
            <a:spAutoFit/>
          </a:bodyPr>
          <a:lstStyle/>
          <a:p>
            <a:pPr marL="1141095">
              <a:lnSpc>
                <a:spcPct val="100000"/>
              </a:lnSpc>
              <a:spcBef>
                <a:spcPts val="100"/>
              </a:spcBef>
            </a:pPr>
            <a:r>
              <a:rPr dirty="0"/>
              <a:t>Important</a:t>
            </a:r>
            <a:r>
              <a:rPr spc="-90" dirty="0"/>
              <a:t> </a:t>
            </a:r>
            <a:r>
              <a:rPr spc="-10" dirty="0"/>
              <a:t>Dates</a:t>
            </a:r>
          </a:p>
        </p:txBody>
      </p:sp>
      <p:sp>
        <p:nvSpPr>
          <p:cNvPr id="6" name="TextBox 5">
            <a:extLst>
              <a:ext uri="{FF2B5EF4-FFF2-40B4-BE49-F238E27FC236}">
                <a16:creationId xmlns:a16="http://schemas.microsoft.com/office/drawing/2014/main" id="{1A1EA2B9-88A3-61B9-7A20-F3D8D28340C3}"/>
              </a:ext>
            </a:extLst>
          </p:cNvPr>
          <p:cNvSpPr txBox="1"/>
          <p:nvPr/>
        </p:nvSpPr>
        <p:spPr>
          <a:xfrm>
            <a:off x="2857829" y="1419217"/>
            <a:ext cx="2361544"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Application Due Dates</a:t>
            </a:r>
          </a:p>
        </p:txBody>
      </p:sp>
      <p:sp>
        <p:nvSpPr>
          <p:cNvPr id="7" name="TextBox 6">
            <a:extLst>
              <a:ext uri="{FF2B5EF4-FFF2-40B4-BE49-F238E27FC236}">
                <a16:creationId xmlns:a16="http://schemas.microsoft.com/office/drawing/2014/main" id="{5E2E30B8-0447-634F-9CA5-BDC38B54780C}"/>
              </a:ext>
            </a:extLst>
          </p:cNvPr>
          <p:cNvSpPr txBox="1"/>
          <p:nvPr/>
        </p:nvSpPr>
        <p:spPr>
          <a:xfrm>
            <a:off x="7848600" y="1419217"/>
            <a:ext cx="2715808"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Review and Award Cycles</a:t>
            </a:r>
          </a:p>
        </p:txBody>
      </p:sp>
      <p:graphicFrame>
        <p:nvGraphicFramePr>
          <p:cNvPr id="4" name="object 4"/>
          <p:cNvGraphicFramePr>
            <a:graphicFrameLocks noGrp="1"/>
          </p:cNvGraphicFramePr>
          <p:nvPr>
            <p:extLst>
              <p:ext uri="{D42A27DB-BD31-4B8C-83A1-F6EECF244321}">
                <p14:modId xmlns:p14="http://schemas.microsoft.com/office/powerpoint/2010/main" val="534257991"/>
              </p:ext>
            </p:extLst>
          </p:nvPr>
        </p:nvGraphicFramePr>
        <p:xfrm>
          <a:off x="1268223" y="1862455"/>
          <a:ext cx="10648948" cy="3133090"/>
        </p:xfrm>
        <a:graphic>
          <a:graphicData uri="http://schemas.openxmlformats.org/drawingml/2006/table">
            <a:tbl>
              <a:tblPr firstRow="1" bandRow="1">
                <a:tableStyleId>{2D5ABB26-0587-4C30-8999-92F81FD0307C}</a:tableStyleId>
              </a:tblPr>
              <a:tblGrid>
                <a:gridCol w="1855470">
                  <a:extLst>
                    <a:ext uri="{9D8B030D-6E8A-4147-A177-3AD203B41FA5}">
                      <a16:colId xmlns:a16="http://schemas.microsoft.com/office/drawing/2014/main" val="20000"/>
                    </a:ext>
                  </a:extLst>
                </a:gridCol>
                <a:gridCol w="1694180">
                  <a:extLst>
                    <a:ext uri="{9D8B030D-6E8A-4147-A177-3AD203B41FA5}">
                      <a16:colId xmlns:a16="http://schemas.microsoft.com/office/drawing/2014/main" val="20001"/>
                    </a:ext>
                  </a:extLst>
                </a:gridCol>
                <a:gridCol w="1855470">
                  <a:extLst>
                    <a:ext uri="{9D8B030D-6E8A-4147-A177-3AD203B41FA5}">
                      <a16:colId xmlns:a16="http://schemas.microsoft.com/office/drawing/2014/main" val="20002"/>
                    </a:ext>
                  </a:extLst>
                </a:gridCol>
                <a:gridCol w="1694179">
                  <a:extLst>
                    <a:ext uri="{9D8B030D-6E8A-4147-A177-3AD203B41FA5}">
                      <a16:colId xmlns:a16="http://schemas.microsoft.com/office/drawing/2014/main" val="20003"/>
                    </a:ext>
                  </a:extLst>
                </a:gridCol>
                <a:gridCol w="1694179">
                  <a:extLst>
                    <a:ext uri="{9D8B030D-6E8A-4147-A177-3AD203B41FA5}">
                      <a16:colId xmlns:a16="http://schemas.microsoft.com/office/drawing/2014/main" val="20004"/>
                    </a:ext>
                  </a:extLst>
                </a:gridCol>
                <a:gridCol w="1855470">
                  <a:extLst>
                    <a:ext uri="{9D8B030D-6E8A-4147-A177-3AD203B41FA5}">
                      <a16:colId xmlns:a16="http://schemas.microsoft.com/office/drawing/2014/main" val="20005"/>
                    </a:ext>
                  </a:extLst>
                </a:gridCol>
              </a:tblGrid>
              <a:tr h="881380">
                <a:tc>
                  <a:txBody>
                    <a:bodyPr/>
                    <a:lstStyle/>
                    <a:p>
                      <a:pPr>
                        <a:lnSpc>
                          <a:spcPct val="100000"/>
                        </a:lnSpc>
                        <a:spcBef>
                          <a:spcPts val="980"/>
                        </a:spcBef>
                      </a:pPr>
                      <a:endParaRPr sz="1400" dirty="0">
                        <a:latin typeface="Times New Roman"/>
                        <a:cs typeface="Times New Roman"/>
                      </a:endParaRPr>
                    </a:p>
                    <a:p>
                      <a:pPr marL="5080" algn="ctr">
                        <a:lnSpc>
                          <a:spcPct val="100000"/>
                        </a:lnSpc>
                      </a:pPr>
                      <a:r>
                        <a:rPr sz="1400" b="1" spc="-25" dirty="0">
                          <a:latin typeface="Arial"/>
                          <a:cs typeface="Arial"/>
                        </a:rPr>
                        <a:t>New</a:t>
                      </a:r>
                      <a:endParaRPr sz="1400" dirty="0">
                        <a:latin typeface="Arial"/>
                        <a:cs typeface="Arial"/>
                      </a:endParaRPr>
                    </a:p>
                  </a:txBody>
                  <a:tcPr marL="0" marR="0" marT="1244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91770" marR="184150" indent="-635" algn="ctr">
                        <a:lnSpc>
                          <a:spcPct val="100000"/>
                        </a:lnSpc>
                        <a:spcBef>
                          <a:spcPts val="70"/>
                        </a:spcBef>
                      </a:pPr>
                      <a:r>
                        <a:rPr sz="1400" b="1" dirty="0">
                          <a:latin typeface="Arial"/>
                          <a:cs typeface="Arial"/>
                        </a:rPr>
                        <a:t>Renewal</a:t>
                      </a:r>
                      <a:r>
                        <a:rPr sz="1400" b="1" spc="-55" dirty="0">
                          <a:latin typeface="Arial"/>
                          <a:cs typeface="Arial"/>
                        </a:rPr>
                        <a:t> </a:t>
                      </a:r>
                      <a:r>
                        <a:rPr sz="1400" b="1" spc="-60" dirty="0">
                          <a:latin typeface="Arial"/>
                          <a:cs typeface="Arial"/>
                        </a:rPr>
                        <a:t>/ </a:t>
                      </a:r>
                      <a:r>
                        <a:rPr sz="1400" b="1" dirty="0">
                          <a:latin typeface="Arial"/>
                          <a:cs typeface="Arial"/>
                        </a:rPr>
                        <a:t>Resubmission</a:t>
                      </a:r>
                      <a:r>
                        <a:rPr sz="1400" b="1" spc="-85" dirty="0">
                          <a:latin typeface="Arial"/>
                          <a:cs typeface="Arial"/>
                        </a:rPr>
                        <a:t> </a:t>
                      </a:r>
                      <a:r>
                        <a:rPr sz="1400" b="1" spc="-50" dirty="0">
                          <a:latin typeface="Arial"/>
                          <a:cs typeface="Arial"/>
                        </a:rPr>
                        <a:t>/ </a:t>
                      </a:r>
                      <a:r>
                        <a:rPr sz="1400" b="1" dirty="0">
                          <a:latin typeface="Arial"/>
                          <a:cs typeface="Arial"/>
                        </a:rPr>
                        <a:t>Revision</a:t>
                      </a:r>
                      <a:r>
                        <a:rPr sz="1400" b="1" spc="-50" dirty="0">
                          <a:latin typeface="Arial"/>
                          <a:cs typeface="Arial"/>
                        </a:rPr>
                        <a:t> </a:t>
                      </a:r>
                      <a:r>
                        <a:rPr sz="1400" b="1" spc="-25" dirty="0">
                          <a:latin typeface="Arial"/>
                          <a:cs typeface="Arial"/>
                        </a:rPr>
                        <a:t>(as </a:t>
                      </a:r>
                      <a:r>
                        <a:rPr sz="1400" b="1" spc="-10" dirty="0">
                          <a:latin typeface="Arial"/>
                          <a:cs typeface="Arial"/>
                        </a:rPr>
                        <a:t>allowed)</a:t>
                      </a:r>
                      <a:endParaRPr sz="1400" dirty="0">
                        <a:latin typeface="Arial"/>
                        <a:cs typeface="Arial"/>
                      </a:endParaRPr>
                    </a:p>
                  </a:txBody>
                  <a:tcPr marL="0" marR="0" marT="88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70"/>
                        </a:spcBef>
                      </a:pPr>
                      <a:r>
                        <a:rPr sz="1400" b="1" dirty="0">
                          <a:latin typeface="Arial"/>
                          <a:cs typeface="Arial"/>
                        </a:rPr>
                        <a:t>AIDS</a:t>
                      </a:r>
                      <a:r>
                        <a:rPr sz="1400" b="1" spc="-35" dirty="0">
                          <a:latin typeface="Arial"/>
                          <a:cs typeface="Arial"/>
                        </a:rPr>
                        <a:t> </a:t>
                      </a:r>
                      <a:r>
                        <a:rPr sz="1400" b="1" spc="-50" dirty="0">
                          <a:latin typeface="Arial"/>
                          <a:cs typeface="Arial"/>
                        </a:rPr>
                        <a:t>-</a:t>
                      </a:r>
                      <a:endParaRPr sz="1400" dirty="0">
                        <a:latin typeface="Arial"/>
                        <a:cs typeface="Arial"/>
                      </a:endParaRPr>
                    </a:p>
                    <a:p>
                      <a:pPr marL="47625" marR="44450" algn="ctr">
                        <a:lnSpc>
                          <a:spcPct val="100000"/>
                        </a:lnSpc>
                      </a:pPr>
                      <a:r>
                        <a:rPr sz="1400" b="1" spc="-10" dirty="0">
                          <a:latin typeface="Arial"/>
                          <a:cs typeface="Arial"/>
                        </a:rPr>
                        <a:t>New/Renewal/Resub </a:t>
                      </a:r>
                      <a:r>
                        <a:rPr sz="1400" b="1" dirty="0">
                          <a:latin typeface="Arial"/>
                          <a:cs typeface="Arial"/>
                        </a:rPr>
                        <a:t>mission/Revision,</a:t>
                      </a:r>
                      <a:r>
                        <a:rPr sz="1400" b="1" spc="-90" dirty="0">
                          <a:latin typeface="Arial"/>
                          <a:cs typeface="Arial"/>
                        </a:rPr>
                        <a:t> </a:t>
                      </a:r>
                      <a:r>
                        <a:rPr sz="1400" b="1" spc="-25" dirty="0">
                          <a:latin typeface="Arial"/>
                          <a:cs typeface="Arial"/>
                        </a:rPr>
                        <a:t>as </a:t>
                      </a:r>
                      <a:r>
                        <a:rPr sz="1400" b="1" spc="-10" dirty="0">
                          <a:latin typeface="Arial"/>
                          <a:cs typeface="Arial"/>
                        </a:rPr>
                        <a:t>allowed</a:t>
                      </a:r>
                      <a:endParaRPr sz="1400" dirty="0">
                        <a:latin typeface="Arial"/>
                        <a:cs typeface="Arial"/>
                      </a:endParaRPr>
                    </a:p>
                  </a:txBody>
                  <a:tcPr marL="0" marR="0" marT="889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Bef>
                          <a:spcPts val="140"/>
                        </a:spcBef>
                      </a:pPr>
                      <a:endParaRPr sz="1400" dirty="0">
                        <a:latin typeface="Times New Roman"/>
                        <a:cs typeface="Times New Roman"/>
                      </a:endParaRPr>
                    </a:p>
                    <a:p>
                      <a:pPr marL="539750" marR="208279" indent="-325120">
                        <a:lnSpc>
                          <a:spcPct val="100000"/>
                        </a:lnSpc>
                      </a:pPr>
                      <a:r>
                        <a:rPr sz="1400" b="1" dirty="0">
                          <a:latin typeface="Arial"/>
                          <a:cs typeface="Arial"/>
                        </a:rPr>
                        <a:t>Scientific</a:t>
                      </a:r>
                      <a:r>
                        <a:rPr sz="1400" b="1" spc="-50" dirty="0">
                          <a:latin typeface="Arial"/>
                          <a:cs typeface="Arial"/>
                        </a:rPr>
                        <a:t> </a:t>
                      </a:r>
                      <a:r>
                        <a:rPr sz="1400" b="1" spc="-20" dirty="0">
                          <a:latin typeface="Arial"/>
                          <a:cs typeface="Arial"/>
                        </a:rPr>
                        <a:t>Merit </a:t>
                      </a:r>
                      <a:r>
                        <a:rPr sz="1400" b="1" spc="-10" dirty="0">
                          <a:latin typeface="Arial"/>
                          <a:cs typeface="Arial"/>
                        </a:rPr>
                        <a:t>Review</a:t>
                      </a:r>
                      <a:endParaRPr sz="1400" dirty="0">
                        <a:latin typeface="Arial"/>
                        <a:cs typeface="Arial"/>
                      </a:endParaRPr>
                    </a:p>
                  </a:txBody>
                  <a:tcPr marL="0" marR="0" marT="177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Bef>
                          <a:spcPts val="140"/>
                        </a:spcBef>
                      </a:pPr>
                      <a:endParaRPr sz="1400" dirty="0">
                        <a:latin typeface="Times New Roman"/>
                        <a:cs typeface="Times New Roman"/>
                      </a:endParaRPr>
                    </a:p>
                    <a:p>
                      <a:pPr marL="539750" marR="110489" indent="-422909">
                        <a:lnSpc>
                          <a:spcPct val="100000"/>
                        </a:lnSpc>
                      </a:pPr>
                      <a:r>
                        <a:rPr sz="1400" b="1" dirty="0">
                          <a:latin typeface="Arial"/>
                          <a:cs typeface="Arial"/>
                        </a:rPr>
                        <a:t>Advisory</a:t>
                      </a:r>
                      <a:r>
                        <a:rPr sz="1400" b="1" spc="-45" dirty="0">
                          <a:latin typeface="Arial"/>
                          <a:cs typeface="Arial"/>
                        </a:rPr>
                        <a:t> </a:t>
                      </a:r>
                      <a:r>
                        <a:rPr sz="1400" b="1" spc="-10" dirty="0">
                          <a:latin typeface="Arial"/>
                          <a:cs typeface="Arial"/>
                        </a:rPr>
                        <a:t>Council Review</a:t>
                      </a:r>
                      <a:endParaRPr sz="1400" dirty="0">
                        <a:latin typeface="Arial"/>
                        <a:cs typeface="Arial"/>
                      </a:endParaRPr>
                    </a:p>
                  </a:txBody>
                  <a:tcPr marL="0" marR="0" marT="177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spcBef>
                          <a:spcPts val="980"/>
                        </a:spcBef>
                      </a:pPr>
                      <a:endParaRPr sz="1400" dirty="0">
                        <a:latin typeface="Times New Roman"/>
                        <a:cs typeface="Times New Roman"/>
                      </a:endParaRPr>
                    </a:p>
                    <a:p>
                      <a:pPr marL="159385">
                        <a:lnSpc>
                          <a:spcPct val="100000"/>
                        </a:lnSpc>
                      </a:pPr>
                      <a:r>
                        <a:rPr sz="1400" b="1" dirty="0">
                          <a:latin typeface="Arial"/>
                          <a:cs typeface="Arial"/>
                        </a:rPr>
                        <a:t>Earliest</a:t>
                      </a:r>
                      <a:r>
                        <a:rPr sz="1400" b="1" spc="-45" dirty="0">
                          <a:latin typeface="Arial"/>
                          <a:cs typeface="Arial"/>
                        </a:rPr>
                        <a:t> </a:t>
                      </a:r>
                      <a:r>
                        <a:rPr sz="1400" b="1" dirty="0">
                          <a:latin typeface="Arial"/>
                          <a:cs typeface="Arial"/>
                        </a:rPr>
                        <a:t>Start</a:t>
                      </a:r>
                      <a:r>
                        <a:rPr sz="1400" b="1" spc="-35" dirty="0">
                          <a:latin typeface="Arial"/>
                          <a:cs typeface="Arial"/>
                        </a:rPr>
                        <a:t> </a:t>
                      </a:r>
                      <a:r>
                        <a:rPr sz="1400" b="1" spc="-20" dirty="0">
                          <a:latin typeface="Arial"/>
                          <a:cs typeface="Arial"/>
                        </a:rPr>
                        <a:t>Date</a:t>
                      </a:r>
                      <a:endParaRPr sz="1400" dirty="0">
                        <a:latin typeface="Arial"/>
                        <a:cs typeface="Arial"/>
                      </a:endParaRPr>
                    </a:p>
                  </a:txBody>
                  <a:tcPr marL="0" marR="0" marT="1244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50190">
                <a:tc>
                  <a:txBody>
                    <a:bodyPr/>
                    <a:lstStyle/>
                    <a:p>
                      <a:pPr marL="13335">
                        <a:lnSpc>
                          <a:spcPct val="100000"/>
                        </a:lnSpc>
                        <a:spcBef>
                          <a:spcPts val="110"/>
                        </a:spcBef>
                      </a:pPr>
                      <a:r>
                        <a:rPr sz="1400" dirty="0">
                          <a:latin typeface="Arial"/>
                          <a:cs typeface="Arial"/>
                        </a:rPr>
                        <a:t>January</a:t>
                      </a:r>
                      <a:r>
                        <a:rPr sz="1400" spc="-25" dirty="0">
                          <a:latin typeface="Arial"/>
                          <a:cs typeface="Arial"/>
                        </a:rPr>
                        <a:t> </a:t>
                      </a:r>
                      <a:r>
                        <a:rPr sz="1400" dirty="0">
                          <a:latin typeface="Arial"/>
                          <a:cs typeface="Arial"/>
                        </a:rPr>
                        <a:t>12,</a:t>
                      </a:r>
                      <a:r>
                        <a:rPr sz="1400" spc="-30" dirty="0">
                          <a:latin typeface="Arial"/>
                          <a:cs typeface="Arial"/>
                        </a:rPr>
                        <a:t> </a:t>
                      </a:r>
                      <a:r>
                        <a:rPr sz="1400" spc="-20" dirty="0">
                          <a:latin typeface="Arial"/>
                          <a:cs typeface="Arial"/>
                        </a:rPr>
                        <a:t>2024</a:t>
                      </a:r>
                      <a:endParaRPr sz="1400" dirty="0">
                        <a:latin typeface="Arial"/>
                        <a:cs typeface="Arial"/>
                      </a:endParaRPr>
                    </a:p>
                  </a:txBody>
                  <a:tcPr marL="0" marR="0" marT="139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335">
                        <a:lnSpc>
                          <a:spcPct val="100000"/>
                        </a:lnSpc>
                        <a:spcBef>
                          <a:spcPts val="110"/>
                        </a:spcBef>
                      </a:pPr>
                      <a:r>
                        <a:rPr sz="1400" dirty="0">
                          <a:latin typeface="Arial"/>
                          <a:cs typeface="Arial"/>
                        </a:rPr>
                        <a:t>January</a:t>
                      </a:r>
                      <a:r>
                        <a:rPr sz="1400" spc="-25" dirty="0">
                          <a:latin typeface="Arial"/>
                          <a:cs typeface="Arial"/>
                        </a:rPr>
                        <a:t> </a:t>
                      </a:r>
                      <a:r>
                        <a:rPr sz="1400" dirty="0">
                          <a:latin typeface="Arial"/>
                          <a:cs typeface="Arial"/>
                        </a:rPr>
                        <a:t>12,</a:t>
                      </a:r>
                      <a:r>
                        <a:rPr sz="1400" spc="-30" dirty="0">
                          <a:latin typeface="Arial"/>
                          <a:cs typeface="Arial"/>
                        </a:rPr>
                        <a:t> </a:t>
                      </a:r>
                      <a:r>
                        <a:rPr sz="1400" spc="-20" dirty="0">
                          <a:latin typeface="Arial"/>
                          <a:cs typeface="Arial"/>
                        </a:rPr>
                        <a:t>2024</a:t>
                      </a:r>
                      <a:endParaRPr sz="1400" dirty="0">
                        <a:latin typeface="Arial"/>
                        <a:cs typeface="Arial"/>
                      </a:endParaRPr>
                    </a:p>
                  </a:txBody>
                  <a:tcPr marL="0" marR="0" marT="139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335">
                        <a:lnSpc>
                          <a:spcPct val="100000"/>
                        </a:lnSpc>
                        <a:spcBef>
                          <a:spcPts val="110"/>
                        </a:spcBef>
                      </a:pPr>
                      <a:r>
                        <a:rPr sz="1400" spc="-10" dirty="0">
                          <a:latin typeface="Arial"/>
                          <a:cs typeface="Arial"/>
                        </a:rPr>
                        <a:t>Not</a:t>
                      </a:r>
                      <a:r>
                        <a:rPr sz="1400" spc="-75" dirty="0">
                          <a:latin typeface="Arial"/>
                          <a:cs typeface="Arial"/>
                        </a:rPr>
                        <a:t> </a:t>
                      </a:r>
                      <a:r>
                        <a:rPr sz="1400" spc="-10" dirty="0">
                          <a:latin typeface="Arial"/>
                          <a:cs typeface="Arial"/>
                        </a:rPr>
                        <a:t>Applicable</a:t>
                      </a:r>
                      <a:endParaRPr sz="1400" dirty="0">
                        <a:latin typeface="Arial"/>
                        <a:cs typeface="Arial"/>
                      </a:endParaRPr>
                    </a:p>
                  </a:txBody>
                  <a:tcPr marL="0" marR="0" marT="139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335">
                        <a:lnSpc>
                          <a:spcPct val="100000"/>
                        </a:lnSpc>
                        <a:spcBef>
                          <a:spcPts val="110"/>
                        </a:spcBef>
                      </a:pPr>
                      <a:r>
                        <a:rPr sz="1400" dirty="0">
                          <a:latin typeface="Arial"/>
                          <a:cs typeface="Arial"/>
                        </a:rPr>
                        <a:t>June</a:t>
                      </a:r>
                      <a:r>
                        <a:rPr sz="1400" spc="-15" dirty="0">
                          <a:latin typeface="Arial"/>
                          <a:cs typeface="Arial"/>
                        </a:rPr>
                        <a:t> </a:t>
                      </a:r>
                      <a:r>
                        <a:rPr sz="1400" spc="-20" dirty="0">
                          <a:latin typeface="Arial"/>
                          <a:cs typeface="Arial"/>
                        </a:rPr>
                        <a:t>2024</a:t>
                      </a:r>
                      <a:endParaRPr sz="1400" dirty="0">
                        <a:latin typeface="Arial"/>
                        <a:cs typeface="Arial"/>
                      </a:endParaRPr>
                    </a:p>
                  </a:txBody>
                  <a:tcPr marL="0" marR="0" marT="139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335">
                        <a:lnSpc>
                          <a:spcPct val="100000"/>
                        </a:lnSpc>
                        <a:spcBef>
                          <a:spcPts val="110"/>
                        </a:spcBef>
                      </a:pPr>
                      <a:r>
                        <a:rPr sz="1400" dirty="0">
                          <a:latin typeface="Arial"/>
                          <a:cs typeface="Arial"/>
                        </a:rPr>
                        <a:t>October</a:t>
                      </a:r>
                      <a:r>
                        <a:rPr sz="1400" spc="-55" dirty="0">
                          <a:latin typeface="Arial"/>
                          <a:cs typeface="Arial"/>
                        </a:rPr>
                        <a:t> </a:t>
                      </a:r>
                      <a:r>
                        <a:rPr sz="1400" spc="-20" dirty="0">
                          <a:latin typeface="Arial"/>
                          <a:cs typeface="Arial"/>
                        </a:rPr>
                        <a:t>2024</a:t>
                      </a:r>
                      <a:endParaRPr sz="1400" dirty="0">
                        <a:latin typeface="Arial"/>
                        <a:cs typeface="Arial"/>
                      </a:endParaRPr>
                    </a:p>
                  </a:txBody>
                  <a:tcPr marL="0" marR="0" marT="139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335">
                        <a:lnSpc>
                          <a:spcPct val="100000"/>
                        </a:lnSpc>
                        <a:spcBef>
                          <a:spcPts val="110"/>
                        </a:spcBef>
                      </a:pPr>
                      <a:r>
                        <a:rPr sz="1400" dirty="0">
                          <a:latin typeface="Arial"/>
                          <a:cs typeface="Arial"/>
                        </a:rPr>
                        <a:t>December</a:t>
                      </a:r>
                      <a:r>
                        <a:rPr sz="1400" spc="-50" dirty="0">
                          <a:latin typeface="Arial"/>
                          <a:cs typeface="Arial"/>
                        </a:rPr>
                        <a:t> </a:t>
                      </a:r>
                      <a:r>
                        <a:rPr sz="1400" spc="-20" dirty="0">
                          <a:latin typeface="Arial"/>
                          <a:cs typeface="Arial"/>
                        </a:rPr>
                        <a:t>2024</a:t>
                      </a:r>
                      <a:endParaRPr sz="1400" dirty="0">
                        <a:latin typeface="Arial"/>
                        <a:cs typeface="Arial"/>
                      </a:endParaRPr>
                    </a:p>
                  </a:txBody>
                  <a:tcPr marL="0" marR="0" marT="139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50190">
                <a:tc>
                  <a:txBody>
                    <a:bodyPr/>
                    <a:lstStyle/>
                    <a:p>
                      <a:pPr marL="13335">
                        <a:lnSpc>
                          <a:spcPct val="100000"/>
                        </a:lnSpc>
                        <a:spcBef>
                          <a:spcPts val="110"/>
                        </a:spcBef>
                      </a:pPr>
                      <a:r>
                        <a:rPr sz="1400" dirty="0">
                          <a:latin typeface="Arial"/>
                          <a:cs typeface="Arial"/>
                        </a:rPr>
                        <a:t>May</a:t>
                      </a:r>
                      <a:r>
                        <a:rPr sz="1400" spc="-25" dirty="0">
                          <a:latin typeface="Arial"/>
                          <a:cs typeface="Arial"/>
                        </a:rPr>
                        <a:t> </a:t>
                      </a:r>
                      <a:r>
                        <a:rPr sz="1400" dirty="0">
                          <a:latin typeface="Arial"/>
                          <a:cs typeface="Arial"/>
                        </a:rPr>
                        <a:t>17,</a:t>
                      </a:r>
                      <a:r>
                        <a:rPr sz="1400" spc="-10" dirty="0">
                          <a:latin typeface="Arial"/>
                          <a:cs typeface="Arial"/>
                        </a:rPr>
                        <a:t> </a:t>
                      </a:r>
                      <a:r>
                        <a:rPr sz="1400" spc="-20" dirty="0">
                          <a:latin typeface="Arial"/>
                          <a:cs typeface="Arial"/>
                        </a:rPr>
                        <a:t>2024</a:t>
                      </a:r>
                      <a:endParaRPr sz="1400" dirty="0">
                        <a:latin typeface="Arial"/>
                        <a:cs typeface="Arial"/>
                      </a:endParaRPr>
                    </a:p>
                  </a:txBody>
                  <a:tcPr marL="0" marR="0" marT="139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335">
                        <a:lnSpc>
                          <a:spcPct val="100000"/>
                        </a:lnSpc>
                        <a:spcBef>
                          <a:spcPts val="110"/>
                        </a:spcBef>
                      </a:pPr>
                      <a:r>
                        <a:rPr sz="1400" dirty="0">
                          <a:latin typeface="Arial"/>
                          <a:cs typeface="Arial"/>
                        </a:rPr>
                        <a:t>May</a:t>
                      </a:r>
                      <a:r>
                        <a:rPr sz="1400" spc="-25" dirty="0">
                          <a:latin typeface="Arial"/>
                          <a:cs typeface="Arial"/>
                        </a:rPr>
                        <a:t> </a:t>
                      </a:r>
                      <a:r>
                        <a:rPr sz="1400" dirty="0">
                          <a:latin typeface="Arial"/>
                          <a:cs typeface="Arial"/>
                        </a:rPr>
                        <a:t>17,</a:t>
                      </a:r>
                      <a:r>
                        <a:rPr sz="1400" spc="-10" dirty="0">
                          <a:latin typeface="Arial"/>
                          <a:cs typeface="Arial"/>
                        </a:rPr>
                        <a:t> </a:t>
                      </a:r>
                      <a:r>
                        <a:rPr sz="1400" spc="-20" dirty="0">
                          <a:latin typeface="Arial"/>
                          <a:cs typeface="Arial"/>
                        </a:rPr>
                        <a:t>2024</a:t>
                      </a:r>
                      <a:endParaRPr sz="1400" dirty="0">
                        <a:latin typeface="Arial"/>
                        <a:cs typeface="Arial"/>
                      </a:endParaRPr>
                    </a:p>
                  </a:txBody>
                  <a:tcPr marL="0" marR="0" marT="139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335">
                        <a:lnSpc>
                          <a:spcPct val="100000"/>
                        </a:lnSpc>
                        <a:spcBef>
                          <a:spcPts val="110"/>
                        </a:spcBef>
                      </a:pPr>
                      <a:r>
                        <a:rPr sz="1400" spc="-10" dirty="0">
                          <a:latin typeface="Arial"/>
                          <a:cs typeface="Arial"/>
                        </a:rPr>
                        <a:t>Not</a:t>
                      </a:r>
                      <a:r>
                        <a:rPr sz="1400" spc="-75" dirty="0">
                          <a:latin typeface="Arial"/>
                          <a:cs typeface="Arial"/>
                        </a:rPr>
                        <a:t> </a:t>
                      </a:r>
                      <a:r>
                        <a:rPr sz="1400" spc="-10" dirty="0">
                          <a:latin typeface="Arial"/>
                          <a:cs typeface="Arial"/>
                        </a:rPr>
                        <a:t>Applicable</a:t>
                      </a:r>
                      <a:endParaRPr sz="1400" dirty="0">
                        <a:latin typeface="Arial"/>
                        <a:cs typeface="Arial"/>
                      </a:endParaRPr>
                    </a:p>
                  </a:txBody>
                  <a:tcPr marL="0" marR="0" marT="139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335">
                        <a:lnSpc>
                          <a:spcPct val="100000"/>
                        </a:lnSpc>
                        <a:spcBef>
                          <a:spcPts val="110"/>
                        </a:spcBef>
                      </a:pPr>
                      <a:r>
                        <a:rPr sz="1400" dirty="0">
                          <a:latin typeface="Arial"/>
                          <a:cs typeface="Arial"/>
                        </a:rPr>
                        <a:t>October</a:t>
                      </a:r>
                      <a:r>
                        <a:rPr sz="1400" spc="-55" dirty="0">
                          <a:latin typeface="Arial"/>
                          <a:cs typeface="Arial"/>
                        </a:rPr>
                        <a:t> </a:t>
                      </a:r>
                      <a:r>
                        <a:rPr sz="1400" spc="-20" dirty="0">
                          <a:latin typeface="Arial"/>
                          <a:cs typeface="Arial"/>
                        </a:rPr>
                        <a:t>2024</a:t>
                      </a:r>
                      <a:endParaRPr sz="1400" dirty="0">
                        <a:latin typeface="Arial"/>
                        <a:cs typeface="Arial"/>
                      </a:endParaRPr>
                    </a:p>
                  </a:txBody>
                  <a:tcPr marL="0" marR="0" marT="139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335">
                        <a:lnSpc>
                          <a:spcPct val="100000"/>
                        </a:lnSpc>
                        <a:spcBef>
                          <a:spcPts val="110"/>
                        </a:spcBef>
                      </a:pPr>
                      <a:r>
                        <a:rPr sz="1400" dirty="0">
                          <a:latin typeface="Arial"/>
                          <a:cs typeface="Arial"/>
                        </a:rPr>
                        <a:t>January</a:t>
                      </a:r>
                      <a:r>
                        <a:rPr sz="1400" spc="-35" dirty="0">
                          <a:latin typeface="Arial"/>
                          <a:cs typeface="Arial"/>
                        </a:rPr>
                        <a:t> </a:t>
                      </a:r>
                      <a:r>
                        <a:rPr sz="1400" spc="-20" dirty="0">
                          <a:latin typeface="Arial"/>
                          <a:cs typeface="Arial"/>
                        </a:rPr>
                        <a:t>2025</a:t>
                      </a:r>
                      <a:endParaRPr sz="1400" dirty="0">
                        <a:latin typeface="Arial"/>
                        <a:cs typeface="Arial"/>
                      </a:endParaRPr>
                    </a:p>
                  </a:txBody>
                  <a:tcPr marL="0" marR="0" marT="139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700">
                        <a:lnSpc>
                          <a:spcPct val="100000"/>
                        </a:lnSpc>
                        <a:spcBef>
                          <a:spcPts val="110"/>
                        </a:spcBef>
                      </a:pPr>
                      <a:r>
                        <a:rPr sz="1400" dirty="0">
                          <a:latin typeface="Arial"/>
                          <a:cs typeface="Arial"/>
                        </a:rPr>
                        <a:t>April</a:t>
                      </a:r>
                      <a:r>
                        <a:rPr sz="1400" spc="-25" dirty="0">
                          <a:latin typeface="Arial"/>
                          <a:cs typeface="Arial"/>
                        </a:rPr>
                        <a:t> </a:t>
                      </a:r>
                      <a:r>
                        <a:rPr sz="1400" spc="-20" dirty="0">
                          <a:latin typeface="Arial"/>
                          <a:cs typeface="Arial"/>
                        </a:rPr>
                        <a:t>2025</a:t>
                      </a:r>
                      <a:endParaRPr sz="1400" dirty="0">
                        <a:latin typeface="Arial"/>
                        <a:cs typeface="Arial"/>
                      </a:endParaRPr>
                    </a:p>
                  </a:txBody>
                  <a:tcPr marL="0" marR="0" marT="139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50190">
                <a:tc>
                  <a:txBody>
                    <a:bodyPr/>
                    <a:lstStyle/>
                    <a:p>
                      <a:pPr marL="13335">
                        <a:lnSpc>
                          <a:spcPct val="100000"/>
                        </a:lnSpc>
                        <a:spcBef>
                          <a:spcPts val="110"/>
                        </a:spcBef>
                      </a:pPr>
                      <a:r>
                        <a:rPr sz="1400" dirty="0">
                          <a:latin typeface="Arial"/>
                          <a:cs typeface="Arial"/>
                        </a:rPr>
                        <a:t>September</a:t>
                      </a:r>
                      <a:r>
                        <a:rPr sz="1400" spc="-35" dirty="0">
                          <a:latin typeface="Arial"/>
                          <a:cs typeface="Arial"/>
                        </a:rPr>
                        <a:t> </a:t>
                      </a:r>
                      <a:r>
                        <a:rPr sz="1400" dirty="0">
                          <a:latin typeface="Arial"/>
                          <a:cs typeface="Arial"/>
                        </a:rPr>
                        <a:t>13,</a:t>
                      </a:r>
                      <a:r>
                        <a:rPr sz="1400" spc="-20" dirty="0">
                          <a:latin typeface="Arial"/>
                          <a:cs typeface="Arial"/>
                        </a:rPr>
                        <a:t> 2024</a:t>
                      </a:r>
                      <a:endParaRPr sz="1400" dirty="0">
                        <a:latin typeface="Arial"/>
                        <a:cs typeface="Arial"/>
                      </a:endParaRPr>
                    </a:p>
                  </a:txBody>
                  <a:tcPr marL="0" marR="0" marT="139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3335">
                        <a:lnSpc>
                          <a:spcPct val="100000"/>
                        </a:lnSpc>
                        <a:spcBef>
                          <a:spcPts val="110"/>
                        </a:spcBef>
                      </a:pPr>
                      <a:r>
                        <a:rPr sz="1400" dirty="0">
                          <a:latin typeface="Arial"/>
                          <a:cs typeface="Arial"/>
                        </a:rPr>
                        <a:t>September</a:t>
                      </a:r>
                      <a:r>
                        <a:rPr sz="1400" spc="-35" dirty="0">
                          <a:latin typeface="Arial"/>
                          <a:cs typeface="Arial"/>
                        </a:rPr>
                        <a:t> </a:t>
                      </a:r>
                      <a:r>
                        <a:rPr sz="1400" dirty="0">
                          <a:latin typeface="Arial"/>
                          <a:cs typeface="Arial"/>
                        </a:rPr>
                        <a:t>13,</a:t>
                      </a:r>
                      <a:r>
                        <a:rPr sz="1400" spc="-20" dirty="0">
                          <a:latin typeface="Arial"/>
                          <a:cs typeface="Arial"/>
                        </a:rPr>
                        <a:t> 2024</a:t>
                      </a:r>
                      <a:endParaRPr sz="1400" dirty="0">
                        <a:latin typeface="Arial"/>
                        <a:cs typeface="Arial"/>
                      </a:endParaRPr>
                    </a:p>
                  </a:txBody>
                  <a:tcPr marL="0" marR="0" marT="139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700">
                        <a:lnSpc>
                          <a:spcPct val="100000"/>
                        </a:lnSpc>
                        <a:spcBef>
                          <a:spcPts val="110"/>
                        </a:spcBef>
                      </a:pPr>
                      <a:r>
                        <a:rPr sz="1400" spc="-10" dirty="0">
                          <a:latin typeface="Arial"/>
                          <a:cs typeface="Arial"/>
                        </a:rPr>
                        <a:t>Not</a:t>
                      </a:r>
                      <a:r>
                        <a:rPr sz="1400" spc="-75" dirty="0">
                          <a:latin typeface="Arial"/>
                          <a:cs typeface="Arial"/>
                        </a:rPr>
                        <a:t> </a:t>
                      </a:r>
                      <a:r>
                        <a:rPr sz="1400" spc="-10" dirty="0">
                          <a:latin typeface="Arial"/>
                          <a:cs typeface="Arial"/>
                        </a:rPr>
                        <a:t>Applicable</a:t>
                      </a:r>
                      <a:endParaRPr sz="1400" dirty="0">
                        <a:latin typeface="Arial"/>
                        <a:cs typeface="Arial"/>
                      </a:endParaRPr>
                    </a:p>
                  </a:txBody>
                  <a:tcPr marL="0" marR="0" marT="139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700">
                        <a:lnSpc>
                          <a:spcPct val="100000"/>
                        </a:lnSpc>
                        <a:spcBef>
                          <a:spcPts val="110"/>
                        </a:spcBef>
                      </a:pPr>
                      <a:r>
                        <a:rPr sz="1400" dirty="0">
                          <a:latin typeface="Arial"/>
                          <a:cs typeface="Arial"/>
                        </a:rPr>
                        <a:t>March</a:t>
                      </a:r>
                      <a:r>
                        <a:rPr sz="1400" spc="-30" dirty="0">
                          <a:latin typeface="Arial"/>
                          <a:cs typeface="Arial"/>
                        </a:rPr>
                        <a:t> </a:t>
                      </a:r>
                      <a:r>
                        <a:rPr sz="1400" spc="-20" dirty="0">
                          <a:latin typeface="Arial"/>
                          <a:cs typeface="Arial"/>
                        </a:rPr>
                        <a:t>2025</a:t>
                      </a:r>
                      <a:endParaRPr sz="1400" dirty="0">
                        <a:latin typeface="Arial"/>
                        <a:cs typeface="Arial"/>
                      </a:endParaRPr>
                    </a:p>
                  </a:txBody>
                  <a:tcPr marL="0" marR="0" marT="139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700">
                        <a:lnSpc>
                          <a:spcPct val="100000"/>
                        </a:lnSpc>
                        <a:spcBef>
                          <a:spcPts val="110"/>
                        </a:spcBef>
                      </a:pPr>
                      <a:r>
                        <a:rPr sz="1400" dirty="0">
                          <a:latin typeface="Arial"/>
                          <a:cs typeface="Arial"/>
                        </a:rPr>
                        <a:t>May</a:t>
                      </a:r>
                      <a:r>
                        <a:rPr sz="1400" spc="-15" dirty="0">
                          <a:latin typeface="Arial"/>
                          <a:cs typeface="Arial"/>
                        </a:rPr>
                        <a:t> </a:t>
                      </a:r>
                      <a:r>
                        <a:rPr sz="1400" spc="-20" dirty="0">
                          <a:latin typeface="Arial"/>
                          <a:cs typeface="Arial"/>
                        </a:rPr>
                        <a:t>2025</a:t>
                      </a:r>
                      <a:endParaRPr sz="1400" dirty="0">
                        <a:latin typeface="Arial"/>
                        <a:cs typeface="Arial"/>
                      </a:endParaRPr>
                    </a:p>
                  </a:txBody>
                  <a:tcPr marL="0" marR="0" marT="139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700">
                        <a:lnSpc>
                          <a:spcPct val="100000"/>
                        </a:lnSpc>
                        <a:spcBef>
                          <a:spcPts val="110"/>
                        </a:spcBef>
                      </a:pPr>
                      <a:r>
                        <a:rPr sz="1400" dirty="0">
                          <a:latin typeface="Arial"/>
                          <a:cs typeface="Arial"/>
                        </a:rPr>
                        <a:t>July</a:t>
                      </a:r>
                      <a:r>
                        <a:rPr sz="1400" spc="-35" dirty="0">
                          <a:latin typeface="Arial"/>
                          <a:cs typeface="Arial"/>
                        </a:rPr>
                        <a:t> </a:t>
                      </a:r>
                      <a:r>
                        <a:rPr sz="1400" spc="-20" dirty="0">
                          <a:latin typeface="Arial"/>
                          <a:cs typeface="Arial"/>
                        </a:rPr>
                        <a:t>2025</a:t>
                      </a:r>
                      <a:endParaRPr sz="1400" dirty="0">
                        <a:latin typeface="Arial"/>
                        <a:cs typeface="Arial"/>
                      </a:endParaRPr>
                    </a:p>
                  </a:txBody>
                  <a:tcPr marL="0" marR="0" marT="139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50190">
                <a:tc>
                  <a:txBody>
                    <a:bodyPr/>
                    <a:lstStyle/>
                    <a:p>
                      <a:pPr marL="12700">
                        <a:lnSpc>
                          <a:spcPct val="100000"/>
                        </a:lnSpc>
                        <a:spcBef>
                          <a:spcPts val="110"/>
                        </a:spcBef>
                      </a:pPr>
                      <a:r>
                        <a:rPr sz="1400" dirty="0">
                          <a:latin typeface="Arial"/>
                          <a:cs typeface="Arial"/>
                        </a:rPr>
                        <a:t>January</a:t>
                      </a:r>
                      <a:r>
                        <a:rPr sz="1400" spc="-25" dirty="0">
                          <a:latin typeface="Arial"/>
                          <a:cs typeface="Arial"/>
                        </a:rPr>
                        <a:t> </a:t>
                      </a:r>
                      <a:r>
                        <a:rPr sz="1400" dirty="0">
                          <a:latin typeface="Arial"/>
                          <a:cs typeface="Arial"/>
                        </a:rPr>
                        <a:t>13,</a:t>
                      </a:r>
                      <a:r>
                        <a:rPr sz="1400" spc="-30" dirty="0">
                          <a:latin typeface="Arial"/>
                          <a:cs typeface="Arial"/>
                        </a:rPr>
                        <a:t> </a:t>
                      </a:r>
                      <a:r>
                        <a:rPr sz="1400" spc="-20" dirty="0">
                          <a:latin typeface="Arial"/>
                          <a:cs typeface="Arial"/>
                        </a:rPr>
                        <a:t>2025</a:t>
                      </a:r>
                      <a:endParaRPr sz="1400" dirty="0">
                        <a:latin typeface="Arial"/>
                        <a:cs typeface="Arial"/>
                      </a:endParaRPr>
                    </a:p>
                  </a:txBody>
                  <a:tcPr marL="0" marR="0" marT="139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700">
                        <a:lnSpc>
                          <a:spcPct val="100000"/>
                        </a:lnSpc>
                        <a:spcBef>
                          <a:spcPts val="110"/>
                        </a:spcBef>
                      </a:pPr>
                      <a:r>
                        <a:rPr sz="1400" dirty="0">
                          <a:latin typeface="Arial"/>
                          <a:cs typeface="Arial"/>
                        </a:rPr>
                        <a:t>January</a:t>
                      </a:r>
                      <a:r>
                        <a:rPr sz="1400" spc="-25" dirty="0">
                          <a:latin typeface="Arial"/>
                          <a:cs typeface="Arial"/>
                        </a:rPr>
                        <a:t> </a:t>
                      </a:r>
                      <a:r>
                        <a:rPr sz="1400" dirty="0">
                          <a:latin typeface="Arial"/>
                          <a:cs typeface="Arial"/>
                        </a:rPr>
                        <a:t>13,</a:t>
                      </a:r>
                      <a:r>
                        <a:rPr sz="1400" spc="-30" dirty="0">
                          <a:latin typeface="Arial"/>
                          <a:cs typeface="Arial"/>
                        </a:rPr>
                        <a:t> </a:t>
                      </a:r>
                      <a:r>
                        <a:rPr sz="1400" spc="-20" dirty="0">
                          <a:latin typeface="Arial"/>
                          <a:cs typeface="Arial"/>
                        </a:rPr>
                        <a:t>2025</a:t>
                      </a:r>
                      <a:endParaRPr sz="1400" dirty="0">
                        <a:latin typeface="Arial"/>
                        <a:cs typeface="Arial"/>
                      </a:endParaRPr>
                    </a:p>
                  </a:txBody>
                  <a:tcPr marL="0" marR="0" marT="139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700">
                        <a:lnSpc>
                          <a:spcPct val="100000"/>
                        </a:lnSpc>
                        <a:spcBef>
                          <a:spcPts val="110"/>
                        </a:spcBef>
                      </a:pPr>
                      <a:r>
                        <a:rPr sz="1400" spc="-10" dirty="0">
                          <a:latin typeface="Arial"/>
                          <a:cs typeface="Arial"/>
                        </a:rPr>
                        <a:t>Not</a:t>
                      </a:r>
                      <a:r>
                        <a:rPr sz="1400" spc="-75" dirty="0">
                          <a:latin typeface="Arial"/>
                          <a:cs typeface="Arial"/>
                        </a:rPr>
                        <a:t> </a:t>
                      </a:r>
                      <a:r>
                        <a:rPr sz="1400" spc="-10" dirty="0">
                          <a:latin typeface="Arial"/>
                          <a:cs typeface="Arial"/>
                        </a:rPr>
                        <a:t>Applicable</a:t>
                      </a:r>
                      <a:endParaRPr sz="1400" dirty="0">
                        <a:latin typeface="Arial"/>
                        <a:cs typeface="Arial"/>
                      </a:endParaRPr>
                    </a:p>
                  </a:txBody>
                  <a:tcPr marL="0" marR="0" marT="139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700">
                        <a:lnSpc>
                          <a:spcPct val="100000"/>
                        </a:lnSpc>
                        <a:spcBef>
                          <a:spcPts val="110"/>
                        </a:spcBef>
                      </a:pPr>
                      <a:r>
                        <a:rPr sz="1400" dirty="0">
                          <a:latin typeface="Arial"/>
                          <a:cs typeface="Arial"/>
                        </a:rPr>
                        <a:t>June</a:t>
                      </a:r>
                      <a:r>
                        <a:rPr sz="1400" spc="-15" dirty="0">
                          <a:latin typeface="Arial"/>
                          <a:cs typeface="Arial"/>
                        </a:rPr>
                        <a:t> </a:t>
                      </a:r>
                      <a:r>
                        <a:rPr sz="1400" spc="-20" dirty="0">
                          <a:latin typeface="Arial"/>
                          <a:cs typeface="Arial"/>
                        </a:rPr>
                        <a:t>2025</a:t>
                      </a:r>
                      <a:endParaRPr sz="1400" dirty="0">
                        <a:latin typeface="Arial"/>
                        <a:cs typeface="Arial"/>
                      </a:endParaRPr>
                    </a:p>
                  </a:txBody>
                  <a:tcPr marL="0" marR="0" marT="139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700">
                        <a:lnSpc>
                          <a:spcPct val="100000"/>
                        </a:lnSpc>
                        <a:spcBef>
                          <a:spcPts val="110"/>
                        </a:spcBef>
                      </a:pPr>
                      <a:r>
                        <a:rPr sz="1400" dirty="0">
                          <a:latin typeface="Arial"/>
                          <a:cs typeface="Arial"/>
                        </a:rPr>
                        <a:t>October</a:t>
                      </a:r>
                      <a:r>
                        <a:rPr sz="1400" spc="-55" dirty="0">
                          <a:latin typeface="Arial"/>
                          <a:cs typeface="Arial"/>
                        </a:rPr>
                        <a:t> </a:t>
                      </a:r>
                      <a:r>
                        <a:rPr sz="1400" spc="-20" dirty="0">
                          <a:latin typeface="Arial"/>
                          <a:cs typeface="Arial"/>
                        </a:rPr>
                        <a:t>2025</a:t>
                      </a:r>
                      <a:endParaRPr sz="1400" dirty="0">
                        <a:latin typeface="Arial"/>
                        <a:cs typeface="Arial"/>
                      </a:endParaRPr>
                    </a:p>
                  </a:txBody>
                  <a:tcPr marL="0" marR="0" marT="139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700">
                        <a:lnSpc>
                          <a:spcPct val="100000"/>
                        </a:lnSpc>
                        <a:spcBef>
                          <a:spcPts val="110"/>
                        </a:spcBef>
                      </a:pPr>
                      <a:r>
                        <a:rPr sz="1400" dirty="0">
                          <a:latin typeface="Arial"/>
                          <a:cs typeface="Arial"/>
                        </a:rPr>
                        <a:t>December</a:t>
                      </a:r>
                      <a:r>
                        <a:rPr sz="1400" spc="-50" dirty="0">
                          <a:latin typeface="Arial"/>
                          <a:cs typeface="Arial"/>
                        </a:rPr>
                        <a:t> </a:t>
                      </a:r>
                      <a:r>
                        <a:rPr sz="1400" spc="-20" dirty="0">
                          <a:latin typeface="Arial"/>
                          <a:cs typeface="Arial"/>
                        </a:rPr>
                        <a:t>2025</a:t>
                      </a:r>
                      <a:endParaRPr sz="1400" dirty="0">
                        <a:latin typeface="Arial"/>
                        <a:cs typeface="Arial"/>
                      </a:endParaRPr>
                    </a:p>
                  </a:txBody>
                  <a:tcPr marL="0" marR="0" marT="139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50190">
                <a:tc>
                  <a:txBody>
                    <a:bodyPr/>
                    <a:lstStyle/>
                    <a:p>
                      <a:pPr marL="12700">
                        <a:lnSpc>
                          <a:spcPct val="100000"/>
                        </a:lnSpc>
                        <a:spcBef>
                          <a:spcPts val="110"/>
                        </a:spcBef>
                      </a:pPr>
                      <a:r>
                        <a:rPr sz="1400" dirty="0">
                          <a:latin typeface="Arial"/>
                          <a:cs typeface="Arial"/>
                        </a:rPr>
                        <a:t>May</a:t>
                      </a:r>
                      <a:r>
                        <a:rPr sz="1400" spc="-25" dirty="0">
                          <a:latin typeface="Arial"/>
                          <a:cs typeface="Arial"/>
                        </a:rPr>
                        <a:t> </a:t>
                      </a:r>
                      <a:r>
                        <a:rPr sz="1400" dirty="0">
                          <a:latin typeface="Arial"/>
                          <a:cs typeface="Arial"/>
                        </a:rPr>
                        <a:t>19,</a:t>
                      </a:r>
                      <a:r>
                        <a:rPr sz="1400" spc="-10" dirty="0">
                          <a:latin typeface="Arial"/>
                          <a:cs typeface="Arial"/>
                        </a:rPr>
                        <a:t> </a:t>
                      </a:r>
                      <a:r>
                        <a:rPr sz="1400" spc="-20" dirty="0">
                          <a:latin typeface="Arial"/>
                          <a:cs typeface="Arial"/>
                        </a:rPr>
                        <a:t>2025</a:t>
                      </a:r>
                      <a:endParaRPr sz="1400" dirty="0">
                        <a:latin typeface="Arial"/>
                        <a:cs typeface="Arial"/>
                      </a:endParaRPr>
                    </a:p>
                  </a:txBody>
                  <a:tcPr marL="0" marR="0" marT="139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700">
                        <a:lnSpc>
                          <a:spcPct val="100000"/>
                        </a:lnSpc>
                        <a:spcBef>
                          <a:spcPts val="110"/>
                        </a:spcBef>
                      </a:pPr>
                      <a:r>
                        <a:rPr sz="1400" dirty="0">
                          <a:latin typeface="Arial"/>
                          <a:cs typeface="Arial"/>
                        </a:rPr>
                        <a:t>May</a:t>
                      </a:r>
                      <a:r>
                        <a:rPr sz="1400" spc="-25" dirty="0">
                          <a:latin typeface="Arial"/>
                          <a:cs typeface="Arial"/>
                        </a:rPr>
                        <a:t> </a:t>
                      </a:r>
                      <a:r>
                        <a:rPr sz="1400" dirty="0">
                          <a:latin typeface="Arial"/>
                          <a:cs typeface="Arial"/>
                        </a:rPr>
                        <a:t>1</a:t>
                      </a:r>
                      <a:r>
                        <a:rPr lang="en-US" sz="1400" dirty="0">
                          <a:latin typeface="Arial"/>
                          <a:cs typeface="Arial"/>
                        </a:rPr>
                        <a:t>9</a:t>
                      </a:r>
                      <a:r>
                        <a:rPr sz="1400" dirty="0">
                          <a:latin typeface="Arial"/>
                          <a:cs typeface="Arial"/>
                        </a:rPr>
                        <a:t>,</a:t>
                      </a:r>
                      <a:r>
                        <a:rPr sz="1400" spc="-10" dirty="0">
                          <a:latin typeface="Arial"/>
                          <a:cs typeface="Arial"/>
                        </a:rPr>
                        <a:t> </a:t>
                      </a:r>
                      <a:r>
                        <a:rPr sz="1400" spc="-20" dirty="0">
                          <a:latin typeface="Arial"/>
                          <a:cs typeface="Arial"/>
                        </a:rPr>
                        <a:t>2025</a:t>
                      </a:r>
                      <a:endParaRPr sz="1400" dirty="0">
                        <a:latin typeface="Arial"/>
                        <a:cs typeface="Arial"/>
                      </a:endParaRPr>
                    </a:p>
                  </a:txBody>
                  <a:tcPr marL="0" marR="0" marT="139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700">
                        <a:lnSpc>
                          <a:spcPct val="100000"/>
                        </a:lnSpc>
                        <a:spcBef>
                          <a:spcPts val="110"/>
                        </a:spcBef>
                      </a:pPr>
                      <a:r>
                        <a:rPr sz="1400" spc="-10" dirty="0">
                          <a:latin typeface="Arial"/>
                          <a:cs typeface="Arial"/>
                        </a:rPr>
                        <a:t>Not</a:t>
                      </a:r>
                      <a:r>
                        <a:rPr sz="1400" spc="-75" dirty="0">
                          <a:latin typeface="Arial"/>
                          <a:cs typeface="Arial"/>
                        </a:rPr>
                        <a:t> </a:t>
                      </a:r>
                      <a:r>
                        <a:rPr sz="1400" spc="-10" dirty="0">
                          <a:latin typeface="Arial"/>
                          <a:cs typeface="Arial"/>
                        </a:rPr>
                        <a:t>Applicable</a:t>
                      </a:r>
                      <a:endParaRPr sz="1400" dirty="0">
                        <a:latin typeface="Arial"/>
                        <a:cs typeface="Arial"/>
                      </a:endParaRPr>
                    </a:p>
                  </a:txBody>
                  <a:tcPr marL="0" marR="0" marT="139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700">
                        <a:lnSpc>
                          <a:spcPct val="100000"/>
                        </a:lnSpc>
                        <a:spcBef>
                          <a:spcPts val="110"/>
                        </a:spcBef>
                      </a:pPr>
                      <a:r>
                        <a:rPr sz="1400" dirty="0">
                          <a:latin typeface="Arial"/>
                          <a:cs typeface="Arial"/>
                        </a:rPr>
                        <a:t>October</a:t>
                      </a:r>
                      <a:r>
                        <a:rPr sz="1400" spc="-55" dirty="0">
                          <a:latin typeface="Arial"/>
                          <a:cs typeface="Arial"/>
                        </a:rPr>
                        <a:t> </a:t>
                      </a:r>
                      <a:r>
                        <a:rPr sz="1400" spc="-20" dirty="0">
                          <a:latin typeface="Arial"/>
                          <a:cs typeface="Arial"/>
                        </a:rPr>
                        <a:t>2025</a:t>
                      </a:r>
                      <a:endParaRPr sz="1400" dirty="0">
                        <a:latin typeface="Arial"/>
                        <a:cs typeface="Arial"/>
                      </a:endParaRPr>
                    </a:p>
                  </a:txBody>
                  <a:tcPr marL="0" marR="0" marT="139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700">
                        <a:lnSpc>
                          <a:spcPct val="100000"/>
                        </a:lnSpc>
                        <a:spcBef>
                          <a:spcPts val="110"/>
                        </a:spcBef>
                      </a:pPr>
                      <a:r>
                        <a:rPr sz="1400" dirty="0">
                          <a:latin typeface="Arial"/>
                          <a:cs typeface="Arial"/>
                        </a:rPr>
                        <a:t>January</a:t>
                      </a:r>
                      <a:r>
                        <a:rPr sz="1400" spc="-35" dirty="0">
                          <a:latin typeface="Arial"/>
                          <a:cs typeface="Arial"/>
                        </a:rPr>
                        <a:t> </a:t>
                      </a:r>
                      <a:r>
                        <a:rPr sz="1400" spc="-20" dirty="0">
                          <a:latin typeface="Arial"/>
                          <a:cs typeface="Arial"/>
                        </a:rPr>
                        <a:t>2026</a:t>
                      </a:r>
                      <a:endParaRPr sz="1400" dirty="0">
                        <a:latin typeface="Arial"/>
                        <a:cs typeface="Arial"/>
                      </a:endParaRPr>
                    </a:p>
                  </a:txBody>
                  <a:tcPr marL="0" marR="0" marT="139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700">
                        <a:lnSpc>
                          <a:spcPct val="100000"/>
                        </a:lnSpc>
                        <a:spcBef>
                          <a:spcPts val="110"/>
                        </a:spcBef>
                      </a:pPr>
                      <a:r>
                        <a:rPr sz="1400" dirty="0">
                          <a:latin typeface="Arial"/>
                          <a:cs typeface="Arial"/>
                        </a:rPr>
                        <a:t>April</a:t>
                      </a:r>
                      <a:r>
                        <a:rPr sz="1400" spc="-25" dirty="0">
                          <a:latin typeface="Arial"/>
                          <a:cs typeface="Arial"/>
                        </a:rPr>
                        <a:t> </a:t>
                      </a:r>
                      <a:r>
                        <a:rPr sz="1400" spc="-20" dirty="0">
                          <a:latin typeface="Arial"/>
                          <a:cs typeface="Arial"/>
                        </a:rPr>
                        <a:t>2026</a:t>
                      </a:r>
                      <a:endParaRPr sz="1400" dirty="0">
                        <a:latin typeface="Arial"/>
                        <a:cs typeface="Arial"/>
                      </a:endParaRPr>
                    </a:p>
                  </a:txBody>
                  <a:tcPr marL="0" marR="0" marT="139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0190">
                <a:tc>
                  <a:txBody>
                    <a:bodyPr/>
                    <a:lstStyle/>
                    <a:p>
                      <a:pPr marL="12700">
                        <a:lnSpc>
                          <a:spcPct val="100000"/>
                        </a:lnSpc>
                        <a:spcBef>
                          <a:spcPts val="110"/>
                        </a:spcBef>
                      </a:pPr>
                      <a:r>
                        <a:rPr sz="1400" dirty="0">
                          <a:latin typeface="Arial"/>
                          <a:cs typeface="Arial"/>
                        </a:rPr>
                        <a:t>September</a:t>
                      </a:r>
                      <a:r>
                        <a:rPr sz="1400" spc="-35" dirty="0">
                          <a:latin typeface="Arial"/>
                          <a:cs typeface="Arial"/>
                        </a:rPr>
                        <a:t> </a:t>
                      </a:r>
                      <a:r>
                        <a:rPr sz="1400" dirty="0">
                          <a:latin typeface="Arial"/>
                          <a:cs typeface="Arial"/>
                        </a:rPr>
                        <a:t>15,</a:t>
                      </a:r>
                      <a:r>
                        <a:rPr sz="1400" spc="-20" dirty="0">
                          <a:latin typeface="Arial"/>
                          <a:cs typeface="Arial"/>
                        </a:rPr>
                        <a:t> 2025</a:t>
                      </a:r>
                      <a:endParaRPr sz="1400" dirty="0">
                        <a:latin typeface="Arial"/>
                        <a:cs typeface="Arial"/>
                      </a:endParaRPr>
                    </a:p>
                  </a:txBody>
                  <a:tcPr marL="0" marR="0" marT="139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700">
                        <a:lnSpc>
                          <a:spcPct val="100000"/>
                        </a:lnSpc>
                        <a:spcBef>
                          <a:spcPts val="110"/>
                        </a:spcBef>
                      </a:pPr>
                      <a:r>
                        <a:rPr sz="1400" dirty="0">
                          <a:latin typeface="Arial"/>
                          <a:cs typeface="Arial"/>
                        </a:rPr>
                        <a:t>September</a:t>
                      </a:r>
                      <a:r>
                        <a:rPr sz="1400" spc="-35" dirty="0">
                          <a:latin typeface="Arial"/>
                          <a:cs typeface="Arial"/>
                        </a:rPr>
                        <a:t> </a:t>
                      </a:r>
                      <a:r>
                        <a:rPr sz="1400" dirty="0">
                          <a:latin typeface="Arial"/>
                          <a:cs typeface="Arial"/>
                        </a:rPr>
                        <a:t>15,</a:t>
                      </a:r>
                      <a:r>
                        <a:rPr sz="1400" spc="-20" dirty="0">
                          <a:latin typeface="Arial"/>
                          <a:cs typeface="Arial"/>
                        </a:rPr>
                        <a:t> 2025</a:t>
                      </a:r>
                      <a:endParaRPr sz="1400" dirty="0">
                        <a:latin typeface="Arial"/>
                        <a:cs typeface="Arial"/>
                      </a:endParaRPr>
                    </a:p>
                  </a:txBody>
                  <a:tcPr marL="0" marR="0" marT="139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700">
                        <a:lnSpc>
                          <a:spcPct val="100000"/>
                        </a:lnSpc>
                        <a:spcBef>
                          <a:spcPts val="110"/>
                        </a:spcBef>
                      </a:pPr>
                      <a:r>
                        <a:rPr sz="1400" spc="-10" dirty="0">
                          <a:latin typeface="Arial"/>
                          <a:cs typeface="Arial"/>
                        </a:rPr>
                        <a:t>Not</a:t>
                      </a:r>
                      <a:r>
                        <a:rPr sz="1400" spc="-75" dirty="0">
                          <a:latin typeface="Arial"/>
                          <a:cs typeface="Arial"/>
                        </a:rPr>
                        <a:t> </a:t>
                      </a:r>
                      <a:r>
                        <a:rPr sz="1400" spc="-10" dirty="0">
                          <a:latin typeface="Arial"/>
                          <a:cs typeface="Arial"/>
                        </a:rPr>
                        <a:t>Applicable</a:t>
                      </a:r>
                      <a:endParaRPr sz="1400" dirty="0">
                        <a:latin typeface="Arial"/>
                        <a:cs typeface="Arial"/>
                      </a:endParaRPr>
                    </a:p>
                  </a:txBody>
                  <a:tcPr marL="0" marR="0" marT="139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700">
                        <a:lnSpc>
                          <a:spcPct val="100000"/>
                        </a:lnSpc>
                        <a:spcBef>
                          <a:spcPts val="110"/>
                        </a:spcBef>
                      </a:pPr>
                      <a:r>
                        <a:rPr sz="1400" dirty="0">
                          <a:latin typeface="Arial"/>
                          <a:cs typeface="Arial"/>
                        </a:rPr>
                        <a:t>March</a:t>
                      </a:r>
                      <a:r>
                        <a:rPr sz="1400" spc="-30" dirty="0">
                          <a:latin typeface="Arial"/>
                          <a:cs typeface="Arial"/>
                        </a:rPr>
                        <a:t> </a:t>
                      </a:r>
                      <a:r>
                        <a:rPr sz="1400" spc="-20" dirty="0">
                          <a:latin typeface="Arial"/>
                          <a:cs typeface="Arial"/>
                        </a:rPr>
                        <a:t>2026</a:t>
                      </a:r>
                      <a:endParaRPr sz="1400" dirty="0">
                        <a:latin typeface="Arial"/>
                        <a:cs typeface="Arial"/>
                      </a:endParaRPr>
                    </a:p>
                  </a:txBody>
                  <a:tcPr marL="0" marR="0" marT="139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065">
                        <a:lnSpc>
                          <a:spcPct val="100000"/>
                        </a:lnSpc>
                        <a:spcBef>
                          <a:spcPts val="110"/>
                        </a:spcBef>
                      </a:pPr>
                      <a:r>
                        <a:rPr sz="1400" dirty="0">
                          <a:latin typeface="Arial"/>
                          <a:cs typeface="Arial"/>
                        </a:rPr>
                        <a:t>May</a:t>
                      </a:r>
                      <a:r>
                        <a:rPr sz="1400" spc="-15" dirty="0">
                          <a:latin typeface="Arial"/>
                          <a:cs typeface="Arial"/>
                        </a:rPr>
                        <a:t> </a:t>
                      </a:r>
                      <a:r>
                        <a:rPr sz="1400" spc="-20" dirty="0">
                          <a:latin typeface="Arial"/>
                          <a:cs typeface="Arial"/>
                        </a:rPr>
                        <a:t>2026</a:t>
                      </a:r>
                      <a:endParaRPr sz="1400" dirty="0">
                        <a:latin typeface="Arial"/>
                        <a:cs typeface="Arial"/>
                      </a:endParaRPr>
                    </a:p>
                  </a:txBody>
                  <a:tcPr marL="0" marR="0" marT="139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065">
                        <a:lnSpc>
                          <a:spcPct val="100000"/>
                        </a:lnSpc>
                        <a:spcBef>
                          <a:spcPts val="110"/>
                        </a:spcBef>
                      </a:pPr>
                      <a:r>
                        <a:rPr sz="1400" dirty="0">
                          <a:latin typeface="Arial"/>
                          <a:cs typeface="Arial"/>
                        </a:rPr>
                        <a:t>July</a:t>
                      </a:r>
                      <a:r>
                        <a:rPr sz="1400" spc="-35" dirty="0">
                          <a:latin typeface="Arial"/>
                          <a:cs typeface="Arial"/>
                        </a:rPr>
                        <a:t> </a:t>
                      </a:r>
                      <a:r>
                        <a:rPr sz="1400" spc="-20" dirty="0">
                          <a:latin typeface="Arial"/>
                          <a:cs typeface="Arial"/>
                        </a:rPr>
                        <a:t>2026</a:t>
                      </a:r>
                      <a:endParaRPr sz="1400" dirty="0">
                        <a:latin typeface="Arial"/>
                        <a:cs typeface="Arial"/>
                      </a:endParaRPr>
                    </a:p>
                  </a:txBody>
                  <a:tcPr marL="0" marR="0" marT="139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50190">
                <a:tc>
                  <a:txBody>
                    <a:bodyPr/>
                    <a:lstStyle/>
                    <a:p>
                      <a:pPr marL="12065">
                        <a:lnSpc>
                          <a:spcPct val="100000"/>
                        </a:lnSpc>
                        <a:spcBef>
                          <a:spcPts val="110"/>
                        </a:spcBef>
                      </a:pPr>
                      <a:r>
                        <a:rPr sz="1400" dirty="0">
                          <a:latin typeface="Arial"/>
                          <a:cs typeface="Arial"/>
                        </a:rPr>
                        <a:t>January</a:t>
                      </a:r>
                      <a:r>
                        <a:rPr sz="1400" spc="-25" dirty="0">
                          <a:latin typeface="Arial"/>
                          <a:cs typeface="Arial"/>
                        </a:rPr>
                        <a:t> </a:t>
                      </a:r>
                      <a:r>
                        <a:rPr sz="1400" dirty="0">
                          <a:latin typeface="Arial"/>
                          <a:cs typeface="Arial"/>
                        </a:rPr>
                        <a:t>13,</a:t>
                      </a:r>
                      <a:r>
                        <a:rPr sz="1400" spc="-30" dirty="0">
                          <a:latin typeface="Arial"/>
                          <a:cs typeface="Arial"/>
                        </a:rPr>
                        <a:t> </a:t>
                      </a:r>
                      <a:r>
                        <a:rPr sz="1400" spc="-20" dirty="0">
                          <a:latin typeface="Arial"/>
                          <a:cs typeface="Arial"/>
                        </a:rPr>
                        <a:t>2026</a:t>
                      </a:r>
                      <a:endParaRPr sz="1400" dirty="0">
                        <a:latin typeface="Arial"/>
                        <a:cs typeface="Arial"/>
                      </a:endParaRPr>
                    </a:p>
                  </a:txBody>
                  <a:tcPr marL="0" marR="0" marT="139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065">
                        <a:lnSpc>
                          <a:spcPct val="100000"/>
                        </a:lnSpc>
                        <a:spcBef>
                          <a:spcPts val="110"/>
                        </a:spcBef>
                      </a:pPr>
                      <a:r>
                        <a:rPr sz="1400" dirty="0">
                          <a:latin typeface="Arial"/>
                          <a:cs typeface="Arial"/>
                        </a:rPr>
                        <a:t>January</a:t>
                      </a:r>
                      <a:r>
                        <a:rPr sz="1400" spc="-25" dirty="0">
                          <a:latin typeface="Arial"/>
                          <a:cs typeface="Arial"/>
                        </a:rPr>
                        <a:t> </a:t>
                      </a:r>
                      <a:r>
                        <a:rPr sz="1400" dirty="0">
                          <a:latin typeface="Arial"/>
                          <a:cs typeface="Arial"/>
                        </a:rPr>
                        <a:t>13,</a:t>
                      </a:r>
                      <a:r>
                        <a:rPr sz="1400" spc="-30" dirty="0">
                          <a:latin typeface="Arial"/>
                          <a:cs typeface="Arial"/>
                        </a:rPr>
                        <a:t> </a:t>
                      </a:r>
                      <a:r>
                        <a:rPr sz="1400" spc="-20" dirty="0">
                          <a:latin typeface="Arial"/>
                          <a:cs typeface="Arial"/>
                        </a:rPr>
                        <a:t>2026</a:t>
                      </a:r>
                      <a:endParaRPr sz="1400" dirty="0">
                        <a:latin typeface="Arial"/>
                        <a:cs typeface="Arial"/>
                      </a:endParaRPr>
                    </a:p>
                  </a:txBody>
                  <a:tcPr marL="0" marR="0" marT="139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065">
                        <a:lnSpc>
                          <a:spcPct val="100000"/>
                        </a:lnSpc>
                        <a:spcBef>
                          <a:spcPts val="110"/>
                        </a:spcBef>
                      </a:pPr>
                      <a:r>
                        <a:rPr sz="1400" spc="-10" dirty="0">
                          <a:latin typeface="Arial"/>
                          <a:cs typeface="Arial"/>
                        </a:rPr>
                        <a:t>Not</a:t>
                      </a:r>
                      <a:r>
                        <a:rPr sz="1400" spc="-75" dirty="0">
                          <a:latin typeface="Arial"/>
                          <a:cs typeface="Arial"/>
                        </a:rPr>
                        <a:t> </a:t>
                      </a:r>
                      <a:r>
                        <a:rPr sz="1400" spc="-10" dirty="0">
                          <a:latin typeface="Arial"/>
                          <a:cs typeface="Arial"/>
                        </a:rPr>
                        <a:t>Applicable</a:t>
                      </a:r>
                      <a:endParaRPr sz="1400" dirty="0">
                        <a:latin typeface="Arial"/>
                        <a:cs typeface="Arial"/>
                      </a:endParaRPr>
                    </a:p>
                  </a:txBody>
                  <a:tcPr marL="0" marR="0" marT="139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065">
                        <a:lnSpc>
                          <a:spcPct val="100000"/>
                        </a:lnSpc>
                        <a:spcBef>
                          <a:spcPts val="110"/>
                        </a:spcBef>
                      </a:pPr>
                      <a:r>
                        <a:rPr sz="1400" dirty="0">
                          <a:latin typeface="Arial"/>
                          <a:cs typeface="Arial"/>
                        </a:rPr>
                        <a:t>June</a:t>
                      </a:r>
                      <a:r>
                        <a:rPr sz="1400" spc="-15" dirty="0">
                          <a:latin typeface="Arial"/>
                          <a:cs typeface="Arial"/>
                        </a:rPr>
                        <a:t> </a:t>
                      </a:r>
                      <a:r>
                        <a:rPr sz="1400" spc="-20" dirty="0">
                          <a:latin typeface="Arial"/>
                          <a:cs typeface="Arial"/>
                        </a:rPr>
                        <a:t>2026</a:t>
                      </a:r>
                      <a:endParaRPr sz="1400" dirty="0">
                        <a:latin typeface="Arial"/>
                        <a:cs typeface="Arial"/>
                      </a:endParaRPr>
                    </a:p>
                  </a:txBody>
                  <a:tcPr marL="0" marR="0" marT="139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065">
                        <a:lnSpc>
                          <a:spcPct val="100000"/>
                        </a:lnSpc>
                        <a:spcBef>
                          <a:spcPts val="110"/>
                        </a:spcBef>
                      </a:pPr>
                      <a:r>
                        <a:rPr sz="1400" dirty="0">
                          <a:latin typeface="Arial"/>
                          <a:cs typeface="Arial"/>
                        </a:rPr>
                        <a:t>October</a:t>
                      </a:r>
                      <a:r>
                        <a:rPr sz="1400" spc="-55" dirty="0">
                          <a:latin typeface="Arial"/>
                          <a:cs typeface="Arial"/>
                        </a:rPr>
                        <a:t> </a:t>
                      </a:r>
                      <a:r>
                        <a:rPr sz="1400" spc="-20" dirty="0">
                          <a:latin typeface="Arial"/>
                          <a:cs typeface="Arial"/>
                        </a:rPr>
                        <a:t>2026</a:t>
                      </a:r>
                      <a:endParaRPr sz="1400" dirty="0">
                        <a:latin typeface="Arial"/>
                        <a:cs typeface="Arial"/>
                      </a:endParaRPr>
                    </a:p>
                  </a:txBody>
                  <a:tcPr marL="0" marR="0" marT="139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065">
                        <a:lnSpc>
                          <a:spcPct val="100000"/>
                        </a:lnSpc>
                        <a:spcBef>
                          <a:spcPts val="110"/>
                        </a:spcBef>
                      </a:pPr>
                      <a:r>
                        <a:rPr sz="1400" dirty="0">
                          <a:latin typeface="Arial"/>
                          <a:cs typeface="Arial"/>
                        </a:rPr>
                        <a:t>December</a:t>
                      </a:r>
                      <a:r>
                        <a:rPr sz="1400" spc="-50" dirty="0">
                          <a:latin typeface="Arial"/>
                          <a:cs typeface="Arial"/>
                        </a:rPr>
                        <a:t> </a:t>
                      </a:r>
                      <a:r>
                        <a:rPr sz="1400" spc="-20" dirty="0">
                          <a:latin typeface="Arial"/>
                          <a:cs typeface="Arial"/>
                        </a:rPr>
                        <a:t>2026</a:t>
                      </a:r>
                      <a:endParaRPr sz="1400" dirty="0">
                        <a:latin typeface="Arial"/>
                        <a:cs typeface="Arial"/>
                      </a:endParaRPr>
                    </a:p>
                  </a:txBody>
                  <a:tcPr marL="0" marR="0" marT="139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50190">
                <a:tc>
                  <a:txBody>
                    <a:bodyPr/>
                    <a:lstStyle/>
                    <a:p>
                      <a:pPr marL="12065">
                        <a:lnSpc>
                          <a:spcPct val="100000"/>
                        </a:lnSpc>
                        <a:spcBef>
                          <a:spcPts val="110"/>
                        </a:spcBef>
                      </a:pPr>
                      <a:r>
                        <a:rPr sz="1400" dirty="0">
                          <a:latin typeface="Arial"/>
                          <a:cs typeface="Arial"/>
                        </a:rPr>
                        <a:t>May</a:t>
                      </a:r>
                      <a:r>
                        <a:rPr sz="1400" spc="-25" dirty="0">
                          <a:latin typeface="Arial"/>
                          <a:cs typeface="Arial"/>
                        </a:rPr>
                        <a:t> </a:t>
                      </a:r>
                      <a:r>
                        <a:rPr sz="1400" dirty="0">
                          <a:latin typeface="Arial"/>
                          <a:cs typeface="Arial"/>
                        </a:rPr>
                        <a:t>18,</a:t>
                      </a:r>
                      <a:r>
                        <a:rPr sz="1400" spc="-10" dirty="0">
                          <a:latin typeface="Arial"/>
                          <a:cs typeface="Arial"/>
                        </a:rPr>
                        <a:t> </a:t>
                      </a:r>
                      <a:r>
                        <a:rPr sz="1400" spc="-20" dirty="0">
                          <a:latin typeface="Arial"/>
                          <a:cs typeface="Arial"/>
                        </a:rPr>
                        <a:t>2026</a:t>
                      </a:r>
                      <a:endParaRPr sz="1400" dirty="0">
                        <a:latin typeface="Arial"/>
                        <a:cs typeface="Arial"/>
                      </a:endParaRPr>
                    </a:p>
                  </a:txBody>
                  <a:tcPr marL="0" marR="0" marT="139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065">
                        <a:lnSpc>
                          <a:spcPct val="100000"/>
                        </a:lnSpc>
                        <a:spcBef>
                          <a:spcPts val="110"/>
                        </a:spcBef>
                      </a:pPr>
                      <a:r>
                        <a:rPr sz="1400" dirty="0">
                          <a:latin typeface="Arial"/>
                          <a:cs typeface="Arial"/>
                        </a:rPr>
                        <a:t>May</a:t>
                      </a:r>
                      <a:r>
                        <a:rPr sz="1400" spc="-25" dirty="0">
                          <a:latin typeface="Arial"/>
                          <a:cs typeface="Arial"/>
                        </a:rPr>
                        <a:t> </a:t>
                      </a:r>
                      <a:r>
                        <a:rPr sz="1400" dirty="0">
                          <a:latin typeface="Arial"/>
                          <a:cs typeface="Arial"/>
                        </a:rPr>
                        <a:t>18,</a:t>
                      </a:r>
                      <a:r>
                        <a:rPr sz="1400" spc="-10" dirty="0">
                          <a:latin typeface="Arial"/>
                          <a:cs typeface="Arial"/>
                        </a:rPr>
                        <a:t> </a:t>
                      </a:r>
                      <a:r>
                        <a:rPr sz="1400" spc="-20" dirty="0">
                          <a:latin typeface="Arial"/>
                          <a:cs typeface="Arial"/>
                        </a:rPr>
                        <a:t>2026</a:t>
                      </a:r>
                      <a:endParaRPr sz="1400" dirty="0">
                        <a:latin typeface="Arial"/>
                        <a:cs typeface="Arial"/>
                      </a:endParaRPr>
                    </a:p>
                  </a:txBody>
                  <a:tcPr marL="0" marR="0" marT="139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065">
                        <a:lnSpc>
                          <a:spcPct val="100000"/>
                        </a:lnSpc>
                        <a:spcBef>
                          <a:spcPts val="110"/>
                        </a:spcBef>
                      </a:pPr>
                      <a:r>
                        <a:rPr sz="1400" spc="-10" dirty="0">
                          <a:latin typeface="Arial"/>
                          <a:cs typeface="Arial"/>
                        </a:rPr>
                        <a:t>Not</a:t>
                      </a:r>
                      <a:r>
                        <a:rPr sz="1400" spc="-75" dirty="0">
                          <a:latin typeface="Arial"/>
                          <a:cs typeface="Arial"/>
                        </a:rPr>
                        <a:t> </a:t>
                      </a:r>
                      <a:r>
                        <a:rPr sz="1400" spc="-10" dirty="0">
                          <a:latin typeface="Arial"/>
                          <a:cs typeface="Arial"/>
                        </a:rPr>
                        <a:t>Applicable</a:t>
                      </a:r>
                      <a:endParaRPr sz="1400" dirty="0">
                        <a:latin typeface="Arial"/>
                        <a:cs typeface="Arial"/>
                      </a:endParaRPr>
                    </a:p>
                  </a:txBody>
                  <a:tcPr marL="0" marR="0" marT="139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065">
                        <a:lnSpc>
                          <a:spcPct val="100000"/>
                        </a:lnSpc>
                        <a:spcBef>
                          <a:spcPts val="110"/>
                        </a:spcBef>
                      </a:pPr>
                      <a:r>
                        <a:rPr sz="1400" dirty="0">
                          <a:latin typeface="Arial"/>
                          <a:cs typeface="Arial"/>
                        </a:rPr>
                        <a:t>October</a:t>
                      </a:r>
                      <a:r>
                        <a:rPr sz="1400" spc="-55" dirty="0">
                          <a:latin typeface="Arial"/>
                          <a:cs typeface="Arial"/>
                        </a:rPr>
                        <a:t> </a:t>
                      </a:r>
                      <a:r>
                        <a:rPr sz="1400" spc="-20" dirty="0">
                          <a:latin typeface="Arial"/>
                          <a:cs typeface="Arial"/>
                        </a:rPr>
                        <a:t>2026</a:t>
                      </a:r>
                      <a:endParaRPr sz="1400" dirty="0">
                        <a:latin typeface="Arial"/>
                        <a:cs typeface="Arial"/>
                      </a:endParaRPr>
                    </a:p>
                  </a:txBody>
                  <a:tcPr marL="0" marR="0" marT="139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065">
                        <a:lnSpc>
                          <a:spcPct val="100000"/>
                        </a:lnSpc>
                        <a:spcBef>
                          <a:spcPts val="110"/>
                        </a:spcBef>
                      </a:pPr>
                      <a:r>
                        <a:rPr sz="1400" dirty="0">
                          <a:latin typeface="Arial"/>
                          <a:cs typeface="Arial"/>
                        </a:rPr>
                        <a:t>January</a:t>
                      </a:r>
                      <a:r>
                        <a:rPr sz="1400" spc="-35" dirty="0">
                          <a:latin typeface="Arial"/>
                          <a:cs typeface="Arial"/>
                        </a:rPr>
                        <a:t> </a:t>
                      </a:r>
                      <a:r>
                        <a:rPr sz="1400" spc="-20" dirty="0">
                          <a:latin typeface="Arial"/>
                          <a:cs typeface="Arial"/>
                        </a:rPr>
                        <a:t>2027</a:t>
                      </a:r>
                      <a:endParaRPr sz="1400" dirty="0">
                        <a:latin typeface="Arial"/>
                        <a:cs typeface="Arial"/>
                      </a:endParaRPr>
                    </a:p>
                  </a:txBody>
                  <a:tcPr marL="0" marR="0" marT="139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065">
                        <a:lnSpc>
                          <a:spcPct val="100000"/>
                        </a:lnSpc>
                        <a:spcBef>
                          <a:spcPts val="110"/>
                        </a:spcBef>
                      </a:pPr>
                      <a:r>
                        <a:rPr sz="1400" dirty="0">
                          <a:latin typeface="Arial"/>
                          <a:cs typeface="Arial"/>
                        </a:rPr>
                        <a:t>April</a:t>
                      </a:r>
                      <a:r>
                        <a:rPr sz="1400" spc="-25" dirty="0">
                          <a:latin typeface="Arial"/>
                          <a:cs typeface="Arial"/>
                        </a:rPr>
                        <a:t> </a:t>
                      </a:r>
                      <a:r>
                        <a:rPr sz="1400" spc="-20" dirty="0">
                          <a:latin typeface="Arial"/>
                          <a:cs typeface="Arial"/>
                        </a:rPr>
                        <a:t>2027</a:t>
                      </a:r>
                      <a:endParaRPr sz="1400" dirty="0">
                        <a:latin typeface="Arial"/>
                        <a:cs typeface="Arial"/>
                      </a:endParaRPr>
                    </a:p>
                  </a:txBody>
                  <a:tcPr marL="0" marR="0" marT="139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50190">
                <a:tc>
                  <a:txBody>
                    <a:bodyPr/>
                    <a:lstStyle/>
                    <a:p>
                      <a:pPr marL="12065">
                        <a:lnSpc>
                          <a:spcPct val="100000"/>
                        </a:lnSpc>
                        <a:spcBef>
                          <a:spcPts val="110"/>
                        </a:spcBef>
                      </a:pPr>
                      <a:r>
                        <a:rPr sz="1400" dirty="0">
                          <a:latin typeface="Arial"/>
                          <a:cs typeface="Arial"/>
                        </a:rPr>
                        <a:t>September</a:t>
                      </a:r>
                      <a:r>
                        <a:rPr sz="1400" spc="-35" dirty="0">
                          <a:latin typeface="Arial"/>
                          <a:cs typeface="Arial"/>
                        </a:rPr>
                        <a:t> </a:t>
                      </a:r>
                      <a:r>
                        <a:rPr sz="1400" dirty="0">
                          <a:latin typeface="Arial"/>
                          <a:cs typeface="Arial"/>
                        </a:rPr>
                        <a:t>14,</a:t>
                      </a:r>
                      <a:r>
                        <a:rPr sz="1400" spc="-20" dirty="0">
                          <a:latin typeface="Arial"/>
                          <a:cs typeface="Arial"/>
                        </a:rPr>
                        <a:t> 2026</a:t>
                      </a:r>
                      <a:endParaRPr sz="1400" dirty="0">
                        <a:latin typeface="Arial"/>
                        <a:cs typeface="Arial"/>
                      </a:endParaRPr>
                    </a:p>
                  </a:txBody>
                  <a:tcPr marL="0" marR="0" marT="139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065">
                        <a:lnSpc>
                          <a:spcPct val="100000"/>
                        </a:lnSpc>
                        <a:spcBef>
                          <a:spcPts val="110"/>
                        </a:spcBef>
                      </a:pPr>
                      <a:r>
                        <a:rPr sz="1400" dirty="0">
                          <a:latin typeface="Arial"/>
                          <a:cs typeface="Arial"/>
                        </a:rPr>
                        <a:t>September</a:t>
                      </a:r>
                      <a:r>
                        <a:rPr sz="1400" spc="-35" dirty="0">
                          <a:latin typeface="Arial"/>
                          <a:cs typeface="Arial"/>
                        </a:rPr>
                        <a:t> </a:t>
                      </a:r>
                      <a:r>
                        <a:rPr sz="1400" dirty="0">
                          <a:latin typeface="Arial"/>
                          <a:cs typeface="Arial"/>
                        </a:rPr>
                        <a:t>14,</a:t>
                      </a:r>
                      <a:r>
                        <a:rPr sz="1400" spc="-20" dirty="0">
                          <a:latin typeface="Arial"/>
                          <a:cs typeface="Arial"/>
                        </a:rPr>
                        <a:t> 2026</a:t>
                      </a:r>
                      <a:endParaRPr sz="1400" dirty="0">
                        <a:latin typeface="Arial"/>
                        <a:cs typeface="Arial"/>
                      </a:endParaRPr>
                    </a:p>
                  </a:txBody>
                  <a:tcPr marL="0" marR="0" marT="139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065">
                        <a:lnSpc>
                          <a:spcPct val="100000"/>
                        </a:lnSpc>
                        <a:spcBef>
                          <a:spcPts val="110"/>
                        </a:spcBef>
                      </a:pPr>
                      <a:r>
                        <a:rPr sz="1400" spc="-10" dirty="0">
                          <a:latin typeface="Arial"/>
                          <a:cs typeface="Arial"/>
                        </a:rPr>
                        <a:t>Not</a:t>
                      </a:r>
                      <a:r>
                        <a:rPr sz="1400" spc="-75" dirty="0">
                          <a:latin typeface="Arial"/>
                          <a:cs typeface="Arial"/>
                        </a:rPr>
                        <a:t> </a:t>
                      </a:r>
                      <a:r>
                        <a:rPr sz="1400" spc="-10" dirty="0">
                          <a:latin typeface="Arial"/>
                          <a:cs typeface="Arial"/>
                        </a:rPr>
                        <a:t>Applicable</a:t>
                      </a:r>
                      <a:endParaRPr sz="1400" dirty="0">
                        <a:latin typeface="Arial"/>
                        <a:cs typeface="Arial"/>
                      </a:endParaRPr>
                    </a:p>
                  </a:txBody>
                  <a:tcPr marL="0" marR="0" marT="139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065">
                        <a:lnSpc>
                          <a:spcPct val="100000"/>
                        </a:lnSpc>
                        <a:spcBef>
                          <a:spcPts val="110"/>
                        </a:spcBef>
                      </a:pPr>
                      <a:r>
                        <a:rPr sz="1400" dirty="0">
                          <a:latin typeface="Arial"/>
                          <a:cs typeface="Arial"/>
                        </a:rPr>
                        <a:t>March</a:t>
                      </a:r>
                      <a:r>
                        <a:rPr sz="1400" spc="-30" dirty="0">
                          <a:latin typeface="Arial"/>
                          <a:cs typeface="Arial"/>
                        </a:rPr>
                        <a:t> </a:t>
                      </a:r>
                      <a:r>
                        <a:rPr sz="1400" spc="-20" dirty="0">
                          <a:latin typeface="Arial"/>
                          <a:cs typeface="Arial"/>
                        </a:rPr>
                        <a:t>2027</a:t>
                      </a:r>
                      <a:endParaRPr sz="1400" dirty="0">
                        <a:latin typeface="Arial"/>
                        <a:cs typeface="Arial"/>
                      </a:endParaRPr>
                    </a:p>
                  </a:txBody>
                  <a:tcPr marL="0" marR="0" marT="139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065">
                        <a:lnSpc>
                          <a:spcPct val="100000"/>
                        </a:lnSpc>
                        <a:spcBef>
                          <a:spcPts val="110"/>
                        </a:spcBef>
                      </a:pPr>
                      <a:r>
                        <a:rPr sz="1400" dirty="0">
                          <a:latin typeface="Arial"/>
                          <a:cs typeface="Arial"/>
                        </a:rPr>
                        <a:t>May</a:t>
                      </a:r>
                      <a:r>
                        <a:rPr sz="1400" spc="-15" dirty="0">
                          <a:latin typeface="Arial"/>
                          <a:cs typeface="Arial"/>
                        </a:rPr>
                        <a:t> </a:t>
                      </a:r>
                      <a:r>
                        <a:rPr sz="1400" spc="-20" dirty="0">
                          <a:latin typeface="Arial"/>
                          <a:cs typeface="Arial"/>
                        </a:rPr>
                        <a:t>2027</a:t>
                      </a:r>
                      <a:endParaRPr sz="1400" dirty="0">
                        <a:latin typeface="Arial"/>
                        <a:cs typeface="Arial"/>
                      </a:endParaRPr>
                    </a:p>
                  </a:txBody>
                  <a:tcPr marL="0" marR="0" marT="139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430">
                        <a:lnSpc>
                          <a:spcPct val="100000"/>
                        </a:lnSpc>
                        <a:spcBef>
                          <a:spcPts val="110"/>
                        </a:spcBef>
                      </a:pPr>
                      <a:r>
                        <a:rPr sz="1400" dirty="0">
                          <a:latin typeface="Arial"/>
                          <a:cs typeface="Arial"/>
                        </a:rPr>
                        <a:t>July</a:t>
                      </a:r>
                      <a:r>
                        <a:rPr sz="1400" spc="-35" dirty="0">
                          <a:latin typeface="Arial"/>
                          <a:cs typeface="Arial"/>
                        </a:rPr>
                        <a:t> </a:t>
                      </a:r>
                      <a:r>
                        <a:rPr sz="1400" spc="-20" dirty="0">
                          <a:latin typeface="Arial"/>
                          <a:cs typeface="Arial"/>
                        </a:rPr>
                        <a:t>2027</a:t>
                      </a:r>
                      <a:endParaRPr sz="1400" dirty="0">
                        <a:latin typeface="Arial"/>
                        <a:cs typeface="Arial"/>
                      </a:endParaRPr>
                    </a:p>
                  </a:txBody>
                  <a:tcPr marL="0" marR="0" marT="1397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5" name="object 5"/>
          <p:cNvSpPr txBox="1"/>
          <p:nvPr/>
        </p:nvSpPr>
        <p:spPr>
          <a:xfrm>
            <a:off x="1334120" y="5204913"/>
            <a:ext cx="5625465" cy="238760"/>
          </a:xfrm>
          <a:prstGeom prst="rect">
            <a:avLst/>
          </a:prstGeom>
        </p:spPr>
        <p:txBody>
          <a:bodyPr vert="horz" wrap="square" lIns="0" tIns="12065" rIns="0" bIns="0" rtlCol="0">
            <a:spAutoFit/>
          </a:bodyPr>
          <a:lstStyle/>
          <a:p>
            <a:pPr marL="12700">
              <a:lnSpc>
                <a:spcPct val="100000"/>
              </a:lnSpc>
              <a:spcBef>
                <a:spcPts val="95"/>
              </a:spcBef>
            </a:pPr>
            <a:r>
              <a:rPr sz="1400" dirty="0">
                <a:latin typeface="Arial"/>
                <a:cs typeface="Arial"/>
              </a:rPr>
              <a:t>All</a:t>
            </a:r>
            <a:r>
              <a:rPr sz="1400" spc="-5" dirty="0">
                <a:latin typeface="Arial"/>
                <a:cs typeface="Arial"/>
              </a:rPr>
              <a:t> </a:t>
            </a:r>
            <a:r>
              <a:rPr sz="1400" dirty="0">
                <a:latin typeface="Arial"/>
                <a:cs typeface="Arial"/>
              </a:rPr>
              <a:t>applications</a:t>
            </a:r>
            <a:r>
              <a:rPr sz="1400" spc="-30" dirty="0">
                <a:latin typeface="Arial"/>
                <a:cs typeface="Arial"/>
              </a:rPr>
              <a:t> </a:t>
            </a:r>
            <a:r>
              <a:rPr sz="1400" dirty="0">
                <a:latin typeface="Arial"/>
                <a:cs typeface="Arial"/>
              </a:rPr>
              <a:t>are</a:t>
            </a:r>
            <a:r>
              <a:rPr sz="1400" spc="-25" dirty="0">
                <a:latin typeface="Arial"/>
                <a:cs typeface="Arial"/>
              </a:rPr>
              <a:t> </a:t>
            </a:r>
            <a:r>
              <a:rPr sz="1400" dirty="0">
                <a:latin typeface="Arial"/>
                <a:cs typeface="Arial"/>
              </a:rPr>
              <a:t>due</a:t>
            </a:r>
            <a:r>
              <a:rPr sz="1400" spc="-20" dirty="0">
                <a:latin typeface="Arial"/>
                <a:cs typeface="Arial"/>
              </a:rPr>
              <a:t> </a:t>
            </a:r>
            <a:r>
              <a:rPr sz="1400" dirty="0">
                <a:latin typeface="Arial"/>
                <a:cs typeface="Arial"/>
              </a:rPr>
              <a:t>by</a:t>
            </a:r>
            <a:r>
              <a:rPr sz="1400" spc="-15" dirty="0">
                <a:latin typeface="Arial"/>
                <a:cs typeface="Arial"/>
              </a:rPr>
              <a:t> </a:t>
            </a:r>
            <a:r>
              <a:rPr sz="1400" dirty="0">
                <a:latin typeface="Arial"/>
                <a:cs typeface="Arial"/>
              </a:rPr>
              <a:t>5:00</a:t>
            </a:r>
            <a:r>
              <a:rPr sz="1400" spc="-25" dirty="0">
                <a:latin typeface="Arial"/>
                <a:cs typeface="Arial"/>
              </a:rPr>
              <a:t> </a:t>
            </a:r>
            <a:r>
              <a:rPr sz="1400" dirty="0">
                <a:latin typeface="Arial"/>
                <a:cs typeface="Arial"/>
              </a:rPr>
              <a:t>PM local</a:t>
            </a:r>
            <a:r>
              <a:rPr sz="1400" spc="-25" dirty="0">
                <a:latin typeface="Arial"/>
                <a:cs typeface="Arial"/>
              </a:rPr>
              <a:t> </a:t>
            </a:r>
            <a:r>
              <a:rPr sz="1400" dirty="0">
                <a:latin typeface="Arial"/>
                <a:cs typeface="Arial"/>
              </a:rPr>
              <a:t>time</a:t>
            </a:r>
            <a:r>
              <a:rPr sz="1400" spc="-20" dirty="0">
                <a:latin typeface="Arial"/>
                <a:cs typeface="Arial"/>
              </a:rPr>
              <a:t> </a:t>
            </a:r>
            <a:r>
              <a:rPr sz="1400" dirty="0">
                <a:latin typeface="Arial"/>
                <a:cs typeface="Arial"/>
              </a:rPr>
              <a:t>of</a:t>
            </a:r>
            <a:r>
              <a:rPr sz="1400" spc="-10" dirty="0">
                <a:latin typeface="Arial"/>
                <a:cs typeface="Arial"/>
              </a:rPr>
              <a:t> </a:t>
            </a:r>
            <a:r>
              <a:rPr sz="1400" dirty="0">
                <a:latin typeface="Arial"/>
                <a:cs typeface="Arial"/>
              </a:rPr>
              <a:t>applicant</a:t>
            </a:r>
            <a:r>
              <a:rPr sz="1400" spc="-30" dirty="0">
                <a:latin typeface="Arial"/>
                <a:cs typeface="Arial"/>
              </a:rPr>
              <a:t> </a:t>
            </a:r>
            <a:r>
              <a:rPr sz="1400" spc="-10" dirty="0">
                <a:latin typeface="Arial"/>
                <a:cs typeface="Arial"/>
              </a:rPr>
              <a:t>organization.</a:t>
            </a:r>
            <a:endParaRPr sz="1400" dirty="0">
              <a:latin typeface="Arial"/>
              <a:cs typeface="Arial"/>
            </a:endParaRPr>
          </a:p>
        </p:txBody>
      </p:sp>
      <p:sp>
        <p:nvSpPr>
          <p:cNvPr id="3" name="object 3">
            <a:extLst>
              <a:ext uri="{C183D7F6-B498-43B3-948B-1728B52AA6E4}">
                <adec:decorative xmlns:adec="http://schemas.microsoft.com/office/drawing/2017/decorative" val="1"/>
              </a:ext>
            </a:extLst>
          </p:cNvPr>
          <p:cNvSpPr txBox="1"/>
          <p:nvPr/>
        </p:nvSpPr>
        <p:spPr>
          <a:xfrm>
            <a:off x="11917171" y="15473"/>
            <a:ext cx="194945" cy="197490"/>
          </a:xfrm>
          <a:prstGeom prst="rect">
            <a:avLst/>
          </a:prstGeom>
        </p:spPr>
        <p:txBody>
          <a:bodyPr vert="horz" wrap="square" lIns="0" tIns="12700" rIns="0" bIns="0" rtlCol="0">
            <a:spAutoFit/>
          </a:bodyPr>
          <a:lstStyle/>
          <a:p>
            <a:pPr marL="12700">
              <a:lnSpc>
                <a:spcPct val="100000"/>
              </a:lnSpc>
              <a:spcBef>
                <a:spcPts val="100"/>
              </a:spcBef>
            </a:pPr>
            <a:r>
              <a:rPr sz="1200" spc="-25" dirty="0">
                <a:solidFill>
                  <a:schemeClr val="tx1"/>
                </a:solidFill>
                <a:latin typeface="Arial"/>
                <a:cs typeface="Arial"/>
              </a:rPr>
              <a:t>30</a:t>
            </a:r>
            <a:endParaRPr sz="1200">
              <a:solidFill>
                <a:schemeClr val="tx1"/>
              </a:solidFill>
              <a:latin typeface="Arial"/>
              <a:cs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45652" y="345185"/>
            <a:ext cx="1983739" cy="574040"/>
          </a:xfrm>
          <a:prstGeom prst="rect">
            <a:avLst/>
          </a:prstGeom>
        </p:spPr>
        <p:txBody>
          <a:bodyPr vert="horz" wrap="square" lIns="0" tIns="12700" rIns="0" bIns="0" rtlCol="0">
            <a:spAutoFit/>
          </a:bodyPr>
          <a:lstStyle/>
          <a:p>
            <a:pPr marL="12700">
              <a:lnSpc>
                <a:spcPct val="100000"/>
              </a:lnSpc>
              <a:spcBef>
                <a:spcPts val="100"/>
              </a:spcBef>
            </a:pPr>
            <a:r>
              <a:rPr spc="-10" dirty="0"/>
              <a:t>Contacts</a:t>
            </a:r>
          </a:p>
        </p:txBody>
      </p:sp>
      <p:sp>
        <p:nvSpPr>
          <p:cNvPr id="3" name="object 3"/>
          <p:cNvSpPr txBox="1"/>
          <p:nvPr/>
        </p:nvSpPr>
        <p:spPr>
          <a:xfrm>
            <a:off x="2045652" y="1041420"/>
            <a:ext cx="7265670" cy="5266055"/>
          </a:xfrm>
          <a:prstGeom prst="rect">
            <a:avLst/>
          </a:prstGeom>
        </p:spPr>
        <p:txBody>
          <a:bodyPr vert="horz" wrap="square" lIns="0" tIns="57785" rIns="0" bIns="0" rtlCol="0">
            <a:spAutoFit/>
          </a:bodyPr>
          <a:lstStyle/>
          <a:p>
            <a:pPr marL="12700">
              <a:lnSpc>
                <a:spcPct val="100000"/>
              </a:lnSpc>
              <a:spcBef>
                <a:spcPts val="455"/>
              </a:spcBef>
            </a:pPr>
            <a:r>
              <a:rPr sz="2400" b="1" dirty="0">
                <a:latin typeface="Arial"/>
                <a:cs typeface="Arial"/>
              </a:rPr>
              <a:t>Scientific/Research</a:t>
            </a:r>
            <a:r>
              <a:rPr sz="2400" b="1" spc="-114" dirty="0">
                <a:latin typeface="Arial"/>
                <a:cs typeface="Arial"/>
              </a:rPr>
              <a:t> </a:t>
            </a:r>
            <a:r>
              <a:rPr sz="2400" b="1" spc="-10" dirty="0">
                <a:latin typeface="Arial"/>
                <a:cs typeface="Arial"/>
              </a:rPr>
              <a:t>Contact(s)</a:t>
            </a:r>
            <a:endParaRPr sz="2400" dirty="0">
              <a:latin typeface="Arial"/>
              <a:cs typeface="Arial"/>
            </a:endParaRPr>
          </a:p>
          <a:p>
            <a:pPr marL="469900" algn="just">
              <a:lnSpc>
                <a:spcPct val="100000"/>
              </a:lnSpc>
              <a:spcBef>
                <a:spcPts val="284"/>
              </a:spcBef>
            </a:pPr>
            <a:r>
              <a:rPr sz="1900" dirty="0">
                <a:latin typeface="Arial"/>
                <a:cs typeface="Arial"/>
              </a:rPr>
              <a:t>Pablo</a:t>
            </a:r>
            <a:r>
              <a:rPr sz="1900" spc="-35" dirty="0">
                <a:latin typeface="Arial"/>
                <a:cs typeface="Arial"/>
              </a:rPr>
              <a:t> </a:t>
            </a:r>
            <a:r>
              <a:rPr sz="1900" dirty="0">
                <a:latin typeface="Arial"/>
                <a:cs typeface="Arial"/>
              </a:rPr>
              <a:t>Cure,</a:t>
            </a:r>
            <a:r>
              <a:rPr sz="1900" spc="-40" dirty="0">
                <a:latin typeface="Arial"/>
                <a:cs typeface="Arial"/>
              </a:rPr>
              <a:t> </a:t>
            </a:r>
            <a:r>
              <a:rPr sz="1900" dirty="0">
                <a:latin typeface="Arial"/>
                <a:cs typeface="Arial"/>
              </a:rPr>
              <a:t>M.D.,</a:t>
            </a:r>
            <a:r>
              <a:rPr sz="1900" spc="-60" dirty="0">
                <a:latin typeface="Arial"/>
                <a:cs typeface="Arial"/>
              </a:rPr>
              <a:t> </a:t>
            </a:r>
            <a:r>
              <a:rPr sz="1900" spc="-25" dirty="0">
                <a:latin typeface="Arial"/>
                <a:cs typeface="Arial"/>
              </a:rPr>
              <a:t>M.P.H.,</a:t>
            </a:r>
            <a:r>
              <a:rPr sz="1900" spc="-60" dirty="0">
                <a:latin typeface="Arial"/>
                <a:cs typeface="Arial"/>
              </a:rPr>
              <a:t> </a:t>
            </a:r>
            <a:r>
              <a:rPr sz="1900" spc="-10" dirty="0">
                <a:latin typeface="Arial"/>
                <a:cs typeface="Arial"/>
              </a:rPr>
              <a:t>Program</a:t>
            </a:r>
            <a:endParaRPr sz="1900" dirty="0">
              <a:latin typeface="Arial"/>
              <a:cs typeface="Arial"/>
            </a:endParaRPr>
          </a:p>
          <a:p>
            <a:pPr marL="469900" marR="55880" algn="just">
              <a:lnSpc>
                <a:spcPct val="111900"/>
              </a:lnSpc>
              <a:spcBef>
                <a:spcPts val="5"/>
              </a:spcBef>
            </a:pPr>
            <a:r>
              <a:rPr sz="1900" dirty="0">
                <a:latin typeface="Arial"/>
                <a:cs typeface="Arial"/>
              </a:rPr>
              <a:t>National</a:t>
            </a:r>
            <a:r>
              <a:rPr sz="1900" spc="-90" dirty="0">
                <a:latin typeface="Arial"/>
                <a:cs typeface="Arial"/>
              </a:rPr>
              <a:t> </a:t>
            </a:r>
            <a:r>
              <a:rPr sz="1900" dirty="0">
                <a:latin typeface="Arial"/>
                <a:cs typeface="Arial"/>
              </a:rPr>
              <a:t>Center</a:t>
            </a:r>
            <a:r>
              <a:rPr sz="1900" spc="-60" dirty="0">
                <a:latin typeface="Arial"/>
                <a:cs typeface="Arial"/>
              </a:rPr>
              <a:t> </a:t>
            </a:r>
            <a:r>
              <a:rPr sz="1900" dirty="0">
                <a:latin typeface="Arial"/>
                <a:cs typeface="Arial"/>
              </a:rPr>
              <a:t>for</a:t>
            </a:r>
            <a:r>
              <a:rPr sz="1900" spc="-130" dirty="0">
                <a:latin typeface="Arial"/>
                <a:cs typeface="Arial"/>
              </a:rPr>
              <a:t> </a:t>
            </a:r>
            <a:r>
              <a:rPr sz="1900" dirty="0">
                <a:latin typeface="Arial"/>
                <a:cs typeface="Arial"/>
              </a:rPr>
              <a:t>Advancing</a:t>
            </a:r>
            <a:r>
              <a:rPr sz="1900" spc="-90" dirty="0">
                <a:latin typeface="Arial"/>
                <a:cs typeface="Arial"/>
              </a:rPr>
              <a:t> </a:t>
            </a:r>
            <a:r>
              <a:rPr sz="1900" spc="-10" dirty="0">
                <a:latin typeface="Arial"/>
                <a:cs typeface="Arial"/>
              </a:rPr>
              <a:t>Translational</a:t>
            </a:r>
            <a:r>
              <a:rPr sz="1900" spc="-55" dirty="0">
                <a:latin typeface="Arial"/>
                <a:cs typeface="Arial"/>
              </a:rPr>
              <a:t> </a:t>
            </a:r>
            <a:r>
              <a:rPr sz="1900" dirty="0">
                <a:latin typeface="Arial"/>
                <a:cs typeface="Arial"/>
              </a:rPr>
              <a:t>Sciences</a:t>
            </a:r>
            <a:r>
              <a:rPr sz="1900" spc="-70" dirty="0">
                <a:latin typeface="Arial"/>
                <a:cs typeface="Arial"/>
              </a:rPr>
              <a:t> </a:t>
            </a:r>
            <a:r>
              <a:rPr sz="1900" spc="-10" dirty="0">
                <a:latin typeface="Arial"/>
                <a:cs typeface="Arial"/>
              </a:rPr>
              <a:t>(NCATS) </a:t>
            </a:r>
            <a:r>
              <a:rPr sz="1900" spc="-25" dirty="0">
                <a:latin typeface="Arial"/>
                <a:cs typeface="Arial"/>
              </a:rPr>
              <a:t>Telephone:</a:t>
            </a:r>
            <a:r>
              <a:rPr sz="1900" spc="-35" dirty="0">
                <a:latin typeface="Arial"/>
                <a:cs typeface="Arial"/>
              </a:rPr>
              <a:t> </a:t>
            </a:r>
            <a:r>
              <a:rPr sz="1900" spc="-20" dirty="0">
                <a:latin typeface="Arial"/>
                <a:cs typeface="Arial"/>
              </a:rPr>
              <a:t>301-</a:t>
            </a:r>
            <a:r>
              <a:rPr sz="1900" spc="-10" dirty="0">
                <a:latin typeface="Arial"/>
                <a:cs typeface="Arial"/>
              </a:rPr>
              <a:t>827-</a:t>
            </a:r>
            <a:r>
              <a:rPr sz="1900" spc="-20" dirty="0">
                <a:latin typeface="Arial"/>
                <a:cs typeface="Arial"/>
              </a:rPr>
              <a:t>2014</a:t>
            </a:r>
            <a:endParaRPr sz="1900" dirty="0">
              <a:latin typeface="Arial"/>
              <a:cs typeface="Arial"/>
            </a:endParaRPr>
          </a:p>
          <a:p>
            <a:pPr marL="469900">
              <a:lnSpc>
                <a:spcPct val="100000"/>
              </a:lnSpc>
              <a:spcBef>
                <a:spcPts val="270"/>
              </a:spcBef>
            </a:pPr>
            <a:r>
              <a:rPr sz="1900" dirty="0">
                <a:latin typeface="Arial"/>
                <a:cs typeface="Arial"/>
              </a:rPr>
              <a:t>Email:</a:t>
            </a:r>
            <a:r>
              <a:rPr sz="1900" spc="-45" dirty="0">
                <a:latin typeface="Arial"/>
                <a:cs typeface="Arial"/>
              </a:rPr>
              <a:t> </a:t>
            </a:r>
            <a:r>
              <a:rPr sz="1900" u="sng" spc="-10" dirty="0">
                <a:solidFill>
                  <a:srgbClr val="0562C1"/>
                </a:solidFill>
                <a:uFill>
                  <a:solidFill>
                    <a:srgbClr val="0562C1"/>
                  </a:solidFill>
                </a:uFill>
                <a:latin typeface="Arial"/>
                <a:cs typeface="Arial"/>
                <a:hlinkClick r:id="rId2"/>
              </a:rPr>
              <a:t>RC2NOFO@nih.gov</a:t>
            </a:r>
            <a:endParaRPr sz="1900" dirty="0">
              <a:latin typeface="Arial"/>
              <a:cs typeface="Arial"/>
            </a:endParaRPr>
          </a:p>
          <a:p>
            <a:pPr marL="12700">
              <a:lnSpc>
                <a:spcPct val="100000"/>
              </a:lnSpc>
              <a:spcBef>
                <a:spcPts val="894"/>
              </a:spcBef>
            </a:pPr>
            <a:r>
              <a:rPr sz="2400" b="1" dirty="0">
                <a:latin typeface="Arial"/>
                <a:cs typeface="Arial"/>
              </a:rPr>
              <a:t>Peer</a:t>
            </a:r>
            <a:r>
              <a:rPr sz="2400" b="1" spc="-55" dirty="0">
                <a:latin typeface="Arial"/>
                <a:cs typeface="Arial"/>
              </a:rPr>
              <a:t> </a:t>
            </a:r>
            <a:r>
              <a:rPr sz="2400" b="1" dirty="0">
                <a:latin typeface="Arial"/>
                <a:cs typeface="Arial"/>
              </a:rPr>
              <a:t>Review</a:t>
            </a:r>
            <a:r>
              <a:rPr sz="2400" b="1" spc="-55" dirty="0">
                <a:latin typeface="Arial"/>
                <a:cs typeface="Arial"/>
              </a:rPr>
              <a:t> </a:t>
            </a:r>
            <a:r>
              <a:rPr sz="2400" b="1" spc="-10" dirty="0">
                <a:latin typeface="Arial"/>
                <a:cs typeface="Arial"/>
              </a:rPr>
              <a:t>Contact(s)</a:t>
            </a:r>
            <a:endParaRPr sz="2400" dirty="0">
              <a:latin typeface="Arial"/>
              <a:cs typeface="Arial"/>
            </a:endParaRPr>
          </a:p>
          <a:p>
            <a:pPr marL="469900" algn="just">
              <a:lnSpc>
                <a:spcPct val="100000"/>
              </a:lnSpc>
              <a:spcBef>
                <a:spcPts val="290"/>
              </a:spcBef>
            </a:pPr>
            <a:r>
              <a:rPr sz="1900" dirty="0">
                <a:latin typeface="Arial"/>
                <a:cs typeface="Arial"/>
              </a:rPr>
              <a:t>Victor</a:t>
            </a:r>
            <a:r>
              <a:rPr sz="1900" spc="-80" dirty="0">
                <a:latin typeface="Arial"/>
                <a:cs typeface="Arial"/>
              </a:rPr>
              <a:t> </a:t>
            </a:r>
            <a:r>
              <a:rPr sz="1900" dirty="0">
                <a:latin typeface="Arial"/>
                <a:cs typeface="Arial"/>
              </a:rPr>
              <a:t>Henriquez,</a:t>
            </a:r>
            <a:r>
              <a:rPr sz="1900" spc="-65" dirty="0">
                <a:latin typeface="Arial"/>
                <a:cs typeface="Arial"/>
              </a:rPr>
              <a:t> </a:t>
            </a:r>
            <a:r>
              <a:rPr sz="1900" dirty="0">
                <a:latin typeface="Arial"/>
                <a:cs typeface="Arial"/>
              </a:rPr>
              <a:t>Ph.D.,</a:t>
            </a:r>
            <a:r>
              <a:rPr sz="1900" spc="-85" dirty="0">
                <a:latin typeface="Arial"/>
                <a:cs typeface="Arial"/>
              </a:rPr>
              <a:t> </a:t>
            </a:r>
            <a:r>
              <a:rPr sz="1900" dirty="0">
                <a:latin typeface="Arial"/>
                <a:cs typeface="Arial"/>
              </a:rPr>
              <a:t>Scientific</a:t>
            </a:r>
            <a:r>
              <a:rPr sz="1900" spc="-70" dirty="0">
                <a:latin typeface="Arial"/>
                <a:cs typeface="Arial"/>
              </a:rPr>
              <a:t> </a:t>
            </a:r>
            <a:r>
              <a:rPr sz="1900" dirty="0">
                <a:latin typeface="Arial"/>
                <a:cs typeface="Arial"/>
              </a:rPr>
              <a:t>Review</a:t>
            </a:r>
            <a:r>
              <a:rPr sz="1900" spc="-70" dirty="0">
                <a:latin typeface="Arial"/>
                <a:cs typeface="Arial"/>
              </a:rPr>
              <a:t> </a:t>
            </a:r>
            <a:r>
              <a:rPr sz="1900" spc="-10" dirty="0">
                <a:latin typeface="Arial"/>
                <a:cs typeface="Arial"/>
              </a:rPr>
              <a:t>Branch</a:t>
            </a:r>
            <a:endParaRPr sz="1900" dirty="0">
              <a:latin typeface="Arial"/>
              <a:cs typeface="Arial"/>
            </a:endParaRPr>
          </a:p>
          <a:p>
            <a:pPr marL="469900" marR="55880" algn="just">
              <a:lnSpc>
                <a:spcPct val="111900"/>
              </a:lnSpc>
            </a:pPr>
            <a:r>
              <a:rPr sz="1900" dirty="0">
                <a:latin typeface="Arial"/>
                <a:cs typeface="Arial"/>
              </a:rPr>
              <a:t>National</a:t>
            </a:r>
            <a:r>
              <a:rPr sz="1900" spc="-90" dirty="0">
                <a:latin typeface="Arial"/>
                <a:cs typeface="Arial"/>
              </a:rPr>
              <a:t> </a:t>
            </a:r>
            <a:r>
              <a:rPr sz="1900" dirty="0">
                <a:latin typeface="Arial"/>
                <a:cs typeface="Arial"/>
              </a:rPr>
              <a:t>Center</a:t>
            </a:r>
            <a:r>
              <a:rPr sz="1900" spc="-60" dirty="0">
                <a:latin typeface="Arial"/>
                <a:cs typeface="Arial"/>
              </a:rPr>
              <a:t> </a:t>
            </a:r>
            <a:r>
              <a:rPr sz="1900" dirty="0">
                <a:latin typeface="Arial"/>
                <a:cs typeface="Arial"/>
              </a:rPr>
              <a:t>for</a:t>
            </a:r>
            <a:r>
              <a:rPr sz="1900" spc="-130" dirty="0">
                <a:latin typeface="Arial"/>
                <a:cs typeface="Arial"/>
              </a:rPr>
              <a:t> </a:t>
            </a:r>
            <a:r>
              <a:rPr sz="1900" dirty="0">
                <a:latin typeface="Arial"/>
                <a:cs typeface="Arial"/>
              </a:rPr>
              <a:t>Advancing</a:t>
            </a:r>
            <a:r>
              <a:rPr sz="1900" spc="-90" dirty="0">
                <a:latin typeface="Arial"/>
                <a:cs typeface="Arial"/>
              </a:rPr>
              <a:t> </a:t>
            </a:r>
            <a:r>
              <a:rPr sz="1900" spc="-10" dirty="0">
                <a:latin typeface="Arial"/>
                <a:cs typeface="Arial"/>
              </a:rPr>
              <a:t>Translational</a:t>
            </a:r>
            <a:r>
              <a:rPr sz="1900" spc="-55" dirty="0">
                <a:latin typeface="Arial"/>
                <a:cs typeface="Arial"/>
              </a:rPr>
              <a:t> </a:t>
            </a:r>
            <a:r>
              <a:rPr sz="1900" dirty="0">
                <a:latin typeface="Arial"/>
                <a:cs typeface="Arial"/>
              </a:rPr>
              <a:t>Sciences</a:t>
            </a:r>
            <a:r>
              <a:rPr sz="1900" spc="-70" dirty="0">
                <a:latin typeface="Arial"/>
                <a:cs typeface="Arial"/>
              </a:rPr>
              <a:t> </a:t>
            </a:r>
            <a:r>
              <a:rPr sz="1900" spc="-10" dirty="0">
                <a:latin typeface="Arial"/>
                <a:cs typeface="Arial"/>
              </a:rPr>
              <a:t>(NCATS) </a:t>
            </a:r>
            <a:r>
              <a:rPr sz="1900" spc="-25" dirty="0">
                <a:latin typeface="Arial"/>
                <a:cs typeface="Arial"/>
              </a:rPr>
              <a:t>Telephone:</a:t>
            </a:r>
            <a:r>
              <a:rPr sz="1900" spc="-35" dirty="0">
                <a:latin typeface="Arial"/>
                <a:cs typeface="Arial"/>
              </a:rPr>
              <a:t> </a:t>
            </a:r>
            <a:r>
              <a:rPr sz="1900" spc="-20" dirty="0">
                <a:latin typeface="Arial"/>
                <a:cs typeface="Arial"/>
              </a:rPr>
              <a:t>301-</a:t>
            </a:r>
            <a:r>
              <a:rPr sz="1900" spc="-10" dirty="0">
                <a:latin typeface="Arial"/>
                <a:cs typeface="Arial"/>
              </a:rPr>
              <a:t>435-</a:t>
            </a:r>
            <a:r>
              <a:rPr sz="1900" spc="-20" dirty="0">
                <a:latin typeface="Arial"/>
                <a:cs typeface="Arial"/>
              </a:rPr>
              <a:t>0814</a:t>
            </a:r>
            <a:endParaRPr sz="1900" dirty="0">
              <a:latin typeface="Arial"/>
              <a:cs typeface="Arial"/>
            </a:endParaRPr>
          </a:p>
          <a:p>
            <a:pPr marL="469900">
              <a:lnSpc>
                <a:spcPct val="100000"/>
              </a:lnSpc>
              <a:spcBef>
                <a:spcPts val="275"/>
              </a:spcBef>
            </a:pPr>
            <a:r>
              <a:rPr sz="1900" dirty="0">
                <a:latin typeface="Arial"/>
                <a:cs typeface="Arial"/>
              </a:rPr>
              <a:t>Email:</a:t>
            </a:r>
            <a:r>
              <a:rPr sz="1900" spc="-45" dirty="0">
                <a:latin typeface="Arial"/>
                <a:cs typeface="Arial"/>
              </a:rPr>
              <a:t> </a:t>
            </a:r>
            <a:r>
              <a:rPr sz="1900" u="sng" spc="-10" dirty="0">
                <a:solidFill>
                  <a:srgbClr val="0562C1"/>
                </a:solidFill>
                <a:uFill>
                  <a:solidFill>
                    <a:srgbClr val="0562C1"/>
                  </a:solidFill>
                </a:uFill>
                <a:latin typeface="Arial"/>
                <a:cs typeface="Arial"/>
                <a:hlinkClick r:id="rId2"/>
              </a:rPr>
              <a:t>RC2NOFO@nih.gov</a:t>
            </a:r>
            <a:endParaRPr sz="1900" dirty="0">
              <a:latin typeface="Arial"/>
              <a:cs typeface="Arial"/>
            </a:endParaRPr>
          </a:p>
          <a:p>
            <a:pPr marL="12700">
              <a:lnSpc>
                <a:spcPct val="100000"/>
              </a:lnSpc>
              <a:spcBef>
                <a:spcPts val="695"/>
              </a:spcBef>
            </a:pPr>
            <a:r>
              <a:rPr sz="2400" b="1" dirty="0">
                <a:latin typeface="Arial"/>
                <a:cs typeface="Arial"/>
              </a:rPr>
              <a:t>Financial/Grants</a:t>
            </a:r>
            <a:r>
              <a:rPr sz="2400" b="1" spc="-135" dirty="0">
                <a:latin typeface="Arial"/>
                <a:cs typeface="Arial"/>
              </a:rPr>
              <a:t> </a:t>
            </a:r>
            <a:r>
              <a:rPr sz="2400" b="1" dirty="0">
                <a:latin typeface="Arial"/>
                <a:cs typeface="Arial"/>
              </a:rPr>
              <a:t>Management</a:t>
            </a:r>
            <a:r>
              <a:rPr sz="2400" b="1" spc="-130" dirty="0">
                <a:latin typeface="Arial"/>
                <a:cs typeface="Arial"/>
              </a:rPr>
              <a:t> </a:t>
            </a:r>
            <a:r>
              <a:rPr sz="2400" b="1" spc="-10" dirty="0">
                <a:latin typeface="Arial"/>
                <a:cs typeface="Arial"/>
              </a:rPr>
              <a:t>Contact(s)</a:t>
            </a:r>
            <a:endParaRPr sz="2400" dirty="0">
              <a:latin typeface="Arial"/>
              <a:cs typeface="Arial"/>
            </a:endParaRPr>
          </a:p>
          <a:p>
            <a:pPr marL="469900" marR="5080" algn="just">
              <a:lnSpc>
                <a:spcPct val="111900"/>
              </a:lnSpc>
              <a:spcBef>
                <a:spcPts val="15"/>
              </a:spcBef>
            </a:pPr>
            <a:r>
              <a:rPr sz="1900" dirty="0">
                <a:latin typeface="Arial"/>
                <a:cs typeface="Arial"/>
              </a:rPr>
              <a:t>Nichol</a:t>
            </a:r>
            <a:r>
              <a:rPr sz="1900" spc="-65" dirty="0">
                <a:latin typeface="Arial"/>
                <a:cs typeface="Arial"/>
              </a:rPr>
              <a:t> </a:t>
            </a:r>
            <a:r>
              <a:rPr sz="1900" dirty="0">
                <a:latin typeface="Arial"/>
                <a:cs typeface="Arial"/>
              </a:rPr>
              <a:t>Cleveland,</a:t>
            </a:r>
            <a:r>
              <a:rPr sz="1900" spc="-60" dirty="0">
                <a:latin typeface="Arial"/>
                <a:cs typeface="Arial"/>
              </a:rPr>
              <a:t> </a:t>
            </a:r>
            <a:r>
              <a:rPr sz="1900" dirty="0">
                <a:latin typeface="Arial"/>
                <a:cs typeface="Arial"/>
              </a:rPr>
              <a:t>M.Ed.,</a:t>
            </a:r>
            <a:r>
              <a:rPr sz="1900" spc="-80" dirty="0">
                <a:latin typeface="Arial"/>
                <a:cs typeface="Arial"/>
              </a:rPr>
              <a:t> </a:t>
            </a:r>
            <a:r>
              <a:rPr sz="1900" dirty="0">
                <a:latin typeface="Arial"/>
                <a:cs typeface="Arial"/>
              </a:rPr>
              <a:t>Grants</a:t>
            </a:r>
            <a:r>
              <a:rPr sz="1900" spc="-80" dirty="0">
                <a:latin typeface="Arial"/>
                <a:cs typeface="Arial"/>
              </a:rPr>
              <a:t> </a:t>
            </a:r>
            <a:r>
              <a:rPr sz="1900" dirty="0">
                <a:latin typeface="Arial"/>
                <a:cs typeface="Arial"/>
              </a:rPr>
              <a:t>Management</a:t>
            </a:r>
            <a:r>
              <a:rPr sz="1900" spc="-60" dirty="0">
                <a:latin typeface="Arial"/>
                <a:cs typeface="Arial"/>
              </a:rPr>
              <a:t> </a:t>
            </a:r>
            <a:r>
              <a:rPr sz="1900" dirty="0">
                <a:latin typeface="Arial"/>
                <a:cs typeface="Arial"/>
              </a:rPr>
              <a:t>Branch</a:t>
            </a:r>
            <a:r>
              <a:rPr sz="1900" spc="-70" dirty="0">
                <a:latin typeface="Arial"/>
                <a:cs typeface="Arial"/>
              </a:rPr>
              <a:t> </a:t>
            </a:r>
            <a:r>
              <a:rPr sz="1900" spc="-10" dirty="0">
                <a:latin typeface="Arial"/>
                <a:cs typeface="Arial"/>
              </a:rPr>
              <a:t>(NCATS) </a:t>
            </a:r>
            <a:r>
              <a:rPr sz="1900" dirty="0">
                <a:latin typeface="Arial"/>
                <a:cs typeface="Arial"/>
              </a:rPr>
              <a:t>National</a:t>
            </a:r>
            <a:r>
              <a:rPr sz="1900" spc="-90" dirty="0">
                <a:latin typeface="Arial"/>
                <a:cs typeface="Arial"/>
              </a:rPr>
              <a:t> </a:t>
            </a:r>
            <a:r>
              <a:rPr sz="1900" dirty="0">
                <a:latin typeface="Arial"/>
                <a:cs typeface="Arial"/>
              </a:rPr>
              <a:t>Center</a:t>
            </a:r>
            <a:r>
              <a:rPr sz="1900" spc="-60" dirty="0">
                <a:latin typeface="Arial"/>
                <a:cs typeface="Arial"/>
              </a:rPr>
              <a:t> </a:t>
            </a:r>
            <a:r>
              <a:rPr sz="1900" dirty="0">
                <a:latin typeface="Arial"/>
                <a:cs typeface="Arial"/>
              </a:rPr>
              <a:t>for</a:t>
            </a:r>
            <a:r>
              <a:rPr sz="1900" spc="-130" dirty="0">
                <a:latin typeface="Arial"/>
                <a:cs typeface="Arial"/>
              </a:rPr>
              <a:t> </a:t>
            </a:r>
            <a:r>
              <a:rPr sz="1900" dirty="0">
                <a:latin typeface="Arial"/>
                <a:cs typeface="Arial"/>
              </a:rPr>
              <a:t>Advancing</a:t>
            </a:r>
            <a:r>
              <a:rPr sz="1900" spc="-90" dirty="0">
                <a:latin typeface="Arial"/>
                <a:cs typeface="Arial"/>
              </a:rPr>
              <a:t> </a:t>
            </a:r>
            <a:r>
              <a:rPr sz="1900" spc="-10" dirty="0">
                <a:latin typeface="Arial"/>
                <a:cs typeface="Arial"/>
              </a:rPr>
              <a:t>Translational</a:t>
            </a:r>
            <a:r>
              <a:rPr sz="1900" spc="-55" dirty="0">
                <a:latin typeface="Arial"/>
                <a:cs typeface="Arial"/>
              </a:rPr>
              <a:t> </a:t>
            </a:r>
            <a:r>
              <a:rPr sz="1900" dirty="0">
                <a:latin typeface="Arial"/>
                <a:cs typeface="Arial"/>
              </a:rPr>
              <a:t>Sciences</a:t>
            </a:r>
            <a:r>
              <a:rPr sz="1900" spc="-70" dirty="0">
                <a:latin typeface="Arial"/>
                <a:cs typeface="Arial"/>
              </a:rPr>
              <a:t> </a:t>
            </a:r>
            <a:r>
              <a:rPr sz="1900" spc="-10" dirty="0">
                <a:latin typeface="Arial"/>
                <a:cs typeface="Arial"/>
              </a:rPr>
              <a:t>(NCATS) </a:t>
            </a:r>
            <a:r>
              <a:rPr sz="1900" spc="-25" dirty="0">
                <a:latin typeface="Arial"/>
                <a:cs typeface="Arial"/>
              </a:rPr>
              <a:t>Telephone:</a:t>
            </a:r>
            <a:r>
              <a:rPr sz="1900" spc="-35" dirty="0">
                <a:latin typeface="Arial"/>
                <a:cs typeface="Arial"/>
              </a:rPr>
              <a:t> </a:t>
            </a:r>
            <a:r>
              <a:rPr sz="1900" spc="-20" dirty="0">
                <a:latin typeface="Arial"/>
                <a:cs typeface="Arial"/>
              </a:rPr>
              <a:t>301-</a:t>
            </a:r>
            <a:r>
              <a:rPr sz="1900" spc="-10" dirty="0">
                <a:latin typeface="Arial"/>
                <a:cs typeface="Arial"/>
              </a:rPr>
              <a:t>451-</a:t>
            </a:r>
            <a:r>
              <a:rPr sz="1900" spc="-20" dirty="0">
                <a:latin typeface="Arial"/>
                <a:cs typeface="Arial"/>
              </a:rPr>
              <a:t>6331</a:t>
            </a:r>
            <a:endParaRPr sz="1900" dirty="0">
              <a:latin typeface="Arial"/>
              <a:cs typeface="Arial"/>
            </a:endParaRPr>
          </a:p>
          <a:p>
            <a:pPr marL="469900">
              <a:lnSpc>
                <a:spcPct val="100000"/>
              </a:lnSpc>
              <a:spcBef>
                <a:spcPts val="280"/>
              </a:spcBef>
            </a:pPr>
            <a:r>
              <a:rPr sz="1900" dirty="0">
                <a:latin typeface="Arial"/>
                <a:cs typeface="Arial"/>
              </a:rPr>
              <a:t>Email:</a:t>
            </a:r>
            <a:r>
              <a:rPr sz="1900" spc="-45" dirty="0">
                <a:latin typeface="Arial"/>
                <a:cs typeface="Arial"/>
              </a:rPr>
              <a:t> </a:t>
            </a:r>
            <a:r>
              <a:rPr sz="1900" u="sng" spc="-10" dirty="0">
                <a:solidFill>
                  <a:srgbClr val="0562C1"/>
                </a:solidFill>
                <a:uFill>
                  <a:solidFill>
                    <a:srgbClr val="0562C1"/>
                  </a:solidFill>
                </a:uFill>
                <a:latin typeface="Arial"/>
                <a:cs typeface="Arial"/>
                <a:hlinkClick r:id="rId2"/>
              </a:rPr>
              <a:t>RC2NOFO@nih.gov</a:t>
            </a:r>
            <a:endParaRPr sz="1900" dirty="0">
              <a:latin typeface="Arial"/>
              <a:cs typeface="Arial"/>
            </a:endParaRPr>
          </a:p>
        </p:txBody>
      </p:sp>
      <p:sp>
        <p:nvSpPr>
          <p:cNvPr id="4" name="object 4">
            <a:extLst>
              <a:ext uri="{C183D7F6-B498-43B3-948B-1728B52AA6E4}">
                <adec:decorative xmlns:adec="http://schemas.microsoft.com/office/drawing/2017/decorative" val="1"/>
              </a:ext>
            </a:extLst>
          </p:cNvPr>
          <p:cNvSpPr txBox="1"/>
          <p:nvPr/>
        </p:nvSpPr>
        <p:spPr>
          <a:xfrm>
            <a:off x="11917171" y="15473"/>
            <a:ext cx="194945" cy="197490"/>
          </a:xfrm>
          <a:prstGeom prst="rect">
            <a:avLst/>
          </a:prstGeom>
        </p:spPr>
        <p:txBody>
          <a:bodyPr vert="horz" wrap="square" lIns="0" tIns="12700" rIns="0" bIns="0" rtlCol="0">
            <a:spAutoFit/>
          </a:bodyPr>
          <a:lstStyle/>
          <a:p>
            <a:pPr marL="12700">
              <a:lnSpc>
                <a:spcPct val="100000"/>
              </a:lnSpc>
              <a:spcBef>
                <a:spcPts val="100"/>
              </a:spcBef>
            </a:pPr>
            <a:r>
              <a:rPr sz="1200" spc="-25" dirty="0">
                <a:solidFill>
                  <a:schemeClr val="tx1"/>
                </a:solidFill>
                <a:latin typeface="Arial"/>
                <a:cs typeface="Arial"/>
              </a:rPr>
              <a:t>31</a:t>
            </a:r>
            <a:endParaRPr sz="1200">
              <a:solidFill>
                <a:schemeClr val="tx1"/>
              </a:solidFill>
              <a:latin typeface="Arial"/>
              <a:cs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436921" rIns="0" bIns="0" rtlCol="0">
            <a:spAutoFit/>
          </a:bodyPr>
          <a:lstStyle/>
          <a:p>
            <a:pPr marL="1141095">
              <a:lnSpc>
                <a:spcPct val="100000"/>
              </a:lnSpc>
              <a:spcBef>
                <a:spcPts val="100"/>
              </a:spcBef>
            </a:pPr>
            <a:r>
              <a:rPr spc="-10" dirty="0"/>
              <a:t>Resources</a:t>
            </a:r>
          </a:p>
        </p:txBody>
      </p:sp>
      <p:sp>
        <p:nvSpPr>
          <p:cNvPr id="3" name="object 3"/>
          <p:cNvSpPr txBox="1"/>
          <p:nvPr/>
        </p:nvSpPr>
        <p:spPr>
          <a:xfrm>
            <a:off x="2045653" y="1547050"/>
            <a:ext cx="8930640" cy="3205480"/>
          </a:xfrm>
          <a:prstGeom prst="rect">
            <a:avLst/>
          </a:prstGeom>
        </p:spPr>
        <p:txBody>
          <a:bodyPr vert="horz" wrap="square" lIns="0" tIns="12700" rIns="0" bIns="0" rtlCol="0">
            <a:spAutoFit/>
          </a:bodyPr>
          <a:lstStyle/>
          <a:p>
            <a:pPr marL="240029" marR="622300" indent="-227329">
              <a:lnSpc>
                <a:spcPct val="100000"/>
              </a:lnSpc>
              <a:spcBef>
                <a:spcPts val="100"/>
              </a:spcBef>
              <a:buClr>
                <a:srgbClr val="44536A"/>
              </a:buClr>
              <a:buChar char="•"/>
              <a:tabLst>
                <a:tab pos="241300" algn="l"/>
              </a:tabLst>
            </a:pPr>
            <a:r>
              <a:rPr sz="2400" dirty="0">
                <a:latin typeface="Arial"/>
                <a:cs typeface="Arial"/>
              </a:rPr>
              <a:t>High</a:t>
            </a:r>
            <a:r>
              <a:rPr sz="2400" spc="-114" dirty="0">
                <a:latin typeface="Arial"/>
                <a:cs typeface="Arial"/>
              </a:rPr>
              <a:t> </a:t>
            </a:r>
            <a:r>
              <a:rPr sz="2400" dirty="0">
                <a:latin typeface="Arial"/>
                <a:cs typeface="Arial"/>
              </a:rPr>
              <a:t>Impact</a:t>
            </a:r>
            <a:r>
              <a:rPr sz="2400" spc="-105" dirty="0">
                <a:latin typeface="Arial"/>
                <a:cs typeface="Arial"/>
              </a:rPr>
              <a:t> </a:t>
            </a:r>
            <a:r>
              <a:rPr sz="2400" dirty="0">
                <a:latin typeface="Arial"/>
                <a:cs typeface="Arial"/>
              </a:rPr>
              <a:t>Specialized</a:t>
            </a:r>
            <a:r>
              <a:rPr sz="2400" spc="-85" dirty="0">
                <a:latin typeface="Arial"/>
                <a:cs typeface="Arial"/>
              </a:rPr>
              <a:t> </a:t>
            </a:r>
            <a:r>
              <a:rPr sz="2400" dirty="0">
                <a:latin typeface="Arial"/>
                <a:cs typeface="Arial"/>
              </a:rPr>
              <a:t>Innovation</a:t>
            </a:r>
            <a:r>
              <a:rPr sz="2400" spc="-85" dirty="0">
                <a:latin typeface="Arial"/>
                <a:cs typeface="Arial"/>
              </a:rPr>
              <a:t> </a:t>
            </a:r>
            <a:r>
              <a:rPr sz="2400" dirty="0">
                <a:latin typeface="Arial"/>
                <a:cs typeface="Arial"/>
              </a:rPr>
              <a:t>Program</a:t>
            </a:r>
            <a:r>
              <a:rPr sz="2400" spc="-95" dirty="0">
                <a:latin typeface="Arial"/>
                <a:cs typeface="Arial"/>
              </a:rPr>
              <a:t> </a:t>
            </a:r>
            <a:r>
              <a:rPr sz="2400" spc="-10" dirty="0">
                <a:latin typeface="Arial"/>
                <a:cs typeface="Arial"/>
              </a:rPr>
              <a:t>Reissue: 	</a:t>
            </a:r>
            <a:r>
              <a:rPr sz="2400" u="sng" spc="-20" dirty="0">
                <a:solidFill>
                  <a:srgbClr val="0562C1"/>
                </a:solidFill>
                <a:uFill>
                  <a:solidFill>
                    <a:srgbClr val="0562C1"/>
                  </a:solidFill>
                </a:uFill>
                <a:latin typeface="Arial"/>
                <a:cs typeface="Arial"/>
                <a:hlinkClick r:id="rId2"/>
              </a:rPr>
              <a:t>https://grants.nih.gov/grants/guide/pa-</a:t>
            </a:r>
            <a:r>
              <a:rPr sz="2400" u="sng" spc="-35" dirty="0">
                <a:solidFill>
                  <a:srgbClr val="0562C1"/>
                </a:solidFill>
                <a:uFill>
                  <a:solidFill>
                    <a:srgbClr val="0562C1"/>
                  </a:solidFill>
                </a:uFill>
                <a:latin typeface="Arial"/>
                <a:cs typeface="Arial"/>
                <a:hlinkClick r:id="rId2"/>
              </a:rPr>
              <a:t>files/PAR-</a:t>
            </a:r>
            <a:r>
              <a:rPr sz="2400" u="sng" spc="-20" dirty="0">
                <a:solidFill>
                  <a:srgbClr val="0562C1"/>
                </a:solidFill>
                <a:uFill>
                  <a:solidFill>
                    <a:srgbClr val="0562C1"/>
                  </a:solidFill>
                </a:uFill>
                <a:latin typeface="Arial"/>
                <a:cs typeface="Arial"/>
                <a:hlinkClick r:id="rId2"/>
              </a:rPr>
              <a:t>24-</a:t>
            </a:r>
            <a:r>
              <a:rPr sz="2400" u="sng" spc="-10" dirty="0">
                <a:solidFill>
                  <a:srgbClr val="0562C1"/>
                </a:solidFill>
                <a:uFill>
                  <a:solidFill>
                    <a:srgbClr val="0562C1"/>
                  </a:solidFill>
                </a:uFill>
                <a:latin typeface="Arial"/>
                <a:cs typeface="Arial"/>
                <a:hlinkClick r:id="rId2"/>
              </a:rPr>
              <a:t>054.html</a:t>
            </a:r>
            <a:endParaRPr sz="2400" dirty="0">
              <a:latin typeface="Arial"/>
              <a:cs typeface="Arial"/>
            </a:endParaRPr>
          </a:p>
          <a:p>
            <a:pPr marL="240029" marR="386080" indent="-227329">
              <a:lnSpc>
                <a:spcPct val="100000"/>
              </a:lnSpc>
              <a:spcBef>
                <a:spcPts val="1000"/>
              </a:spcBef>
              <a:buClr>
                <a:srgbClr val="44536A"/>
              </a:buClr>
              <a:buChar char="•"/>
              <a:tabLst>
                <a:tab pos="241300" algn="l"/>
              </a:tabLst>
            </a:pPr>
            <a:r>
              <a:rPr sz="2400" dirty="0">
                <a:latin typeface="Arial"/>
                <a:cs typeface="Arial"/>
              </a:rPr>
              <a:t>Clinical</a:t>
            </a:r>
            <a:r>
              <a:rPr sz="2400" spc="-110" dirty="0">
                <a:latin typeface="Arial"/>
                <a:cs typeface="Arial"/>
              </a:rPr>
              <a:t> </a:t>
            </a:r>
            <a:r>
              <a:rPr sz="2400" dirty="0">
                <a:latin typeface="Arial"/>
                <a:cs typeface="Arial"/>
              </a:rPr>
              <a:t>and</a:t>
            </a:r>
            <a:r>
              <a:rPr sz="2400" spc="-110" dirty="0">
                <a:latin typeface="Arial"/>
                <a:cs typeface="Arial"/>
              </a:rPr>
              <a:t> </a:t>
            </a:r>
            <a:r>
              <a:rPr sz="2400" spc="-10" dirty="0">
                <a:latin typeface="Arial"/>
                <a:cs typeface="Arial"/>
              </a:rPr>
              <a:t>Translational</a:t>
            </a:r>
            <a:r>
              <a:rPr sz="2400" spc="-65" dirty="0">
                <a:latin typeface="Arial"/>
                <a:cs typeface="Arial"/>
              </a:rPr>
              <a:t> </a:t>
            </a:r>
            <a:r>
              <a:rPr sz="2400" spc="-20" dirty="0">
                <a:latin typeface="Arial"/>
                <a:cs typeface="Arial"/>
              </a:rPr>
              <a:t>Science</a:t>
            </a:r>
            <a:r>
              <a:rPr sz="2400" spc="-145" dirty="0">
                <a:latin typeface="Arial"/>
                <a:cs typeface="Arial"/>
              </a:rPr>
              <a:t> </a:t>
            </a:r>
            <a:r>
              <a:rPr sz="2400" dirty="0">
                <a:latin typeface="Arial"/>
                <a:cs typeface="Arial"/>
              </a:rPr>
              <a:t>Award</a:t>
            </a:r>
            <a:r>
              <a:rPr sz="2400" spc="-85" dirty="0">
                <a:latin typeface="Arial"/>
                <a:cs typeface="Arial"/>
              </a:rPr>
              <a:t> </a:t>
            </a:r>
            <a:r>
              <a:rPr sz="2400" dirty="0">
                <a:latin typeface="Arial"/>
                <a:cs typeface="Arial"/>
              </a:rPr>
              <a:t>(UM1</a:t>
            </a:r>
            <a:r>
              <a:rPr sz="2400" spc="-75" dirty="0">
                <a:latin typeface="Arial"/>
                <a:cs typeface="Arial"/>
              </a:rPr>
              <a:t> </a:t>
            </a:r>
            <a:r>
              <a:rPr sz="2400" dirty="0">
                <a:latin typeface="Arial"/>
                <a:cs typeface="Arial"/>
              </a:rPr>
              <a:t>Clinical</a:t>
            </a:r>
            <a:r>
              <a:rPr sz="2400" spc="-100" dirty="0">
                <a:latin typeface="Arial"/>
                <a:cs typeface="Arial"/>
              </a:rPr>
              <a:t> </a:t>
            </a:r>
            <a:r>
              <a:rPr sz="2400" spc="-10" dirty="0">
                <a:latin typeface="Arial"/>
                <a:cs typeface="Arial"/>
              </a:rPr>
              <a:t>Trial 	</a:t>
            </a:r>
            <a:r>
              <a:rPr sz="2400" dirty="0">
                <a:latin typeface="Arial"/>
                <a:cs typeface="Arial"/>
              </a:rPr>
              <a:t>Optional):</a:t>
            </a:r>
            <a:r>
              <a:rPr sz="2400" spc="360" dirty="0">
                <a:latin typeface="Arial"/>
                <a:cs typeface="Arial"/>
              </a:rPr>
              <a:t> </a:t>
            </a:r>
            <a:r>
              <a:rPr sz="2400" u="sng" spc="-20" dirty="0">
                <a:solidFill>
                  <a:srgbClr val="0562C1"/>
                </a:solidFill>
                <a:uFill>
                  <a:solidFill>
                    <a:srgbClr val="0562C1"/>
                  </a:solidFill>
                </a:uFill>
                <a:latin typeface="Arial"/>
                <a:cs typeface="Arial"/>
                <a:hlinkClick r:id="rId3"/>
              </a:rPr>
              <a:t>https://grants.nih.gov/grants/guide/pa-</a:t>
            </a:r>
            <a:r>
              <a:rPr sz="2400" u="sng" spc="-35" dirty="0">
                <a:solidFill>
                  <a:srgbClr val="0562C1"/>
                </a:solidFill>
                <a:uFill>
                  <a:solidFill>
                    <a:srgbClr val="0562C1"/>
                  </a:solidFill>
                </a:uFill>
                <a:latin typeface="Arial"/>
                <a:cs typeface="Arial"/>
                <a:hlinkClick r:id="rId3"/>
              </a:rPr>
              <a:t>files/PAR-</a:t>
            </a:r>
            <a:r>
              <a:rPr sz="2400" u="sng" spc="-25" dirty="0">
                <a:solidFill>
                  <a:srgbClr val="0562C1"/>
                </a:solidFill>
                <a:uFill>
                  <a:solidFill>
                    <a:srgbClr val="0562C1"/>
                  </a:solidFill>
                </a:uFill>
                <a:latin typeface="Arial"/>
                <a:cs typeface="Arial"/>
                <a:hlinkClick r:id="rId3"/>
              </a:rPr>
              <a:t>21-</a:t>
            </a:r>
            <a:r>
              <a:rPr sz="2400" spc="-25" dirty="0">
                <a:solidFill>
                  <a:srgbClr val="0562C1"/>
                </a:solidFill>
                <a:latin typeface="Arial"/>
                <a:cs typeface="Arial"/>
              </a:rPr>
              <a:t> 	</a:t>
            </a:r>
            <a:r>
              <a:rPr sz="2400" u="sng" spc="-10" dirty="0">
                <a:solidFill>
                  <a:srgbClr val="0562C1"/>
                </a:solidFill>
                <a:uFill>
                  <a:solidFill>
                    <a:srgbClr val="0562C1"/>
                  </a:solidFill>
                </a:uFill>
                <a:latin typeface="Arial"/>
                <a:cs typeface="Arial"/>
                <a:hlinkClick r:id="rId3"/>
              </a:rPr>
              <a:t>293.html</a:t>
            </a:r>
            <a:endParaRPr sz="2400" dirty="0">
              <a:latin typeface="Arial"/>
              <a:cs typeface="Arial"/>
            </a:endParaRPr>
          </a:p>
          <a:p>
            <a:pPr marL="239395" marR="5080" indent="-227329">
              <a:lnSpc>
                <a:spcPct val="100000"/>
              </a:lnSpc>
              <a:spcBef>
                <a:spcPts val="994"/>
              </a:spcBef>
              <a:buClr>
                <a:srgbClr val="44536A"/>
              </a:buClr>
              <a:buChar char="•"/>
              <a:tabLst>
                <a:tab pos="240665" algn="l"/>
              </a:tabLst>
            </a:pPr>
            <a:r>
              <a:rPr sz="2400" dirty="0">
                <a:latin typeface="Arial"/>
                <a:cs typeface="Arial"/>
              </a:rPr>
              <a:t>RC2</a:t>
            </a:r>
            <a:r>
              <a:rPr sz="2400" spc="-90" dirty="0">
                <a:latin typeface="Arial"/>
                <a:cs typeface="Arial"/>
              </a:rPr>
              <a:t> </a:t>
            </a:r>
            <a:r>
              <a:rPr sz="2400" dirty="0">
                <a:latin typeface="Arial"/>
                <a:cs typeface="Arial"/>
              </a:rPr>
              <a:t>FAQs</a:t>
            </a:r>
            <a:r>
              <a:rPr sz="2400" spc="-75" dirty="0">
                <a:latin typeface="Arial"/>
                <a:cs typeface="Arial"/>
              </a:rPr>
              <a:t> </a:t>
            </a:r>
            <a:r>
              <a:rPr sz="2400" dirty="0">
                <a:latin typeface="Arial"/>
                <a:cs typeface="Arial"/>
              </a:rPr>
              <a:t>(under</a:t>
            </a:r>
            <a:r>
              <a:rPr sz="2400" spc="-55" dirty="0">
                <a:latin typeface="Arial"/>
                <a:cs typeface="Arial"/>
              </a:rPr>
              <a:t> </a:t>
            </a:r>
            <a:r>
              <a:rPr sz="2400" dirty="0">
                <a:latin typeface="Arial"/>
                <a:cs typeface="Arial"/>
              </a:rPr>
              <a:t>RC2</a:t>
            </a:r>
            <a:r>
              <a:rPr sz="2400" spc="-60" dirty="0">
                <a:latin typeface="Arial"/>
                <a:cs typeface="Arial"/>
              </a:rPr>
              <a:t> </a:t>
            </a:r>
            <a:r>
              <a:rPr sz="2400" spc="-20" dirty="0">
                <a:latin typeface="Arial"/>
                <a:cs typeface="Arial"/>
              </a:rPr>
              <a:t>Companion</a:t>
            </a:r>
            <a:r>
              <a:rPr sz="2400" spc="-145" dirty="0">
                <a:latin typeface="Arial"/>
                <a:cs typeface="Arial"/>
              </a:rPr>
              <a:t> </a:t>
            </a:r>
            <a:r>
              <a:rPr sz="2400" spc="-10" dirty="0">
                <a:latin typeface="Arial"/>
                <a:cs typeface="Arial"/>
              </a:rPr>
              <a:t>Application): 	</a:t>
            </a:r>
            <a:r>
              <a:rPr sz="2400" u="sng" spc="-20" dirty="0">
                <a:solidFill>
                  <a:srgbClr val="0562C1"/>
                </a:solidFill>
                <a:uFill>
                  <a:solidFill>
                    <a:srgbClr val="0562C1"/>
                  </a:solidFill>
                </a:uFill>
                <a:latin typeface="Arial"/>
                <a:cs typeface="Arial"/>
                <a:hlinkClick r:id="rId4"/>
              </a:rPr>
              <a:t>https://ncats.nih.gov/ctsa/funding/application-information-par-</a:t>
            </a:r>
            <a:r>
              <a:rPr sz="2400" u="sng" spc="-25" dirty="0">
                <a:solidFill>
                  <a:srgbClr val="0562C1"/>
                </a:solidFill>
                <a:uFill>
                  <a:solidFill>
                    <a:srgbClr val="0562C1"/>
                  </a:solidFill>
                </a:uFill>
                <a:latin typeface="Arial"/>
                <a:cs typeface="Arial"/>
                <a:hlinkClick r:id="rId4"/>
              </a:rPr>
              <a:t>21-</a:t>
            </a:r>
            <a:r>
              <a:rPr sz="2400" spc="-25" dirty="0">
                <a:solidFill>
                  <a:srgbClr val="0562C1"/>
                </a:solidFill>
                <a:latin typeface="Arial"/>
                <a:cs typeface="Arial"/>
              </a:rPr>
              <a:t> 	</a:t>
            </a:r>
            <a:r>
              <a:rPr sz="2400" u="sng" spc="-25" dirty="0">
                <a:solidFill>
                  <a:srgbClr val="0562C1"/>
                </a:solidFill>
                <a:uFill>
                  <a:solidFill>
                    <a:srgbClr val="0562C1"/>
                  </a:solidFill>
                </a:uFill>
                <a:latin typeface="Arial"/>
                <a:cs typeface="Arial"/>
                <a:hlinkClick r:id="rId4"/>
              </a:rPr>
              <a:t>293</a:t>
            </a:r>
            <a:endParaRPr sz="2400" dirty="0">
              <a:latin typeface="Arial"/>
              <a:cs typeface="Arial"/>
            </a:endParaRPr>
          </a:p>
        </p:txBody>
      </p:sp>
      <p:sp>
        <p:nvSpPr>
          <p:cNvPr id="4" name="object 4">
            <a:extLst>
              <a:ext uri="{C183D7F6-B498-43B3-948B-1728B52AA6E4}">
                <adec:decorative xmlns:adec="http://schemas.microsoft.com/office/drawing/2017/decorative" val="1"/>
              </a:ext>
            </a:extLst>
          </p:cNvPr>
          <p:cNvSpPr txBox="1"/>
          <p:nvPr/>
        </p:nvSpPr>
        <p:spPr>
          <a:xfrm>
            <a:off x="11917171" y="15473"/>
            <a:ext cx="194945" cy="197490"/>
          </a:xfrm>
          <a:prstGeom prst="rect">
            <a:avLst/>
          </a:prstGeom>
        </p:spPr>
        <p:txBody>
          <a:bodyPr vert="horz" wrap="square" lIns="0" tIns="12700" rIns="0" bIns="0" rtlCol="0">
            <a:spAutoFit/>
          </a:bodyPr>
          <a:lstStyle/>
          <a:p>
            <a:pPr marL="12700">
              <a:lnSpc>
                <a:spcPct val="100000"/>
              </a:lnSpc>
              <a:spcBef>
                <a:spcPts val="100"/>
              </a:spcBef>
            </a:pPr>
            <a:r>
              <a:rPr sz="1200" spc="-25" dirty="0">
                <a:solidFill>
                  <a:schemeClr val="tx1"/>
                </a:solidFill>
                <a:latin typeface="Arial"/>
                <a:cs typeface="Arial"/>
              </a:rPr>
              <a:t>32</a:t>
            </a:r>
            <a:endParaRPr sz="1200">
              <a:solidFill>
                <a:schemeClr val="tx1"/>
              </a:solidFill>
              <a:latin typeface="Arial"/>
              <a:cs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93883" y="1422613"/>
            <a:ext cx="3380104" cy="756920"/>
          </a:xfrm>
          <a:prstGeom prst="rect">
            <a:avLst/>
          </a:prstGeom>
        </p:spPr>
        <p:txBody>
          <a:bodyPr vert="horz" wrap="square" lIns="0" tIns="12700" rIns="0" bIns="0" rtlCol="0">
            <a:spAutoFit/>
          </a:bodyPr>
          <a:lstStyle/>
          <a:p>
            <a:pPr marL="12700">
              <a:lnSpc>
                <a:spcPct val="100000"/>
              </a:lnSpc>
              <a:spcBef>
                <a:spcPts val="100"/>
              </a:spcBef>
            </a:pPr>
            <a:r>
              <a:rPr sz="4800" spc="-10" dirty="0"/>
              <a:t>Questions?</a:t>
            </a:r>
            <a:endParaRPr sz="48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6035A6D-56D2-7DFF-91B7-50570212408E}"/>
              </a:ext>
            </a:extLst>
          </p:cNvPr>
          <p:cNvSpPr>
            <a:spLocks noGrp="1"/>
          </p:cNvSpPr>
          <p:nvPr>
            <p:ph type="title" idx="4294967295"/>
          </p:nvPr>
        </p:nvSpPr>
        <p:spPr>
          <a:xfrm>
            <a:off x="916939" y="-553998"/>
            <a:ext cx="10220706" cy="553998"/>
          </a:xfrm>
        </p:spPr>
        <p:txBody>
          <a:bodyPr wrap="square" lIns="0" tIns="0" rIns="0" bIns="0" anchor="b">
            <a:spAutoFit/>
          </a:bodyPr>
          <a:lstStyle/>
          <a:p>
            <a:r>
              <a:rPr lang="en-US" dirty="0"/>
              <a:t>NCATS contact information</a:t>
            </a:r>
          </a:p>
        </p:txBody>
      </p:sp>
      <p:pic>
        <p:nvPicPr>
          <p:cNvPr id="12" name="ncats logo" descr="NCATS logo. Collaborate. Innovate. Accelerate.">
            <a:extLst>
              <a:ext uri="{FF2B5EF4-FFF2-40B4-BE49-F238E27FC236}">
                <a16:creationId xmlns:a16="http://schemas.microsoft.com/office/drawing/2014/main" id="{DD66934F-7C46-D321-74AC-1EE7AC3EA595}"/>
              </a:ext>
            </a:extLst>
          </p:cNvPr>
          <p:cNvPicPr/>
          <p:nvPr/>
        </p:nvPicPr>
        <p:blipFill>
          <a:blip r:embed="rId2" cstate="print"/>
          <a:stretch>
            <a:fillRect/>
          </a:stretch>
        </p:blipFill>
        <p:spPr>
          <a:xfrm>
            <a:off x="2209800" y="1488947"/>
            <a:ext cx="7844789" cy="2874263"/>
          </a:xfrm>
          <a:prstGeom prst="rect">
            <a:avLst/>
          </a:prstGeom>
        </p:spPr>
      </p:pic>
      <p:sp>
        <p:nvSpPr>
          <p:cNvPr id="5" name="web icon" descr="World Wide Web icon"/>
          <p:cNvSpPr/>
          <p:nvPr/>
        </p:nvSpPr>
        <p:spPr>
          <a:xfrm>
            <a:off x="2251170" y="4682465"/>
            <a:ext cx="264795" cy="257810"/>
          </a:xfrm>
          <a:custGeom>
            <a:avLst/>
            <a:gdLst/>
            <a:ahLst/>
            <a:cxnLst/>
            <a:rect l="l" t="t" r="r" b="b"/>
            <a:pathLst>
              <a:path w="264794" h="257810">
                <a:moveTo>
                  <a:pt x="132384" y="257803"/>
                </a:moveTo>
                <a:lnTo>
                  <a:pt x="80835" y="247679"/>
                </a:lnTo>
                <a:lnTo>
                  <a:pt x="38757" y="220065"/>
                </a:lnTo>
                <a:lnTo>
                  <a:pt x="10396" y="179094"/>
                </a:lnTo>
                <a:lnTo>
                  <a:pt x="0" y="128901"/>
                </a:lnTo>
                <a:lnTo>
                  <a:pt x="10396" y="78708"/>
                </a:lnTo>
                <a:lnTo>
                  <a:pt x="38757" y="37737"/>
                </a:lnTo>
                <a:lnTo>
                  <a:pt x="80835" y="10123"/>
                </a:lnTo>
                <a:lnTo>
                  <a:pt x="132384" y="0"/>
                </a:lnTo>
                <a:lnTo>
                  <a:pt x="183933" y="10123"/>
                </a:lnTo>
                <a:lnTo>
                  <a:pt x="202105" y="22048"/>
                </a:lnTo>
                <a:lnTo>
                  <a:pt x="113223" y="22048"/>
                </a:lnTo>
                <a:lnTo>
                  <a:pt x="78129" y="34154"/>
                </a:lnTo>
                <a:lnTo>
                  <a:pt x="49600" y="56309"/>
                </a:lnTo>
                <a:lnTo>
                  <a:pt x="29889" y="86351"/>
                </a:lnTo>
                <a:lnTo>
                  <a:pt x="21251" y="122117"/>
                </a:lnTo>
                <a:lnTo>
                  <a:pt x="263363" y="122117"/>
                </a:lnTo>
                <a:lnTo>
                  <a:pt x="264768" y="128901"/>
                </a:lnTo>
                <a:lnTo>
                  <a:pt x="263363" y="135685"/>
                </a:lnTo>
                <a:lnTo>
                  <a:pt x="21251" y="135685"/>
                </a:lnTo>
                <a:lnTo>
                  <a:pt x="29889" y="171451"/>
                </a:lnTo>
                <a:lnTo>
                  <a:pt x="49600" y="201493"/>
                </a:lnTo>
                <a:lnTo>
                  <a:pt x="78129" y="223648"/>
                </a:lnTo>
                <a:lnTo>
                  <a:pt x="113223" y="235754"/>
                </a:lnTo>
                <a:lnTo>
                  <a:pt x="202105" y="235754"/>
                </a:lnTo>
                <a:lnTo>
                  <a:pt x="183933" y="247679"/>
                </a:lnTo>
                <a:lnTo>
                  <a:pt x="132384" y="257803"/>
                </a:lnTo>
                <a:close/>
              </a:path>
              <a:path w="264794" h="257810">
                <a:moveTo>
                  <a:pt x="76992" y="122117"/>
                </a:moveTo>
                <a:lnTo>
                  <a:pt x="63056" y="122117"/>
                </a:lnTo>
                <a:lnTo>
                  <a:pt x="68739" y="93983"/>
                </a:lnTo>
                <a:lnTo>
                  <a:pt x="80562" y="67758"/>
                </a:lnTo>
                <a:lnTo>
                  <a:pt x="96174" y="43695"/>
                </a:lnTo>
                <a:lnTo>
                  <a:pt x="113223" y="22048"/>
                </a:lnTo>
                <a:lnTo>
                  <a:pt x="151545" y="22048"/>
                </a:lnTo>
                <a:lnTo>
                  <a:pt x="156888" y="28833"/>
                </a:lnTo>
                <a:lnTo>
                  <a:pt x="125416" y="28833"/>
                </a:lnTo>
                <a:lnTo>
                  <a:pt x="108836" y="49800"/>
                </a:lnTo>
                <a:lnTo>
                  <a:pt x="93888" y="72422"/>
                </a:lnTo>
                <a:lnTo>
                  <a:pt x="82598" y="96570"/>
                </a:lnTo>
                <a:lnTo>
                  <a:pt x="76992" y="122117"/>
                </a:lnTo>
                <a:close/>
              </a:path>
              <a:path w="264794" h="257810">
                <a:moveTo>
                  <a:pt x="263363" y="122117"/>
                </a:moveTo>
                <a:lnTo>
                  <a:pt x="243517" y="122117"/>
                </a:lnTo>
                <a:lnTo>
                  <a:pt x="234878" y="86351"/>
                </a:lnTo>
                <a:lnTo>
                  <a:pt x="215168" y="56309"/>
                </a:lnTo>
                <a:lnTo>
                  <a:pt x="186639" y="34154"/>
                </a:lnTo>
                <a:lnTo>
                  <a:pt x="151545" y="22048"/>
                </a:lnTo>
                <a:lnTo>
                  <a:pt x="202105" y="22048"/>
                </a:lnTo>
                <a:lnTo>
                  <a:pt x="226011" y="37737"/>
                </a:lnTo>
                <a:lnTo>
                  <a:pt x="254371" y="78708"/>
                </a:lnTo>
                <a:lnTo>
                  <a:pt x="263363" y="122117"/>
                </a:lnTo>
                <a:close/>
              </a:path>
              <a:path w="264794" h="257810">
                <a:moveTo>
                  <a:pt x="139352" y="122117"/>
                </a:moveTo>
                <a:lnTo>
                  <a:pt x="125416" y="122117"/>
                </a:lnTo>
                <a:lnTo>
                  <a:pt x="125416" y="28833"/>
                </a:lnTo>
                <a:lnTo>
                  <a:pt x="139352" y="28833"/>
                </a:lnTo>
                <a:lnTo>
                  <a:pt x="139352" y="122117"/>
                </a:lnTo>
                <a:close/>
              </a:path>
              <a:path w="264794" h="257810">
                <a:moveTo>
                  <a:pt x="201712" y="122117"/>
                </a:moveTo>
                <a:lnTo>
                  <a:pt x="187776" y="122117"/>
                </a:lnTo>
                <a:lnTo>
                  <a:pt x="182170" y="96427"/>
                </a:lnTo>
                <a:lnTo>
                  <a:pt x="170880" y="72295"/>
                </a:lnTo>
                <a:lnTo>
                  <a:pt x="155932" y="49753"/>
                </a:lnTo>
                <a:lnTo>
                  <a:pt x="139352" y="28833"/>
                </a:lnTo>
                <a:lnTo>
                  <a:pt x="156888" y="28833"/>
                </a:lnTo>
                <a:lnTo>
                  <a:pt x="168594" y="43695"/>
                </a:lnTo>
                <a:lnTo>
                  <a:pt x="184206" y="67758"/>
                </a:lnTo>
                <a:lnTo>
                  <a:pt x="196029" y="93983"/>
                </a:lnTo>
                <a:lnTo>
                  <a:pt x="201712" y="122117"/>
                </a:lnTo>
                <a:close/>
              </a:path>
              <a:path w="264794" h="257810">
                <a:moveTo>
                  <a:pt x="151545" y="235754"/>
                </a:moveTo>
                <a:lnTo>
                  <a:pt x="113223" y="235754"/>
                </a:lnTo>
                <a:lnTo>
                  <a:pt x="96223" y="214108"/>
                </a:lnTo>
                <a:lnTo>
                  <a:pt x="80693" y="190044"/>
                </a:lnTo>
                <a:lnTo>
                  <a:pt x="68886" y="163819"/>
                </a:lnTo>
                <a:lnTo>
                  <a:pt x="63056" y="135685"/>
                </a:lnTo>
                <a:lnTo>
                  <a:pt x="76992" y="135685"/>
                </a:lnTo>
                <a:lnTo>
                  <a:pt x="82598" y="161232"/>
                </a:lnTo>
                <a:lnTo>
                  <a:pt x="93888" y="185380"/>
                </a:lnTo>
                <a:lnTo>
                  <a:pt x="108836" y="208002"/>
                </a:lnTo>
                <a:lnTo>
                  <a:pt x="125416" y="228969"/>
                </a:lnTo>
                <a:lnTo>
                  <a:pt x="156888" y="228969"/>
                </a:lnTo>
                <a:lnTo>
                  <a:pt x="151545" y="235754"/>
                </a:lnTo>
                <a:close/>
              </a:path>
              <a:path w="264794" h="257810">
                <a:moveTo>
                  <a:pt x="139352" y="228969"/>
                </a:moveTo>
                <a:lnTo>
                  <a:pt x="125416" y="228969"/>
                </a:lnTo>
                <a:lnTo>
                  <a:pt x="125416" y="135685"/>
                </a:lnTo>
                <a:lnTo>
                  <a:pt x="139352" y="135685"/>
                </a:lnTo>
                <a:lnTo>
                  <a:pt x="139352" y="228969"/>
                </a:lnTo>
                <a:close/>
              </a:path>
              <a:path w="264794" h="257810">
                <a:moveTo>
                  <a:pt x="156888" y="228969"/>
                </a:moveTo>
                <a:lnTo>
                  <a:pt x="139352" y="228969"/>
                </a:lnTo>
                <a:lnTo>
                  <a:pt x="155932" y="208002"/>
                </a:lnTo>
                <a:lnTo>
                  <a:pt x="170880" y="185380"/>
                </a:lnTo>
                <a:lnTo>
                  <a:pt x="182170" y="161232"/>
                </a:lnTo>
                <a:lnTo>
                  <a:pt x="187776" y="135685"/>
                </a:lnTo>
                <a:lnTo>
                  <a:pt x="201712" y="135685"/>
                </a:lnTo>
                <a:lnTo>
                  <a:pt x="196029" y="163819"/>
                </a:lnTo>
                <a:lnTo>
                  <a:pt x="184206" y="190044"/>
                </a:lnTo>
                <a:lnTo>
                  <a:pt x="168594" y="214108"/>
                </a:lnTo>
                <a:lnTo>
                  <a:pt x="156888" y="228969"/>
                </a:lnTo>
                <a:close/>
              </a:path>
              <a:path w="264794" h="257810">
                <a:moveTo>
                  <a:pt x="202105" y="235754"/>
                </a:moveTo>
                <a:lnTo>
                  <a:pt x="151545" y="235754"/>
                </a:lnTo>
                <a:lnTo>
                  <a:pt x="186639" y="223648"/>
                </a:lnTo>
                <a:lnTo>
                  <a:pt x="215168" y="201493"/>
                </a:lnTo>
                <a:lnTo>
                  <a:pt x="234878" y="171451"/>
                </a:lnTo>
                <a:lnTo>
                  <a:pt x="243517" y="135685"/>
                </a:lnTo>
                <a:lnTo>
                  <a:pt x="263363" y="135685"/>
                </a:lnTo>
                <a:lnTo>
                  <a:pt x="254371" y="179094"/>
                </a:lnTo>
                <a:lnTo>
                  <a:pt x="226011" y="220065"/>
                </a:lnTo>
                <a:lnTo>
                  <a:pt x="202105" y="235754"/>
                </a:lnTo>
                <a:close/>
              </a:path>
            </a:pathLst>
          </a:custGeom>
          <a:solidFill>
            <a:srgbClr val="006FC0"/>
          </a:solidFill>
        </p:spPr>
        <p:txBody>
          <a:bodyPr wrap="square" lIns="0" tIns="0" rIns="0" bIns="0" rtlCol="0"/>
          <a:lstStyle/>
          <a:p>
            <a:endParaRPr/>
          </a:p>
        </p:txBody>
      </p:sp>
      <p:sp>
        <p:nvSpPr>
          <p:cNvPr id="8" name="web link"/>
          <p:cNvSpPr txBox="1"/>
          <p:nvPr/>
        </p:nvSpPr>
        <p:spPr>
          <a:xfrm>
            <a:off x="2574300" y="4645252"/>
            <a:ext cx="1253490"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0070C0"/>
                </a:solidFill>
                <a:latin typeface="Calibri"/>
                <a:cs typeface="Calibri"/>
                <a:hlinkClick r:id="rId3"/>
              </a:rPr>
              <a:t>ncats.nih.gov</a:t>
            </a:r>
            <a:endParaRPr sz="1800" dirty="0">
              <a:solidFill>
                <a:srgbClr val="0070C0"/>
              </a:solidFill>
              <a:latin typeface="Calibri"/>
              <a:cs typeface="Calibri"/>
            </a:endParaRPr>
          </a:p>
        </p:txBody>
      </p:sp>
      <p:pic>
        <p:nvPicPr>
          <p:cNvPr id="13" name="twitter icon" descr="Twitter icon">
            <a:extLst>
              <a:ext uri="{FF2B5EF4-FFF2-40B4-BE49-F238E27FC236}">
                <a16:creationId xmlns:a16="http://schemas.microsoft.com/office/drawing/2014/main" id="{7F6BC730-A8A3-F657-EF1F-DB456B2DBE83}"/>
              </a:ext>
            </a:extLst>
          </p:cNvPr>
          <p:cNvPicPr/>
          <p:nvPr/>
        </p:nvPicPr>
        <p:blipFill>
          <a:blip r:embed="rId4" cstate="print"/>
          <a:stretch>
            <a:fillRect/>
          </a:stretch>
        </p:blipFill>
        <p:spPr>
          <a:xfrm>
            <a:off x="4177283" y="4661077"/>
            <a:ext cx="390131" cy="328497"/>
          </a:xfrm>
          <a:prstGeom prst="rect">
            <a:avLst/>
          </a:prstGeom>
        </p:spPr>
      </p:pic>
      <p:sp>
        <p:nvSpPr>
          <p:cNvPr id="2" name="twitter handle"/>
          <p:cNvSpPr txBox="1"/>
          <p:nvPr/>
        </p:nvSpPr>
        <p:spPr>
          <a:xfrm>
            <a:off x="4562466" y="4644054"/>
            <a:ext cx="1566545"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0070C0"/>
                </a:solidFill>
                <a:latin typeface="Calibri"/>
                <a:cs typeface="Calibri"/>
                <a:hlinkClick r:id="rId5"/>
              </a:rPr>
              <a:t>@ncats_nih_gov</a:t>
            </a:r>
            <a:endParaRPr sz="1800" dirty="0">
              <a:solidFill>
                <a:srgbClr val="0070C0"/>
              </a:solidFill>
              <a:latin typeface="Calibri"/>
              <a:cs typeface="Calibri"/>
            </a:endParaRPr>
          </a:p>
        </p:txBody>
      </p:sp>
      <p:pic>
        <p:nvPicPr>
          <p:cNvPr id="4" name="fb icon" descr="Facebook icon"/>
          <p:cNvPicPr/>
          <p:nvPr/>
        </p:nvPicPr>
        <p:blipFill>
          <a:blip r:embed="rId6" cstate="print"/>
          <a:stretch>
            <a:fillRect/>
          </a:stretch>
        </p:blipFill>
        <p:spPr>
          <a:xfrm>
            <a:off x="6446519" y="4670297"/>
            <a:ext cx="294131" cy="278891"/>
          </a:xfrm>
          <a:prstGeom prst="rect">
            <a:avLst/>
          </a:prstGeom>
        </p:spPr>
      </p:pic>
      <p:sp>
        <p:nvSpPr>
          <p:cNvPr id="7" name="fb link"/>
          <p:cNvSpPr txBox="1"/>
          <p:nvPr/>
        </p:nvSpPr>
        <p:spPr>
          <a:xfrm>
            <a:off x="6780779" y="4645252"/>
            <a:ext cx="1457960"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0070C0"/>
                </a:solidFill>
                <a:latin typeface="Calibri"/>
                <a:cs typeface="Calibri"/>
                <a:hlinkClick r:id="rId7"/>
              </a:rPr>
              <a:t>@ncats.nih.gov</a:t>
            </a:r>
            <a:endParaRPr sz="1800" dirty="0">
              <a:solidFill>
                <a:srgbClr val="0070C0"/>
              </a:solidFill>
              <a:latin typeface="Calibri"/>
              <a:cs typeface="Calibri"/>
            </a:endParaRPr>
          </a:p>
        </p:txBody>
      </p:sp>
      <p:pic>
        <p:nvPicPr>
          <p:cNvPr id="6" name="linkedin icon" descr="LinkedIn icon"/>
          <p:cNvPicPr/>
          <p:nvPr/>
        </p:nvPicPr>
        <p:blipFill>
          <a:blip r:embed="rId8" cstate="print"/>
          <a:stretch>
            <a:fillRect/>
          </a:stretch>
        </p:blipFill>
        <p:spPr>
          <a:xfrm>
            <a:off x="8551163" y="4670297"/>
            <a:ext cx="294131" cy="278892"/>
          </a:xfrm>
          <a:prstGeom prst="rect">
            <a:avLst/>
          </a:prstGeom>
        </p:spPr>
      </p:pic>
      <p:sp>
        <p:nvSpPr>
          <p:cNvPr id="9" name="linkedin link"/>
          <p:cNvSpPr txBox="1"/>
          <p:nvPr/>
        </p:nvSpPr>
        <p:spPr>
          <a:xfrm>
            <a:off x="8907657" y="4645252"/>
            <a:ext cx="1043305" cy="299720"/>
          </a:xfrm>
          <a:prstGeom prst="rect">
            <a:avLst/>
          </a:prstGeom>
        </p:spPr>
        <p:txBody>
          <a:bodyPr vert="horz" wrap="square" lIns="0" tIns="12700" rIns="0" bIns="0" rtlCol="0">
            <a:spAutoFit/>
          </a:bodyPr>
          <a:lstStyle/>
          <a:p>
            <a:pPr marL="12700">
              <a:lnSpc>
                <a:spcPct val="100000"/>
              </a:lnSpc>
              <a:spcBef>
                <a:spcPts val="100"/>
              </a:spcBef>
            </a:pPr>
            <a:r>
              <a:rPr sz="1800" spc="-10" dirty="0">
                <a:solidFill>
                  <a:srgbClr val="0070C0"/>
                </a:solidFill>
                <a:latin typeface="Calibri"/>
                <a:cs typeface="Calibri"/>
                <a:hlinkClick r:id="rId9"/>
              </a:rPr>
              <a:t>NIH-</a:t>
            </a:r>
            <a:r>
              <a:rPr sz="1800" spc="-20" dirty="0">
                <a:solidFill>
                  <a:srgbClr val="0070C0"/>
                </a:solidFill>
                <a:latin typeface="Calibri"/>
                <a:cs typeface="Calibri"/>
                <a:hlinkClick r:id="rId9"/>
              </a:rPr>
              <a:t>NCATS</a:t>
            </a:r>
            <a:endParaRPr sz="1800" dirty="0">
              <a:solidFill>
                <a:srgbClr val="0070C0"/>
              </a:solidFill>
              <a:latin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 name="object 71"/>
          <p:cNvSpPr txBox="1">
            <a:spLocks noGrp="1"/>
          </p:cNvSpPr>
          <p:nvPr>
            <p:ph type="title"/>
          </p:nvPr>
        </p:nvSpPr>
        <p:spPr>
          <a:prstGeom prst="rect">
            <a:avLst/>
          </a:prstGeom>
        </p:spPr>
        <p:txBody>
          <a:bodyPr vert="horz" wrap="square" lIns="0" tIns="673930" rIns="0" bIns="0" rtlCol="0">
            <a:spAutoFit/>
          </a:bodyPr>
          <a:lstStyle/>
          <a:p>
            <a:pPr marL="640715">
              <a:lnSpc>
                <a:spcPct val="100000"/>
              </a:lnSpc>
              <a:spcBef>
                <a:spcPts val="95"/>
              </a:spcBef>
            </a:pPr>
            <a:r>
              <a:rPr sz="3200" dirty="0">
                <a:solidFill>
                  <a:srgbClr val="006378"/>
                </a:solidFill>
              </a:rPr>
              <a:t>CTSA</a:t>
            </a:r>
            <a:r>
              <a:rPr sz="3200" spc="-200" dirty="0">
                <a:solidFill>
                  <a:srgbClr val="006378"/>
                </a:solidFill>
              </a:rPr>
              <a:t> </a:t>
            </a:r>
            <a:r>
              <a:rPr sz="3200" dirty="0">
                <a:solidFill>
                  <a:srgbClr val="006378"/>
                </a:solidFill>
              </a:rPr>
              <a:t>Program</a:t>
            </a:r>
            <a:r>
              <a:rPr sz="3200" spc="-75" dirty="0">
                <a:solidFill>
                  <a:srgbClr val="006378"/>
                </a:solidFill>
              </a:rPr>
              <a:t> </a:t>
            </a:r>
            <a:r>
              <a:rPr sz="3200" spc="-10" dirty="0">
                <a:solidFill>
                  <a:srgbClr val="006378"/>
                </a:solidFill>
              </a:rPr>
              <a:t>Focus</a:t>
            </a:r>
            <a:endParaRPr sz="3200" dirty="0"/>
          </a:p>
        </p:txBody>
      </p:sp>
      <p:pic>
        <p:nvPicPr>
          <p:cNvPr id="2" name="object 2">
            <a:extLst>
              <a:ext uri="{C183D7F6-B498-43B3-948B-1728B52AA6E4}">
                <adec:decorative xmlns:adec="http://schemas.microsoft.com/office/drawing/2017/decorative" val="1"/>
              </a:ext>
            </a:extLst>
          </p:cNvPr>
          <p:cNvPicPr/>
          <p:nvPr/>
        </p:nvPicPr>
        <p:blipFill>
          <a:blip r:embed="rId2" cstate="print"/>
          <a:stretch>
            <a:fillRect/>
          </a:stretch>
        </p:blipFill>
        <p:spPr>
          <a:xfrm>
            <a:off x="0" y="0"/>
            <a:ext cx="1103375" cy="6858000"/>
          </a:xfrm>
          <a:prstGeom prst="rect">
            <a:avLst/>
          </a:prstGeom>
        </p:spPr>
      </p:pic>
      <p:grpSp>
        <p:nvGrpSpPr>
          <p:cNvPr id="76" name="Group 75">
            <a:extLst>
              <a:ext uri="{FF2B5EF4-FFF2-40B4-BE49-F238E27FC236}">
                <a16:creationId xmlns:a16="http://schemas.microsoft.com/office/drawing/2014/main" id="{F66CC9CE-FCAE-7B96-24B0-D94AFF0D9084}"/>
              </a:ext>
              <a:ext uri="{C183D7F6-B498-43B3-948B-1728B52AA6E4}">
                <adec:decorative xmlns:adec="http://schemas.microsoft.com/office/drawing/2017/decorative" val="1"/>
              </a:ext>
            </a:extLst>
          </p:cNvPr>
          <p:cNvGrpSpPr/>
          <p:nvPr/>
        </p:nvGrpSpPr>
        <p:grpSpPr>
          <a:xfrm>
            <a:off x="1178813" y="1639061"/>
            <a:ext cx="5111495" cy="1301495"/>
            <a:chOff x="1178813" y="1639061"/>
            <a:chExt cx="5111495" cy="1301495"/>
          </a:xfrm>
        </p:grpSpPr>
        <p:grpSp>
          <p:nvGrpSpPr>
            <p:cNvPr id="72" name="Group 71">
              <a:extLst>
                <a:ext uri="{FF2B5EF4-FFF2-40B4-BE49-F238E27FC236}">
                  <a16:creationId xmlns:a16="http://schemas.microsoft.com/office/drawing/2014/main" id="{C202A94B-68D9-1F93-8E7F-B4511E5085CE}"/>
                </a:ext>
                <a:ext uri="{C183D7F6-B498-43B3-948B-1728B52AA6E4}">
                  <adec:decorative xmlns:adec="http://schemas.microsoft.com/office/drawing/2017/decorative" val="1"/>
                </a:ext>
              </a:extLst>
            </p:cNvPr>
            <p:cNvGrpSpPr/>
            <p:nvPr/>
          </p:nvGrpSpPr>
          <p:grpSpPr>
            <a:xfrm>
              <a:off x="1178813" y="1639061"/>
              <a:ext cx="5111495" cy="1301495"/>
              <a:chOff x="1178813" y="1639061"/>
              <a:chExt cx="5111495" cy="1301495"/>
            </a:xfrm>
          </p:grpSpPr>
          <p:pic>
            <p:nvPicPr>
              <p:cNvPr id="3" name="object 3">
                <a:extLst>
                  <a:ext uri="{C183D7F6-B498-43B3-948B-1728B52AA6E4}">
                    <adec:decorative xmlns:adec="http://schemas.microsoft.com/office/drawing/2017/decorative" val="1"/>
                  </a:ext>
                </a:extLst>
              </p:cNvPr>
              <p:cNvPicPr/>
              <p:nvPr/>
            </p:nvPicPr>
            <p:blipFill>
              <a:blip r:embed="rId3" cstate="print"/>
              <a:stretch>
                <a:fillRect/>
              </a:stretch>
            </p:blipFill>
            <p:spPr>
              <a:xfrm>
                <a:off x="1417319" y="2688336"/>
                <a:ext cx="364235" cy="202691"/>
              </a:xfrm>
              <a:prstGeom prst="rect">
                <a:avLst/>
              </a:prstGeom>
            </p:spPr>
          </p:pic>
          <p:sp>
            <p:nvSpPr>
              <p:cNvPr id="5" name="object 5">
                <a:extLst>
                  <a:ext uri="{C183D7F6-B498-43B3-948B-1728B52AA6E4}">
                    <adec:decorative xmlns:adec="http://schemas.microsoft.com/office/drawing/2017/decorative" val="1"/>
                  </a:ext>
                </a:extLst>
              </p:cNvPr>
              <p:cNvSpPr/>
              <p:nvPr/>
            </p:nvSpPr>
            <p:spPr>
              <a:xfrm>
                <a:off x="2522981" y="1690877"/>
                <a:ext cx="363220" cy="201295"/>
              </a:xfrm>
              <a:custGeom>
                <a:avLst/>
                <a:gdLst/>
                <a:ahLst/>
                <a:cxnLst/>
                <a:rect l="l" t="t" r="r" b="b"/>
                <a:pathLst>
                  <a:path w="363219" h="201294">
                    <a:moveTo>
                      <a:pt x="181356" y="0"/>
                    </a:moveTo>
                    <a:lnTo>
                      <a:pt x="0" y="201167"/>
                    </a:lnTo>
                    <a:lnTo>
                      <a:pt x="362712" y="201167"/>
                    </a:lnTo>
                    <a:lnTo>
                      <a:pt x="181356" y="0"/>
                    </a:lnTo>
                    <a:close/>
                  </a:path>
                </a:pathLst>
              </a:custGeom>
              <a:solidFill>
                <a:srgbClr val="0291B3"/>
              </a:solidFill>
            </p:spPr>
            <p:txBody>
              <a:bodyPr wrap="square" lIns="0" tIns="0" rIns="0" bIns="0" rtlCol="0"/>
              <a:lstStyle/>
              <a:p>
                <a:endParaRPr/>
              </a:p>
            </p:txBody>
          </p:sp>
          <p:pic>
            <p:nvPicPr>
              <p:cNvPr id="6" name="object 6">
                <a:extLst>
                  <a:ext uri="{C183D7F6-B498-43B3-948B-1728B52AA6E4}">
                    <adec:decorative xmlns:adec="http://schemas.microsoft.com/office/drawing/2017/decorative" val="1"/>
                  </a:ext>
                </a:extLst>
              </p:cNvPr>
              <p:cNvPicPr/>
              <p:nvPr/>
            </p:nvPicPr>
            <p:blipFill>
              <a:blip r:embed="rId4" cstate="print"/>
              <a:stretch>
                <a:fillRect/>
              </a:stretch>
            </p:blipFill>
            <p:spPr>
              <a:xfrm>
                <a:off x="1178813" y="1764791"/>
                <a:ext cx="5111495" cy="1076705"/>
              </a:xfrm>
              <a:prstGeom prst="rect">
                <a:avLst/>
              </a:prstGeom>
            </p:spPr>
          </p:pic>
          <p:sp>
            <p:nvSpPr>
              <p:cNvPr id="7" name="object 7">
                <a:extLst>
                  <a:ext uri="{C183D7F6-B498-43B3-948B-1728B52AA6E4}">
                    <adec:decorative xmlns:adec="http://schemas.microsoft.com/office/drawing/2017/decorative" val="1"/>
                  </a:ext>
                </a:extLst>
              </p:cNvPr>
              <p:cNvSpPr/>
              <p:nvPr/>
            </p:nvSpPr>
            <p:spPr>
              <a:xfrm>
                <a:off x="1203959" y="1789937"/>
                <a:ext cx="5008245" cy="973455"/>
              </a:xfrm>
              <a:custGeom>
                <a:avLst/>
                <a:gdLst/>
                <a:ahLst/>
                <a:cxnLst/>
                <a:rect l="l" t="t" r="r" b="b"/>
                <a:pathLst>
                  <a:path w="5008245" h="973455">
                    <a:moveTo>
                      <a:pt x="5007864" y="0"/>
                    </a:moveTo>
                    <a:lnTo>
                      <a:pt x="0" y="0"/>
                    </a:lnTo>
                    <a:lnTo>
                      <a:pt x="0" y="973074"/>
                    </a:lnTo>
                    <a:lnTo>
                      <a:pt x="5007864" y="973074"/>
                    </a:lnTo>
                    <a:lnTo>
                      <a:pt x="5007864" y="0"/>
                    </a:lnTo>
                    <a:close/>
                  </a:path>
                </a:pathLst>
              </a:custGeom>
              <a:solidFill>
                <a:srgbClr val="F1F1F1"/>
              </a:solidFill>
            </p:spPr>
            <p:txBody>
              <a:bodyPr wrap="square" lIns="0" tIns="0" rIns="0" bIns="0" rtlCol="0"/>
              <a:lstStyle/>
              <a:p>
                <a:endParaRPr/>
              </a:p>
            </p:txBody>
          </p:sp>
          <p:pic>
            <p:nvPicPr>
              <p:cNvPr id="8" name="object 8">
                <a:extLst>
                  <a:ext uri="{C183D7F6-B498-43B3-948B-1728B52AA6E4}">
                    <adec:decorative xmlns:adec="http://schemas.microsoft.com/office/drawing/2017/decorative" val="1"/>
                  </a:ext>
                </a:extLst>
              </p:cNvPr>
              <p:cNvPicPr/>
              <p:nvPr/>
            </p:nvPicPr>
            <p:blipFill>
              <a:blip r:embed="rId5" cstate="print"/>
              <a:stretch>
                <a:fillRect/>
              </a:stretch>
            </p:blipFill>
            <p:spPr>
              <a:xfrm>
                <a:off x="1583436" y="1639061"/>
                <a:ext cx="1210817" cy="1301495"/>
              </a:xfrm>
              <a:prstGeom prst="rect">
                <a:avLst/>
              </a:prstGeom>
            </p:spPr>
          </p:pic>
          <p:sp>
            <p:nvSpPr>
              <p:cNvPr id="9" name="object 9">
                <a:extLst>
                  <a:ext uri="{C183D7F6-B498-43B3-948B-1728B52AA6E4}">
                    <adec:decorative xmlns:adec="http://schemas.microsoft.com/office/drawing/2017/decorative" val="1"/>
                  </a:ext>
                </a:extLst>
              </p:cNvPr>
              <p:cNvSpPr/>
              <p:nvPr/>
            </p:nvSpPr>
            <p:spPr>
              <a:xfrm>
                <a:off x="1597151" y="1690877"/>
                <a:ext cx="1107440" cy="1198245"/>
              </a:xfrm>
              <a:custGeom>
                <a:avLst/>
                <a:gdLst/>
                <a:ahLst/>
                <a:cxnLst/>
                <a:rect l="l" t="t" r="r" b="b"/>
                <a:pathLst>
                  <a:path w="1107439" h="1198245">
                    <a:moveTo>
                      <a:pt x="1107186" y="0"/>
                    </a:moveTo>
                    <a:lnTo>
                      <a:pt x="276796" y="0"/>
                    </a:lnTo>
                    <a:lnTo>
                      <a:pt x="0" y="1197864"/>
                    </a:lnTo>
                    <a:lnTo>
                      <a:pt x="830389" y="1197864"/>
                    </a:lnTo>
                    <a:lnTo>
                      <a:pt x="1107186" y="0"/>
                    </a:lnTo>
                    <a:close/>
                  </a:path>
                </a:pathLst>
              </a:custGeom>
              <a:solidFill>
                <a:srgbClr val="0291B3"/>
              </a:solidFill>
            </p:spPr>
            <p:txBody>
              <a:bodyPr wrap="square" lIns="0" tIns="0" rIns="0" bIns="0" rtlCol="0"/>
              <a:lstStyle/>
              <a:p>
                <a:endParaRPr/>
              </a:p>
            </p:txBody>
          </p:sp>
        </p:grpSp>
        <p:grpSp>
          <p:nvGrpSpPr>
            <p:cNvPr id="55" name="object 55">
              <a:extLst>
                <a:ext uri="{C183D7F6-B498-43B3-948B-1728B52AA6E4}">
                  <adec:decorative xmlns:adec="http://schemas.microsoft.com/office/drawing/2017/decorative" val="1"/>
                </a:ext>
              </a:extLst>
            </p:cNvPr>
            <p:cNvGrpSpPr/>
            <p:nvPr/>
          </p:nvGrpSpPr>
          <p:grpSpPr>
            <a:xfrm>
              <a:off x="1851422" y="1948058"/>
              <a:ext cx="598170" cy="649605"/>
              <a:chOff x="1851422" y="1948058"/>
              <a:chExt cx="598170" cy="649605"/>
            </a:xfrm>
          </p:grpSpPr>
          <p:sp>
            <p:nvSpPr>
              <p:cNvPr id="56" name="object 56">
                <a:extLst>
                  <a:ext uri="{C183D7F6-B498-43B3-948B-1728B52AA6E4}">
                    <adec:decorative xmlns:adec="http://schemas.microsoft.com/office/drawing/2017/decorative" val="1"/>
                  </a:ext>
                </a:extLst>
              </p:cNvPr>
              <p:cNvSpPr/>
              <p:nvPr/>
            </p:nvSpPr>
            <p:spPr>
              <a:xfrm>
                <a:off x="1963039" y="1948065"/>
                <a:ext cx="374650" cy="649605"/>
              </a:xfrm>
              <a:custGeom>
                <a:avLst/>
                <a:gdLst/>
                <a:ahLst/>
                <a:cxnLst/>
                <a:rect l="l" t="t" r="r" b="b"/>
                <a:pathLst>
                  <a:path w="374650" h="649605">
                    <a:moveTo>
                      <a:pt x="203695" y="6731"/>
                    </a:moveTo>
                    <a:lnTo>
                      <a:pt x="196977" y="0"/>
                    </a:lnTo>
                    <a:lnTo>
                      <a:pt x="180416" y="0"/>
                    </a:lnTo>
                    <a:lnTo>
                      <a:pt x="173710" y="6731"/>
                    </a:lnTo>
                    <a:lnTo>
                      <a:pt x="173710" y="76022"/>
                    </a:lnTo>
                    <a:lnTo>
                      <a:pt x="180416" y="82765"/>
                    </a:lnTo>
                    <a:lnTo>
                      <a:pt x="188709" y="82765"/>
                    </a:lnTo>
                    <a:lnTo>
                      <a:pt x="196977" y="82765"/>
                    </a:lnTo>
                    <a:lnTo>
                      <a:pt x="203695" y="76022"/>
                    </a:lnTo>
                    <a:lnTo>
                      <a:pt x="203695" y="6731"/>
                    </a:lnTo>
                    <a:close/>
                  </a:path>
                  <a:path w="374650" h="649605">
                    <a:moveTo>
                      <a:pt x="234035" y="606031"/>
                    </a:moveTo>
                    <a:lnTo>
                      <a:pt x="140423" y="606031"/>
                    </a:lnTo>
                    <a:lnTo>
                      <a:pt x="145097" y="623163"/>
                    </a:lnTo>
                    <a:lnTo>
                      <a:pt x="155359" y="636943"/>
                    </a:lnTo>
                    <a:lnTo>
                      <a:pt x="169849" y="646125"/>
                    </a:lnTo>
                    <a:lnTo>
                      <a:pt x="187236" y="649465"/>
                    </a:lnTo>
                    <a:lnTo>
                      <a:pt x="204609" y="646112"/>
                    </a:lnTo>
                    <a:lnTo>
                      <a:pt x="219100" y="636930"/>
                    </a:lnTo>
                    <a:lnTo>
                      <a:pt x="229349" y="623163"/>
                    </a:lnTo>
                    <a:lnTo>
                      <a:pt x="234035" y="606031"/>
                    </a:lnTo>
                    <a:close/>
                  </a:path>
                  <a:path w="374650" h="649605">
                    <a:moveTo>
                      <a:pt x="273342" y="554266"/>
                    </a:moveTo>
                    <a:lnTo>
                      <a:pt x="271640" y="545820"/>
                    </a:lnTo>
                    <a:lnTo>
                      <a:pt x="267017" y="538924"/>
                    </a:lnTo>
                    <a:lnTo>
                      <a:pt x="260146" y="534276"/>
                    </a:lnTo>
                    <a:lnTo>
                      <a:pt x="251739" y="532574"/>
                    </a:lnTo>
                    <a:lnTo>
                      <a:pt x="122707" y="532574"/>
                    </a:lnTo>
                    <a:lnTo>
                      <a:pt x="114312" y="534276"/>
                    </a:lnTo>
                    <a:lnTo>
                      <a:pt x="107442" y="538924"/>
                    </a:lnTo>
                    <a:lnTo>
                      <a:pt x="102806" y="545820"/>
                    </a:lnTo>
                    <a:lnTo>
                      <a:pt x="101117" y="554266"/>
                    </a:lnTo>
                    <a:lnTo>
                      <a:pt x="102806" y="562698"/>
                    </a:lnTo>
                    <a:lnTo>
                      <a:pt x="107442" y="569595"/>
                    </a:lnTo>
                    <a:lnTo>
                      <a:pt x="114312" y="574243"/>
                    </a:lnTo>
                    <a:lnTo>
                      <a:pt x="122707" y="575945"/>
                    </a:lnTo>
                    <a:lnTo>
                      <a:pt x="251739" y="575945"/>
                    </a:lnTo>
                    <a:lnTo>
                      <a:pt x="260146" y="574243"/>
                    </a:lnTo>
                    <a:lnTo>
                      <a:pt x="267017" y="569595"/>
                    </a:lnTo>
                    <a:lnTo>
                      <a:pt x="271640" y="562698"/>
                    </a:lnTo>
                    <a:lnTo>
                      <a:pt x="273342" y="554266"/>
                    </a:lnTo>
                    <a:close/>
                  </a:path>
                  <a:path w="374650" h="649605">
                    <a:moveTo>
                      <a:pt x="374446" y="297992"/>
                    </a:moveTo>
                    <a:lnTo>
                      <a:pt x="367030" y="248653"/>
                    </a:lnTo>
                    <a:lnTo>
                      <a:pt x="347802" y="204381"/>
                    </a:lnTo>
                    <a:lnTo>
                      <a:pt x="331177" y="183134"/>
                    </a:lnTo>
                    <a:lnTo>
                      <a:pt x="331177" y="304495"/>
                    </a:lnTo>
                    <a:lnTo>
                      <a:pt x="330225" y="316674"/>
                    </a:lnTo>
                    <a:lnTo>
                      <a:pt x="320916" y="354342"/>
                    </a:lnTo>
                    <a:lnTo>
                      <a:pt x="296583" y="394093"/>
                    </a:lnTo>
                    <a:lnTo>
                      <a:pt x="284645" y="409397"/>
                    </a:lnTo>
                    <a:lnTo>
                      <a:pt x="273634" y="425373"/>
                    </a:lnTo>
                    <a:lnTo>
                      <a:pt x="263563" y="441960"/>
                    </a:lnTo>
                    <a:lnTo>
                      <a:pt x="254457" y="459117"/>
                    </a:lnTo>
                    <a:lnTo>
                      <a:pt x="119964" y="459117"/>
                    </a:lnTo>
                    <a:lnTo>
                      <a:pt x="100787" y="425373"/>
                    </a:lnTo>
                    <a:lnTo>
                      <a:pt x="77838" y="394093"/>
                    </a:lnTo>
                    <a:lnTo>
                      <a:pt x="70446" y="384987"/>
                    </a:lnTo>
                    <a:lnTo>
                      <a:pt x="63906" y="375297"/>
                    </a:lnTo>
                    <a:lnTo>
                      <a:pt x="46278" y="329476"/>
                    </a:lnTo>
                    <a:lnTo>
                      <a:pt x="43256" y="304495"/>
                    </a:lnTo>
                    <a:lnTo>
                      <a:pt x="43256" y="297992"/>
                    </a:lnTo>
                    <a:lnTo>
                      <a:pt x="51181" y="253250"/>
                    </a:lnTo>
                    <a:lnTo>
                      <a:pt x="71869" y="214160"/>
                    </a:lnTo>
                    <a:lnTo>
                      <a:pt x="102958" y="183337"/>
                    </a:lnTo>
                    <a:lnTo>
                      <a:pt x="142176" y="163068"/>
                    </a:lnTo>
                    <a:lnTo>
                      <a:pt x="187210" y="155625"/>
                    </a:lnTo>
                    <a:lnTo>
                      <a:pt x="232244" y="163068"/>
                    </a:lnTo>
                    <a:lnTo>
                      <a:pt x="271462" y="183337"/>
                    </a:lnTo>
                    <a:lnTo>
                      <a:pt x="302552" y="214147"/>
                    </a:lnTo>
                    <a:lnTo>
                      <a:pt x="323240" y="253238"/>
                    </a:lnTo>
                    <a:lnTo>
                      <a:pt x="331165" y="297992"/>
                    </a:lnTo>
                    <a:lnTo>
                      <a:pt x="331177" y="304495"/>
                    </a:lnTo>
                    <a:lnTo>
                      <a:pt x="331177" y="183134"/>
                    </a:lnTo>
                    <a:lnTo>
                      <a:pt x="303822" y="155625"/>
                    </a:lnTo>
                    <a:lnTo>
                      <a:pt x="236486" y="119151"/>
                    </a:lnTo>
                    <a:lnTo>
                      <a:pt x="187236" y="112280"/>
                    </a:lnTo>
                    <a:lnTo>
                      <a:pt x="137972" y="119151"/>
                    </a:lnTo>
                    <a:lnTo>
                      <a:pt x="93649" y="137922"/>
                    </a:lnTo>
                    <a:lnTo>
                      <a:pt x="55956" y="166903"/>
                    </a:lnTo>
                    <a:lnTo>
                      <a:pt x="26644" y="204381"/>
                    </a:lnTo>
                    <a:lnTo>
                      <a:pt x="7416" y="248653"/>
                    </a:lnTo>
                    <a:lnTo>
                      <a:pt x="0" y="297992"/>
                    </a:lnTo>
                    <a:lnTo>
                      <a:pt x="0" y="304495"/>
                    </a:lnTo>
                    <a:lnTo>
                      <a:pt x="7747" y="353720"/>
                    </a:lnTo>
                    <a:lnTo>
                      <a:pt x="26924" y="397725"/>
                    </a:lnTo>
                    <a:lnTo>
                      <a:pt x="45580" y="422998"/>
                    </a:lnTo>
                    <a:lnTo>
                      <a:pt x="58547" y="439826"/>
                    </a:lnTo>
                    <a:lnTo>
                      <a:pt x="70954" y="459727"/>
                    </a:lnTo>
                    <a:lnTo>
                      <a:pt x="81648" y="479120"/>
                    </a:lnTo>
                    <a:lnTo>
                      <a:pt x="89433" y="494474"/>
                    </a:lnTo>
                    <a:lnTo>
                      <a:pt x="91859" y="499389"/>
                    </a:lnTo>
                    <a:lnTo>
                      <a:pt x="96850" y="502500"/>
                    </a:lnTo>
                    <a:lnTo>
                      <a:pt x="277596" y="502488"/>
                    </a:lnTo>
                    <a:lnTo>
                      <a:pt x="282575" y="499389"/>
                    </a:lnTo>
                    <a:lnTo>
                      <a:pt x="285013" y="494474"/>
                    </a:lnTo>
                    <a:lnTo>
                      <a:pt x="292798" y="479132"/>
                    </a:lnTo>
                    <a:lnTo>
                      <a:pt x="303479" y="459727"/>
                    </a:lnTo>
                    <a:lnTo>
                      <a:pt x="303860" y="459117"/>
                    </a:lnTo>
                    <a:lnTo>
                      <a:pt x="315899" y="439826"/>
                    </a:lnTo>
                    <a:lnTo>
                      <a:pt x="328866" y="422998"/>
                    </a:lnTo>
                    <a:lnTo>
                      <a:pt x="338759" y="410768"/>
                    </a:lnTo>
                    <a:lnTo>
                      <a:pt x="347510" y="397725"/>
                    </a:lnTo>
                    <a:lnTo>
                      <a:pt x="366687" y="353720"/>
                    </a:lnTo>
                    <a:lnTo>
                      <a:pt x="374446" y="304495"/>
                    </a:lnTo>
                    <a:lnTo>
                      <a:pt x="374446" y="297992"/>
                    </a:lnTo>
                    <a:close/>
                  </a:path>
                </a:pathLst>
              </a:custGeom>
              <a:solidFill>
                <a:srgbClr val="FFFFFF"/>
              </a:solidFill>
            </p:spPr>
            <p:txBody>
              <a:bodyPr wrap="square" lIns="0" tIns="0" rIns="0" bIns="0" rtlCol="0"/>
              <a:lstStyle/>
              <a:p>
                <a:endParaRPr/>
              </a:p>
            </p:txBody>
          </p:sp>
          <p:pic>
            <p:nvPicPr>
              <p:cNvPr id="57" name="object 57">
                <a:extLst>
                  <a:ext uri="{C183D7F6-B498-43B3-948B-1728B52AA6E4}">
                    <adec:decorative xmlns:adec="http://schemas.microsoft.com/office/drawing/2017/decorative" val="1"/>
                  </a:ext>
                </a:extLst>
              </p:cNvPr>
              <p:cNvPicPr/>
              <p:nvPr/>
            </p:nvPicPr>
            <p:blipFill>
              <a:blip r:embed="rId6" cstate="print"/>
              <a:stretch>
                <a:fillRect/>
              </a:stretch>
            </p:blipFill>
            <p:spPr>
              <a:xfrm>
                <a:off x="1931054" y="2032701"/>
                <a:ext cx="70075" cy="70458"/>
              </a:xfrm>
              <a:prstGeom prst="rect">
                <a:avLst/>
              </a:prstGeom>
            </p:spPr>
          </p:pic>
          <p:pic>
            <p:nvPicPr>
              <p:cNvPr id="58" name="object 58">
                <a:extLst>
                  <a:ext uri="{C183D7F6-B498-43B3-948B-1728B52AA6E4}">
                    <adec:decorative xmlns:adec="http://schemas.microsoft.com/office/drawing/2017/decorative" val="1"/>
                  </a:ext>
                </a:extLst>
              </p:cNvPr>
              <p:cNvPicPr/>
              <p:nvPr/>
            </p:nvPicPr>
            <p:blipFill>
              <a:blip r:embed="rId7" cstate="print"/>
              <a:stretch>
                <a:fillRect/>
              </a:stretch>
            </p:blipFill>
            <p:spPr>
              <a:xfrm>
                <a:off x="2302853" y="2035976"/>
                <a:ext cx="69765" cy="68274"/>
              </a:xfrm>
              <a:prstGeom prst="rect">
                <a:avLst/>
              </a:prstGeom>
            </p:spPr>
          </p:pic>
          <p:sp>
            <p:nvSpPr>
              <p:cNvPr id="59" name="object 59">
                <a:extLst>
                  <a:ext uri="{C183D7F6-B498-43B3-948B-1728B52AA6E4}">
                    <adec:decorative xmlns:adec="http://schemas.microsoft.com/office/drawing/2017/decorative" val="1"/>
                  </a:ext>
                </a:extLst>
              </p:cNvPr>
              <p:cNvSpPr/>
              <p:nvPr/>
            </p:nvSpPr>
            <p:spPr>
              <a:xfrm>
                <a:off x="1851422" y="2230177"/>
                <a:ext cx="82550" cy="30480"/>
              </a:xfrm>
              <a:custGeom>
                <a:avLst/>
                <a:gdLst/>
                <a:ahLst/>
                <a:cxnLst/>
                <a:rect l="l" t="t" r="r" b="b"/>
                <a:pathLst>
                  <a:path w="82550" h="30480">
                    <a:moveTo>
                      <a:pt x="75748" y="30089"/>
                    </a:moveTo>
                    <a:lnTo>
                      <a:pt x="6711" y="30089"/>
                    </a:lnTo>
                    <a:lnTo>
                      <a:pt x="0" y="23354"/>
                    </a:lnTo>
                    <a:lnTo>
                      <a:pt x="0" y="6735"/>
                    </a:lnTo>
                    <a:lnTo>
                      <a:pt x="6711" y="0"/>
                    </a:lnTo>
                    <a:lnTo>
                      <a:pt x="67464" y="0"/>
                    </a:lnTo>
                    <a:lnTo>
                      <a:pt x="75748" y="0"/>
                    </a:lnTo>
                    <a:lnTo>
                      <a:pt x="82460" y="6735"/>
                    </a:lnTo>
                    <a:lnTo>
                      <a:pt x="82460" y="23354"/>
                    </a:lnTo>
                    <a:lnTo>
                      <a:pt x="75748" y="30089"/>
                    </a:lnTo>
                    <a:close/>
                  </a:path>
                </a:pathLst>
              </a:custGeom>
              <a:solidFill>
                <a:srgbClr val="FFFFFF"/>
              </a:solidFill>
            </p:spPr>
            <p:txBody>
              <a:bodyPr wrap="square" lIns="0" tIns="0" rIns="0" bIns="0" rtlCol="0"/>
              <a:lstStyle/>
              <a:p>
                <a:endParaRPr/>
              </a:p>
            </p:txBody>
          </p:sp>
          <p:pic>
            <p:nvPicPr>
              <p:cNvPr id="60" name="object 60">
                <a:extLst>
                  <a:ext uri="{C183D7F6-B498-43B3-948B-1728B52AA6E4}">
                    <adec:decorative xmlns:adec="http://schemas.microsoft.com/office/drawing/2017/decorative" val="1"/>
                  </a:ext>
                </a:extLst>
              </p:cNvPr>
              <p:cNvPicPr/>
              <p:nvPr/>
            </p:nvPicPr>
            <p:blipFill>
              <a:blip r:embed="rId8" cstate="print"/>
              <a:stretch>
                <a:fillRect/>
              </a:stretch>
            </p:blipFill>
            <p:spPr>
              <a:xfrm>
                <a:off x="1930201" y="2386807"/>
                <a:ext cx="70895" cy="71163"/>
              </a:xfrm>
              <a:prstGeom prst="rect">
                <a:avLst/>
              </a:prstGeom>
            </p:spPr>
          </p:pic>
          <p:pic>
            <p:nvPicPr>
              <p:cNvPr id="61" name="object 61">
                <a:extLst>
                  <a:ext uri="{C183D7F6-B498-43B3-948B-1728B52AA6E4}">
                    <adec:decorative xmlns:adec="http://schemas.microsoft.com/office/drawing/2017/decorative" val="1"/>
                  </a:ext>
                </a:extLst>
              </p:cNvPr>
              <p:cNvPicPr/>
              <p:nvPr/>
            </p:nvPicPr>
            <p:blipFill>
              <a:blip r:embed="rId9" cstate="print"/>
              <a:stretch>
                <a:fillRect/>
              </a:stretch>
            </p:blipFill>
            <p:spPr>
              <a:xfrm>
                <a:off x="2302284" y="2383666"/>
                <a:ext cx="70334" cy="70710"/>
              </a:xfrm>
              <a:prstGeom prst="rect">
                <a:avLst/>
              </a:prstGeom>
            </p:spPr>
          </p:pic>
          <p:sp>
            <p:nvSpPr>
              <p:cNvPr id="62" name="object 62">
                <a:extLst>
                  <a:ext uri="{C183D7F6-B498-43B3-948B-1728B52AA6E4}">
                    <adec:decorative xmlns:adec="http://schemas.microsoft.com/office/drawing/2017/decorative" val="1"/>
                  </a:ext>
                </a:extLst>
              </p:cNvPr>
              <p:cNvSpPr/>
              <p:nvPr/>
            </p:nvSpPr>
            <p:spPr>
              <a:xfrm>
                <a:off x="2366803" y="2229665"/>
                <a:ext cx="82550" cy="30480"/>
              </a:xfrm>
              <a:custGeom>
                <a:avLst/>
                <a:gdLst/>
                <a:ahLst/>
                <a:cxnLst/>
                <a:rect l="l" t="t" r="r" b="b"/>
                <a:pathLst>
                  <a:path w="82550" h="30480">
                    <a:moveTo>
                      <a:pt x="75748" y="30089"/>
                    </a:moveTo>
                    <a:lnTo>
                      <a:pt x="6711" y="30089"/>
                    </a:lnTo>
                    <a:lnTo>
                      <a:pt x="0" y="23354"/>
                    </a:lnTo>
                    <a:lnTo>
                      <a:pt x="0" y="6735"/>
                    </a:lnTo>
                    <a:lnTo>
                      <a:pt x="6711" y="0"/>
                    </a:lnTo>
                    <a:lnTo>
                      <a:pt x="67472" y="0"/>
                    </a:lnTo>
                    <a:lnTo>
                      <a:pt x="75748" y="0"/>
                    </a:lnTo>
                    <a:lnTo>
                      <a:pt x="82460" y="6735"/>
                    </a:lnTo>
                    <a:lnTo>
                      <a:pt x="82460" y="23354"/>
                    </a:lnTo>
                    <a:lnTo>
                      <a:pt x="75748" y="30089"/>
                    </a:lnTo>
                    <a:close/>
                  </a:path>
                </a:pathLst>
              </a:custGeom>
              <a:solidFill>
                <a:srgbClr val="FFFFFF"/>
              </a:solidFill>
            </p:spPr>
            <p:txBody>
              <a:bodyPr wrap="square" lIns="0" tIns="0" rIns="0" bIns="0" rtlCol="0"/>
              <a:lstStyle/>
              <a:p>
                <a:endParaRPr/>
              </a:p>
            </p:txBody>
          </p:sp>
        </p:grpSp>
      </p:grpSp>
      <p:grpSp>
        <p:nvGrpSpPr>
          <p:cNvPr id="81" name="Group 80">
            <a:extLst>
              <a:ext uri="{FF2B5EF4-FFF2-40B4-BE49-F238E27FC236}">
                <a16:creationId xmlns:a16="http://schemas.microsoft.com/office/drawing/2014/main" id="{54AC0816-4F84-269E-CD7D-62AC68C8BEE4}"/>
              </a:ext>
              <a:ext uri="{C183D7F6-B498-43B3-948B-1728B52AA6E4}">
                <adec:decorative xmlns:adec="http://schemas.microsoft.com/office/drawing/2017/decorative" val="1"/>
              </a:ext>
            </a:extLst>
          </p:cNvPr>
          <p:cNvGrpSpPr/>
          <p:nvPr/>
        </p:nvGrpSpPr>
        <p:grpSpPr>
          <a:xfrm>
            <a:off x="1178813" y="3115055"/>
            <a:ext cx="5111495" cy="1301495"/>
            <a:chOff x="1178813" y="3115055"/>
            <a:chExt cx="5111495" cy="1301495"/>
          </a:xfrm>
        </p:grpSpPr>
        <p:pic>
          <p:nvPicPr>
            <p:cNvPr id="12" name="object 12">
              <a:extLst>
                <a:ext uri="{C183D7F6-B498-43B3-948B-1728B52AA6E4}">
                  <adec:decorative xmlns:adec="http://schemas.microsoft.com/office/drawing/2017/decorative" val="1"/>
                </a:ext>
              </a:extLst>
            </p:cNvPr>
            <p:cNvPicPr/>
            <p:nvPr/>
          </p:nvPicPr>
          <p:blipFill>
            <a:blip r:embed="rId10" cstate="print"/>
            <a:stretch>
              <a:fillRect/>
            </a:stretch>
          </p:blipFill>
          <p:spPr>
            <a:xfrm>
              <a:off x="1417319" y="4163568"/>
              <a:ext cx="364235" cy="202691"/>
            </a:xfrm>
            <a:prstGeom prst="rect">
              <a:avLst/>
            </a:prstGeom>
          </p:spPr>
        </p:pic>
        <p:sp>
          <p:nvSpPr>
            <p:cNvPr id="14" name="object 14">
              <a:extLst>
                <a:ext uri="{C183D7F6-B498-43B3-948B-1728B52AA6E4}">
                  <adec:decorative xmlns:adec="http://schemas.microsoft.com/office/drawing/2017/decorative" val="1"/>
                </a:ext>
              </a:extLst>
            </p:cNvPr>
            <p:cNvSpPr/>
            <p:nvPr/>
          </p:nvSpPr>
          <p:spPr>
            <a:xfrm>
              <a:off x="2522981" y="3163061"/>
              <a:ext cx="363220" cy="201295"/>
            </a:xfrm>
            <a:custGeom>
              <a:avLst/>
              <a:gdLst/>
              <a:ahLst/>
              <a:cxnLst/>
              <a:rect l="l" t="t" r="r" b="b"/>
              <a:pathLst>
                <a:path w="363219" h="201295">
                  <a:moveTo>
                    <a:pt x="181356" y="0"/>
                  </a:moveTo>
                  <a:lnTo>
                    <a:pt x="0" y="201167"/>
                  </a:lnTo>
                  <a:lnTo>
                    <a:pt x="362712" y="201167"/>
                  </a:lnTo>
                  <a:lnTo>
                    <a:pt x="181356" y="0"/>
                  </a:lnTo>
                  <a:close/>
                </a:path>
              </a:pathLst>
            </a:custGeom>
            <a:solidFill>
              <a:srgbClr val="006192"/>
            </a:solidFill>
          </p:spPr>
          <p:txBody>
            <a:bodyPr wrap="square" lIns="0" tIns="0" rIns="0" bIns="0" rtlCol="0"/>
            <a:lstStyle/>
            <a:p>
              <a:endParaRPr/>
            </a:p>
          </p:txBody>
        </p:sp>
        <p:pic>
          <p:nvPicPr>
            <p:cNvPr id="15" name="object 15">
              <a:extLst>
                <a:ext uri="{C183D7F6-B498-43B3-948B-1728B52AA6E4}">
                  <adec:decorative xmlns:adec="http://schemas.microsoft.com/office/drawing/2017/decorative" val="1"/>
                </a:ext>
              </a:extLst>
            </p:cNvPr>
            <p:cNvPicPr/>
            <p:nvPr/>
          </p:nvPicPr>
          <p:blipFill>
            <a:blip r:embed="rId11" cstate="print"/>
            <a:stretch>
              <a:fillRect/>
            </a:stretch>
          </p:blipFill>
          <p:spPr>
            <a:xfrm>
              <a:off x="1178813" y="3253739"/>
              <a:ext cx="5111495" cy="1077467"/>
            </a:xfrm>
            <a:prstGeom prst="rect">
              <a:avLst/>
            </a:prstGeom>
          </p:spPr>
        </p:pic>
        <p:sp>
          <p:nvSpPr>
            <p:cNvPr id="16" name="object 16">
              <a:extLst>
                <a:ext uri="{C183D7F6-B498-43B3-948B-1728B52AA6E4}">
                  <adec:decorative xmlns:adec="http://schemas.microsoft.com/office/drawing/2017/decorative" val="1"/>
                </a:ext>
              </a:extLst>
            </p:cNvPr>
            <p:cNvSpPr/>
            <p:nvPr/>
          </p:nvSpPr>
          <p:spPr>
            <a:xfrm>
              <a:off x="1203959" y="3278885"/>
              <a:ext cx="5008245" cy="974090"/>
            </a:xfrm>
            <a:custGeom>
              <a:avLst/>
              <a:gdLst/>
              <a:ahLst/>
              <a:cxnLst/>
              <a:rect l="l" t="t" r="r" b="b"/>
              <a:pathLst>
                <a:path w="5008245" h="974089">
                  <a:moveTo>
                    <a:pt x="5007864" y="0"/>
                  </a:moveTo>
                  <a:lnTo>
                    <a:pt x="0" y="0"/>
                  </a:lnTo>
                  <a:lnTo>
                    <a:pt x="0" y="973836"/>
                  </a:lnTo>
                  <a:lnTo>
                    <a:pt x="5007864" y="973836"/>
                  </a:lnTo>
                  <a:lnTo>
                    <a:pt x="5007864" y="0"/>
                  </a:lnTo>
                  <a:close/>
                </a:path>
              </a:pathLst>
            </a:custGeom>
            <a:solidFill>
              <a:srgbClr val="F1F1F1"/>
            </a:solidFill>
          </p:spPr>
          <p:txBody>
            <a:bodyPr wrap="square" lIns="0" tIns="0" rIns="0" bIns="0" rtlCol="0"/>
            <a:lstStyle/>
            <a:p>
              <a:endParaRPr/>
            </a:p>
          </p:txBody>
        </p:sp>
        <p:pic>
          <p:nvPicPr>
            <p:cNvPr id="21" name="object 21">
              <a:extLst>
                <a:ext uri="{C183D7F6-B498-43B3-948B-1728B52AA6E4}">
                  <adec:decorative xmlns:adec="http://schemas.microsoft.com/office/drawing/2017/decorative" val="1"/>
                </a:ext>
              </a:extLst>
            </p:cNvPr>
            <p:cNvPicPr/>
            <p:nvPr/>
          </p:nvPicPr>
          <p:blipFill>
            <a:blip r:embed="rId5" cstate="print"/>
            <a:stretch>
              <a:fillRect/>
            </a:stretch>
          </p:blipFill>
          <p:spPr>
            <a:xfrm>
              <a:off x="1583436" y="3115055"/>
              <a:ext cx="1210817" cy="1301495"/>
            </a:xfrm>
            <a:prstGeom prst="rect">
              <a:avLst/>
            </a:prstGeom>
          </p:spPr>
        </p:pic>
        <p:sp>
          <p:nvSpPr>
            <p:cNvPr id="22" name="object 22">
              <a:extLst>
                <a:ext uri="{C183D7F6-B498-43B3-948B-1728B52AA6E4}">
                  <adec:decorative xmlns:adec="http://schemas.microsoft.com/office/drawing/2017/decorative" val="1"/>
                </a:ext>
              </a:extLst>
            </p:cNvPr>
            <p:cNvSpPr/>
            <p:nvPr/>
          </p:nvSpPr>
          <p:spPr>
            <a:xfrm>
              <a:off x="1597151" y="3166871"/>
              <a:ext cx="1107440" cy="1198245"/>
            </a:xfrm>
            <a:custGeom>
              <a:avLst/>
              <a:gdLst/>
              <a:ahLst/>
              <a:cxnLst/>
              <a:rect l="l" t="t" r="r" b="b"/>
              <a:pathLst>
                <a:path w="1107439" h="1198245">
                  <a:moveTo>
                    <a:pt x="1107186" y="0"/>
                  </a:moveTo>
                  <a:lnTo>
                    <a:pt x="276796" y="0"/>
                  </a:lnTo>
                  <a:lnTo>
                    <a:pt x="0" y="1197864"/>
                  </a:lnTo>
                  <a:lnTo>
                    <a:pt x="830389" y="1197864"/>
                  </a:lnTo>
                  <a:lnTo>
                    <a:pt x="1107186" y="0"/>
                  </a:lnTo>
                  <a:close/>
                </a:path>
              </a:pathLst>
            </a:custGeom>
            <a:solidFill>
              <a:srgbClr val="006192"/>
            </a:solidFill>
          </p:spPr>
          <p:txBody>
            <a:bodyPr wrap="square" lIns="0" tIns="0" rIns="0" bIns="0" rtlCol="0"/>
            <a:lstStyle/>
            <a:p>
              <a:endParaRPr/>
            </a:p>
          </p:txBody>
        </p:sp>
        <p:sp>
          <p:nvSpPr>
            <p:cNvPr id="63" name="object 63">
              <a:extLst>
                <a:ext uri="{C183D7F6-B498-43B3-948B-1728B52AA6E4}">
                  <adec:decorative xmlns:adec="http://schemas.microsoft.com/office/drawing/2017/decorative" val="1"/>
                </a:ext>
              </a:extLst>
            </p:cNvPr>
            <p:cNvSpPr/>
            <p:nvPr/>
          </p:nvSpPr>
          <p:spPr>
            <a:xfrm>
              <a:off x="1840615" y="3441560"/>
              <a:ext cx="651510" cy="581660"/>
            </a:xfrm>
            <a:custGeom>
              <a:avLst/>
              <a:gdLst/>
              <a:ahLst/>
              <a:cxnLst/>
              <a:rect l="l" t="t" r="r" b="b"/>
              <a:pathLst>
                <a:path w="651510" h="581660">
                  <a:moveTo>
                    <a:pt x="487963" y="67310"/>
                  </a:moveTo>
                  <a:lnTo>
                    <a:pt x="422131" y="67310"/>
                  </a:lnTo>
                  <a:lnTo>
                    <a:pt x="428618" y="50800"/>
                  </a:lnTo>
                  <a:lnTo>
                    <a:pt x="438608" y="34290"/>
                  </a:lnTo>
                  <a:lnTo>
                    <a:pt x="451598" y="21590"/>
                  </a:lnTo>
                  <a:lnTo>
                    <a:pt x="467088" y="10160"/>
                  </a:lnTo>
                  <a:lnTo>
                    <a:pt x="502972" y="0"/>
                  </a:lnTo>
                  <a:lnTo>
                    <a:pt x="539283" y="2540"/>
                  </a:lnTo>
                  <a:lnTo>
                    <a:pt x="571881" y="19050"/>
                  </a:lnTo>
                  <a:lnTo>
                    <a:pt x="586500" y="35560"/>
                  </a:lnTo>
                  <a:lnTo>
                    <a:pt x="513568" y="35560"/>
                  </a:lnTo>
                  <a:lnTo>
                    <a:pt x="502972" y="38100"/>
                  </a:lnTo>
                  <a:lnTo>
                    <a:pt x="494519" y="43180"/>
                  </a:lnTo>
                  <a:lnTo>
                    <a:pt x="488922" y="52070"/>
                  </a:lnTo>
                  <a:lnTo>
                    <a:pt x="486897" y="62230"/>
                  </a:lnTo>
                  <a:lnTo>
                    <a:pt x="487963" y="67310"/>
                  </a:lnTo>
                  <a:close/>
                </a:path>
                <a:path w="651510" h="581660">
                  <a:moveTo>
                    <a:pt x="194109" y="182880"/>
                  </a:moveTo>
                  <a:lnTo>
                    <a:pt x="151631" y="182880"/>
                  </a:lnTo>
                  <a:lnTo>
                    <a:pt x="236967" y="100330"/>
                  </a:lnTo>
                  <a:lnTo>
                    <a:pt x="233409" y="92710"/>
                  </a:lnTo>
                  <a:lnTo>
                    <a:pt x="230780" y="85090"/>
                  </a:lnTo>
                  <a:lnTo>
                    <a:pt x="229151" y="77470"/>
                  </a:lnTo>
                  <a:lnTo>
                    <a:pt x="228592" y="69850"/>
                  </a:lnTo>
                  <a:lnTo>
                    <a:pt x="232520" y="48260"/>
                  </a:lnTo>
                  <a:lnTo>
                    <a:pt x="243447" y="29210"/>
                  </a:lnTo>
                  <a:lnTo>
                    <a:pt x="260090" y="16510"/>
                  </a:lnTo>
                  <a:lnTo>
                    <a:pt x="281164" y="8890"/>
                  </a:lnTo>
                  <a:lnTo>
                    <a:pt x="305511" y="10160"/>
                  </a:lnTo>
                  <a:lnTo>
                    <a:pt x="326786" y="20320"/>
                  </a:lnTo>
                  <a:lnTo>
                    <a:pt x="335923" y="30480"/>
                  </a:lnTo>
                  <a:lnTo>
                    <a:pt x="279643" y="30480"/>
                  </a:lnTo>
                  <a:lnTo>
                    <a:pt x="272021" y="39370"/>
                  </a:lnTo>
                  <a:lnTo>
                    <a:pt x="272021" y="58420"/>
                  </a:lnTo>
                  <a:lnTo>
                    <a:pt x="279643" y="66040"/>
                  </a:lnTo>
                  <a:lnTo>
                    <a:pt x="410320" y="66040"/>
                  </a:lnTo>
                  <a:lnTo>
                    <a:pt x="422131" y="67310"/>
                  </a:lnTo>
                  <a:lnTo>
                    <a:pt x="487963" y="67310"/>
                  </a:lnTo>
                  <a:lnTo>
                    <a:pt x="488762" y="71120"/>
                  </a:lnTo>
                  <a:lnTo>
                    <a:pt x="279643" y="71120"/>
                  </a:lnTo>
                  <a:lnTo>
                    <a:pt x="275071" y="72390"/>
                  </a:lnTo>
                  <a:lnTo>
                    <a:pt x="268970" y="74930"/>
                  </a:lnTo>
                  <a:lnTo>
                    <a:pt x="262877" y="76200"/>
                  </a:lnTo>
                  <a:lnTo>
                    <a:pt x="257544" y="80010"/>
                  </a:lnTo>
                  <a:lnTo>
                    <a:pt x="255255" y="82550"/>
                  </a:lnTo>
                  <a:lnTo>
                    <a:pt x="253733" y="83820"/>
                  </a:lnTo>
                  <a:lnTo>
                    <a:pt x="253733" y="87630"/>
                  </a:lnTo>
                  <a:lnTo>
                    <a:pt x="254494" y="87630"/>
                  </a:lnTo>
                  <a:lnTo>
                    <a:pt x="254494" y="101600"/>
                  </a:lnTo>
                  <a:lnTo>
                    <a:pt x="342122" y="101600"/>
                  </a:lnTo>
                  <a:lnTo>
                    <a:pt x="341359" y="102870"/>
                  </a:lnTo>
                  <a:lnTo>
                    <a:pt x="324822" y="120650"/>
                  </a:lnTo>
                  <a:lnTo>
                    <a:pt x="318689" y="123190"/>
                  </a:lnTo>
                  <a:lnTo>
                    <a:pt x="256784" y="123190"/>
                  </a:lnTo>
                  <a:lnTo>
                    <a:pt x="194109" y="182880"/>
                  </a:lnTo>
                  <a:close/>
                </a:path>
                <a:path w="651510" h="581660">
                  <a:moveTo>
                    <a:pt x="410320" y="66040"/>
                  </a:moveTo>
                  <a:lnTo>
                    <a:pt x="299452" y="66040"/>
                  </a:lnTo>
                  <a:lnTo>
                    <a:pt x="307074" y="58420"/>
                  </a:lnTo>
                  <a:lnTo>
                    <a:pt x="307074" y="38100"/>
                  </a:lnTo>
                  <a:lnTo>
                    <a:pt x="299452" y="30480"/>
                  </a:lnTo>
                  <a:lnTo>
                    <a:pt x="335923" y="30480"/>
                  </a:lnTo>
                  <a:lnTo>
                    <a:pt x="342775" y="38100"/>
                  </a:lnTo>
                  <a:lnTo>
                    <a:pt x="351263" y="59690"/>
                  </a:lnTo>
                  <a:lnTo>
                    <a:pt x="410320" y="66040"/>
                  </a:lnTo>
                  <a:close/>
                </a:path>
                <a:path w="651510" h="581660">
                  <a:moveTo>
                    <a:pt x="607512" y="87630"/>
                  </a:moveTo>
                  <a:lnTo>
                    <a:pt x="513568" y="87630"/>
                  </a:lnTo>
                  <a:lnTo>
                    <a:pt x="523842" y="86360"/>
                  </a:lnTo>
                  <a:lnTo>
                    <a:pt x="532331" y="80010"/>
                  </a:lnTo>
                  <a:lnTo>
                    <a:pt x="538106" y="72390"/>
                  </a:lnTo>
                  <a:lnTo>
                    <a:pt x="540238" y="62230"/>
                  </a:lnTo>
                  <a:lnTo>
                    <a:pt x="538106" y="52070"/>
                  </a:lnTo>
                  <a:lnTo>
                    <a:pt x="532331" y="43180"/>
                  </a:lnTo>
                  <a:lnTo>
                    <a:pt x="523842" y="38100"/>
                  </a:lnTo>
                  <a:lnTo>
                    <a:pt x="513568" y="35560"/>
                  </a:lnTo>
                  <a:lnTo>
                    <a:pt x="586500" y="35560"/>
                  </a:lnTo>
                  <a:lnTo>
                    <a:pt x="596622" y="46990"/>
                  </a:lnTo>
                  <a:lnTo>
                    <a:pt x="607946" y="82550"/>
                  </a:lnTo>
                  <a:lnTo>
                    <a:pt x="607512" y="87630"/>
                  </a:lnTo>
                  <a:close/>
                </a:path>
                <a:path w="651510" h="581660">
                  <a:moveTo>
                    <a:pt x="342122" y="101600"/>
                  </a:moveTo>
                  <a:lnTo>
                    <a:pt x="324600" y="101600"/>
                  </a:lnTo>
                  <a:lnTo>
                    <a:pt x="324600" y="86360"/>
                  </a:lnTo>
                  <a:lnTo>
                    <a:pt x="323072" y="82550"/>
                  </a:lnTo>
                  <a:lnTo>
                    <a:pt x="320789" y="81280"/>
                  </a:lnTo>
                  <a:lnTo>
                    <a:pt x="315457" y="77470"/>
                  </a:lnTo>
                  <a:lnTo>
                    <a:pt x="310117" y="74930"/>
                  </a:lnTo>
                  <a:lnTo>
                    <a:pt x="304024" y="72390"/>
                  </a:lnTo>
                  <a:lnTo>
                    <a:pt x="299452" y="71120"/>
                  </a:lnTo>
                  <a:lnTo>
                    <a:pt x="488762" y="71120"/>
                  </a:lnTo>
                  <a:lnTo>
                    <a:pt x="489029" y="72390"/>
                  </a:lnTo>
                  <a:lnTo>
                    <a:pt x="494804" y="80010"/>
                  </a:lnTo>
                  <a:lnTo>
                    <a:pt x="503293" y="86360"/>
                  </a:lnTo>
                  <a:lnTo>
                    <a:pt x="513568" y="87630"/>
                  </a:lnTo>
                  <a:lnTo>
                    <a:pt x="607512" y="87630"/>
                  </a:lnTo>
                  <a:lnTo>
                    <a:pt x="607187" y="91440"/>
                  </a:lnTo>
                  <a:lnTo>
                    <a:pt x="346692" y="91440"/>
                  </a:lnTo>
                  <a:lnTo>
                    <a:pt x="343649" y="99060"/>
                  </a:lnTo>
                  <a:lnTo>
                    <a:pt x="342122" y="101600"/>
                  </a:lnTo>
                  <a:close/>
                </a:path>
                <a:path w="651510" h="581660">
                  <a:moveTo>
                    <a:pt x="428848" y="283210"/>
                  </a:moveTo>
                  <a:lnTo>
                    <a:pt x="392417" y="283210"/>
                  </a:lnTo>
                  <a:lnTo>
                    <a:pt x="454894" y="168910"/>
                  </a:lnTo>
                  <a:lnTo>
                    <a:pt x="439952" y="154940"/>
                  </a:lnTo>
                  <a:lnTo>
                    <a:pt x="428510" y="138430"/>
                  </a:lnTo>
                  <a:lnTo>
                    <a:pt x="420927" y="119380"/>
                  </a:lnTo>
                  <a:lnTo>
                    <a:pt x="417559" y="99060"/>
                  </a:lnTo>
                  <a:lnTo>
                    <a:pt x="346692" y="91440"/>
                  </a:lnTo>
                  <a:lnTo>
                    <a:pt x="607187" y="91440"/>
                  </a:lnTo>
                  <a:lnTo>
                    <a:pt x="606861" y="95250"/>
                  </a:lnTo>
                  <a:lnTo>
                    <a:pt x="505185" y="95250"/>
                  </a:lnTo>
                  <a:lnTo>
                    <a:pt x="497563" y="96520"/>
                  </a:lnTo>
                  <a:lnTo>
                    <a:pt x="490708" y="99060"/>
                  </a:lnTo>
                  <a:lnTo>
                    <a:pt x="483874" y="100330"/>
                  </a:lnTo>
                  <a:lnTo>
                    <a:pt x="477183" y="102870"/>
                  </a:lnTo>
                  <a:lnTo>
                    <a:pt x="470777" y="106680"/>
                  </a:lnTo>
                  <a:lnTo>
                    <a:pt x="464799" y="110490"/>
                  </a:lnTo>
                  <a:lnTo>
                    <a:pt x="461756" y="113030"/>
                  </a:lnTo>
                  <a:lnTo>
                    <a:pt x="459466" y="116840"/>
                  </a:lnTo>
                  <a:lnTo>
                    <a:pt x="459466" y="142240"/>
                  </a:lnTo>
                  <a:lnTo>
                    <a:pt x="592503" y="142240"/>
                  </a:lnTo>
                  <a:lnTo>
                    <a:pt x="588586" y="149860"/>
                  </a:lnTo>
                  <a:lnTo>
                    <a:pt x="560047" y="173990"/>
                  </a:lnTo>
                  <a:lnTo>
                    <a:pt x="563350" y="182880"/>
                  </a:lnTo>
                  <a:lnTo>
                    <a:pt x="483086" y="182880"/>
                  </a:lnTo>
                  <a:lnTo>
                    <a:pt x="428848" y="283210"/>
                  </a:lnTo>
                  <a:close/>
                </a:path>
                <a:path w="651510" h="581660">
                  <a:moveTo>
                    <a:pt x="592503" y="142240"/>
                  </a:moveTo>
                  <a:lnTo>
                    <a:pt x="566140" y="142240"/>
                  </a:lnTo>
                  <a:lnTo>
                    <a:pt x="566140" y="118110"/>
                  </a:lnTo>
                  <a:lnTo>
                    <a:pt x="563858" y="113030"/>
                  </a:lnTo>
                  <a:lnTo>
                    <a:pt x="560808" y="111760"/>
                  </a:lnTo>
                  <a:lnTo>
                    <a:pt x="554834" y="106680"/>
                  </a:lnTo>
                  <a:lnTo>
                    <a:pt x="548430" y="104140"/>
                  </a:lnTo>
                  <a:lnTo>
                    <a:pt x="541739" y="100330"/>
                  </a:lnTo>
                  <a:lnTo>
                    <a:pt x="534905" y="99060"/>
                  </a:lnTo>
                  <a:lnTo>
                    <a:pt x="528044" y="96520"/>
                  </a:lnTo>
                  <a:lnTo>
                    <a:pt x="520422" y="95250"/>
                  </a:lnTo>
                  <a:lnTo>
                    <a:pt x="606861" y="95250"/>
                  </a:lnTo>
                  <a:lnTo>
                    <a:pt x="604909" y="118110"/>
                  </a:lnTo>
                  <a:lnTo>
                    <a:pt x="592503" y="142240"/>
                  </a:lnTo>
                  <a:close/>
                </a:path>
                <a:path w="651510" h="581660">
                  <a:moveTo>
                    <a:pt x="279748" y="130810"/>
                  </a:moveTo>
                  <a:lnTo>
                    <a:pt x="256784" y="123190"/>
                  </a:lnTo>
                  <a:lnTo>
                    <a:pt x="318689" y="123190"/>
                  </a:lnTo>
                  <a:lnTo>
                    <a:pt x="303356" y="129540"/>
                  </a:lnTo>
                  <a:lnTo>
                    <a:pt x="279748" y="130810"/>
                  </a:lnTo>
                  <a:close/>
                </a:path>
                <a:path w="651510" h="581660">
                  <a:moveTo>
                    <a:pt x="139831" y="581660"/>
                  </a:moveTo>
                  <a:lnTo>
                    <a:pt x="116486" y="577850"/>
                  </a:lnTo>
                  <a:lnTo>
                    <a:pt x="96425" y="565150"/>
                  </a:lnTo>
                  <a:lnTo>
                    <a:pt x="82293" y="544830"/>
                  </a:lnTo>
                  <a:lnTo>
                    <a:pt x="77113" y="521970"/>
                  </a:lnTo>
                  <a:lnTo>
                    <a:pt x="81435" y="499110"/>
                  </a:lnTo>
                  <a:lnTo>
                    <a:pt x="94186" y="478790"/>
                  </a:lnTo>
                  <a:lnTo>
                    <a:pt x="114296" y="464820"/>
                  </a:lnTo>
                  <a:lnTo>
                    <a:pt x="95240" y="351790"/>
                  </a:lnTo>
                  <a:lnTo>
                    <a:pt x="58180" y="344170"/>
                  </a:lnTo>
                  <a:lnTo>
                    <a:pt x="27905" y="325120"/>
                  </a:lnTo>
                  <a:lnTo>
                    <a:pt x="7488" y="294640"/>
                  </a:lnTo>
                  <a:lnTo>
                    <a:pt x="0" y="257810"/>
                  </a:lnTo>
                  <a:lnTo>
                    <a:pt x="7488" y="220980"/>
                  </a:lnTo>
                  <a:lnTo>
                    <a:pt x="27905" y="191770"/>
                  </a:lnTo>
                  <a:lnTo>
                    <a:pt x="58180" y="171450"/>
                  </a:lnTo>
                  <a:lnTo>
                    <a:pt x="95240" y="163830"/>
                  </a:lnTo>
                  <a:lnTo>
                    <a:pt x="110481" y="165100"/>
                  </a:lnTo>
                  <a:lnTo>
                    <a:pt x="125150" y="168910"/>
                  </a:lnTo>
                  <a:lnTo>
                    <a:pt x="138962" y="175260"/>
                  </a:lnTo>
                  <a:lnTo>
                    <a:pt x="151631" y="182880"/>
                  </a:lnTo>
                  <a:lnTo>
                    <a:pt x="194109" y="182880"/>
                  </a:lnTo>
                  <a:lnTo>
                    <a:pt x="175441" y="200660"/>
                  </a:lnTo>
                  <a:lnTo>
                    <a:pt x="93719" y="200660"/>
                  </a:lnTo>
                  <a:lnTo>
                    <a:pt x="83551" y="203200"/>
                  </a:lnTo>
                  <a:lnTo>
                    <a:pt x="75240" y="208280"/>
                  </a:lnTo>
                  <a:lnTo>
                    <a:pt x="69501" y="217170"/>
                  </a:lnTo>
                  <a:lnTo>
                    <a:pt x="67048" y="227330"/>
                  </a:lnTo>
                  <a:lnTo>
                    <a:pt x="69180" y="237490"/>
                  </a:lnTo>
                  <a:lnTo>
                    <a:pt x="74955" y="245110"/>
                  </a:lnTo>
                  <a:lnTo>
                    <a:pt x="83444" y="251460"/>
                  </a:lnTo>
                  <a:lnTo>
                    <a:pt x="93719" y="254000"/>
                  </a:lnTo>
                  <a:lnTo>
                    <a:pt x="188590" y="254000"/>
                  </a:lnTo>
                  <a:lnTo>
                    <a:pt x="188872" y="257810"/>
                  </a:lnTo>
                  <a:lnTo>
                    <a:pt x="188872" y="261620"/>
                  </a:lnTo>
                  <a:lnTo>
                    <a:pt x="78482" y="261620"/>
                  </a:lnTo>
                  <a:lnTo>
                    <a:pt x="58096" y="269240"/>
                  </a:lnTo>
                  <a:lnTo>
                    <a:pt x="51692" y="271780"/>
                  </a:lnTo>
                  <a:lnTo>
                    <a:pt x="45718" y="275590"/>
                  </a:lnTo>
                  <a:lnTo>
                    <a:pt x="42668" y="278130"/>
                  </a:lnTo>
                  <a:lnTo>
                    <a:pt x="40378" y="283210"/>
                  </a:lnTo>
                  <a:lnTo>
                    <a:pt x="40378" y="307340"/>
                  </a:lnTo>
                  <a:lnTo>
                    <a:pt x="220653" y="307340"/>
                  </a:lnTo>
                  <a:lnTo>
                    <a:pt x="237573" y="316230"/>
                  </a:lnTo>
                  <a:lnTo>
                    <a:pt x="169158" y="316230"/>
                  </a:lnTo>
                  <a:lnTo>
                    <a:pt x="159763" y="326390"/>
                  </a:lnTo>
                  <a:lnTo>
                    <a:pt x="148869" y="335280"/>
                  </a:lnTo>
                  <a:lnTo>
                    <a:pt x="136690" y="342900"/>
                  </a:lnTo>
                  <a:lnTo>
                    <a:pt x="123439" y="347980"/>
                  </a:lnTo>
                  <a:lnTo>
                    <a:pt x="142487" y="461010"/>
                  </a:lnTo>
                  <a:lnTo>
                    <a:pt x="162584" y="466090"/>
                  </a:lnTo>
                  <a:lnTo>
                    <a:pt x="171740" y="472440"/>
                  </a:lnTo>
                  <a:lnTo>
                    <a:pt x="179823" y="478790"/>
                  </a:lnTo>
                  <a:lnTo>
                    <a:pt x="246059" y="478790"/>
                  </a:lnTo>
                  <a:lnTo>
                    <a:pt x="238608" y="482600"/>
                  </a:lnTo>
                  <a:lnTo>
                    <a:pt x="126482" y="482600"/>
                  </a:lnTo>
                  <a:lnTo>
                    <a:pt x="118867" y="490220"/>
                  </a:lnTo>
                  <a:lnTo>
                    <a:pt x="118867" y="499110"/>
                  </a:lnTo>
                  <a:lnTo>
                    <a:pt x="120640" y="506730"/>
                  </a:lnTo>
                  <a:lnTo>
                    <a:pt x="124484" y="511810"/>
                  </a:lnTo>
                  <a:lnTo>
                    <a:pt x="129899" y="515620"/>
                  </a:lnTo>
                  <a:lnTo>
                    <a:pt x="136387" y="516890"/>
                  </a:lnTo>
                  <a:lnTo>
                    <a:pt x="200174" y="516890"/>
                  </a:lnTo>
                  <a:lnTo>
                    <a:pt x="200529" y="520700"/>
                  </a:lnTo>
                  <a:lnTo>
                    <a:pt x="132583" y="520700"/>
                  </a:lnTo>
                  <a:lnTo>
                    <a:pt x="127243" y="521970"/>
                  </a:lnTo>
                  <a:lnTo>
                    <a:pt x="122671" y="523240"/>
                  </a:lnTo>
                  <a:lnTo>
                    <a:pt x="116578" y="524510"/>
                  </a:lnTo>
                  <a:lnTo>
                    <a:pt x="110485" y="528320"/>
                  </a:lnTo>
                  <a:lnTo>
                    <a:pt x="105152" y="532130"/>
                  </a:lnTo>
                  <a:lnTo>
                    <a:pt x="102862" y="533400"/>
                  </a:lnTo>
                  <a:lnTo>
                    <a:pt x="101341" y="535940"/>
                  </a:lnTo>
                  <a:lnTo>
                    <a:pt x="101341" y="552450"/>
                  </a:lnTo>
                  <a:lnTo>
                    <a:pt x="191732" y="552450"/>
                  </a:lnTo>
                  <a:lnTo>
                    <a:pt x="182691" y="565150"/>
                  </a:lnTo>
                  <a:lnTo>
                    <a:pt x="163818" y="576580"/>
                  </a:lnTo>
                  <a:lnTo>
                    <a:pt x="139831" y="581660"/>
                  </a:lnTo>
                  <a:close/>
                </a:path>
                <a:path w="651510" h="581660">
                  <a:moveTo>
                    <a:pt x="520422" y="187960"/>
                  </a:moveTo>
                  <a:lnTo>
                    <a:pt x="506340" y="187960"/>
                  </a:lnTo>
                  <a:lnTo>
                    <a:pt x="490646" y="185420"/>
                  </a:lnTo>
                  <a:lnTo>
                    <a:pt x="483086" y="182880"/>
                  </a:lnTo>
                  <a:lnTo>
                    <a:pt x="563350" y="182880"/>
                  </a:lnTo>
                  <a:lnTo>
                    <a:pt x="564765" y="186690"/>
                  </a:lnTo>
                  <a:lnTo>
                    <a:pt x="532616" y="186690"/>
                  </a:lnTo>
                  <a:lnTo>
                    <a:pt x="520422" y="187960"/>
                  </a:lnTo>
                  <a:close/>
                </a:path>
                <a:path w="651510" h="581660">
                  <a:moveTo>
                    <a:pt x="520347" y="339090"/>
                  </a:moveTo>
                  <a:lnTo>
                    <a:pt x="457184" y="339090"/>
                  </a:lnTo>
                  <a:lnTo>
                    <a:pt x="527283" y="302260"/>
                  </a:lnTo>
                  <a:lnTo>
                    <a:pt x="525762" y="298450"/>
                  </a:lnTo>
                  <a:lnTo>
                    <a:pt x="524994" y="293370"/>
                  </a:lnTo>
                  <a:lnTo>
                    <a:pt x="524994" y="288290"/>
                  </a:lnTo>
                  <a:lnTo>
                    <a:pt x="526388" y="274320"/>
                  </a:lnTo>
                  <a:lnTo>
                    <a:pt x="531570" y="260350"/>
                  </a:lnTo>
                  <a:lnTo>
                    <a:pt x="540323" y="248920"/>
                  </a:lnTo>
                  <a:lnTo>
                    <a:pt x="552432" y="238760"/>
                  </a:lnTo>
                  <a:lnTo>
                    <a:pt x="532616" y="186690"/>
                  </a:lnTo>
                  <a:lnTo>
                    <a:pt x="564765" y="186690"/>
                  </a:lnTo>
                  <a:lnTo>
                    <a:pt x="579863" y="227330"/>
                  </a:lnTo>
                  <a:lnTo>
                    <a:pt x="586717" y="227330"/>
                  </a:lnTo>
                  <a:lnTo>
                    <a:pt x="624220" y="238760"/>
                  </a:lnTo>
                  <a:lnTo>
                    <a:pt x="637683" y="250190"/>
                  </a:lnTo>
                  <a:lnTo>
                    <a:pt x="576813" y="250190"/>
                  </a:lnTo>
                  <a:lnTo>
                    <a:pt x="569191" y="257810"/>
                  </a:lnTo>
                  <a:lnTo>
                    <a:pt x="569191" y="276860"/>
                  </a:lnTo>
                  <a:lnTo>
                    <a:pt x="576813" y="284480"/>
                  </a:lnTo>
                  <a:lnTo>
                    <a:pt x="650225" y="284480"/>
                  </a:lnTo>
                  <a:lnTo>
                    <a:pt x="650753" y="288290"/>
                  </a:lnTo>
                  <a:lnTo>
                    <a:pt x="576813" y="288290"/>
                  </a:lnTo>
                  <a:lnTo>
                    <a:pt x="572241" y="290830"/>
                  </a:lnTo>
                  <a:lnTo>
                    <a:pt x="566140" y="292100"/>
                  </a:lnTo>
                  <a:lnTo>
                    <a:pt x="560047" y="294640"/>
                  </a:lnTo>
                  <a:lnTo>
                    <a:pt x="554714" y="298450"/>
                  </a:lnTo>
                  <a:lnTo>
                    <a:pt x="552432" y="299720"/>
                  </a:lnTo>
                  <a:lnTo>
                    <a:pt x="550903" y="302260"/>
                  </a:lnTo>
                  <a:lnTo>
                    <a:pt x="550903" y="318770"/>
                  </a:lnTo>
                  <a:lnTo>
                    <a:pt x="641131" y="318770"/>
                  </a:lnTo>
                  <a:lnTo>
                    <a:pt x="634141" y="327660"/>
                  </a:lnTo>
                  <a:lnTo>
                    <a:pt x="542520" y="327660"/>
                  </a:lnTo>
                  <a:lnTo>
                    <a:pt x="520347" y="339090"/>
                  </a:lnTo>
                  <a:close/>
                </a:path>
                <a:path w="651510" h="581660">
                  <a:moveTo>
                    <a:pt x="188590" y="254000"/>
                  </a:moveTo>
                  <a:lnTo>
                    <a:pt x="93719" y="254000"/>
                  </a:lnTo>
                  <a:lnTo>
                    <a:pt x="103993" y="251460"/>
                  </a:lnTo>
                  <a:lnTo>
                    <a:pt x="112482" y="245110"/>
                  </a:lnTo>
                  <a:lnTo>
                    <a:pt x="118257" y="237490"/>
                  </a:lnTo>
                  <a:lnTo>
                    <a:pt x="120389" y="227330"/>
                  </a:lnTo>
                  <a:lnTo>
                    <a:pt x="118257" y="217170"/>
                  </a:lnTo>
                  <a:lnTo>
                    <a:pt x="112482" y="208280"/>
                  </a:lnTo>
                  <a:lnTo>
                    <a:pt x="103993" y="203200"/>
                  </a:lnTo>
                  <a:lnTo>
                    <a:pt x="93719" y="200660"/>
                  </a:lnTo>
                  <a:lnTo>
                    <a:pt x="175441" y="200660"/>
                  </a:lnTo>
                  <a:lnTo>
                    <a:pt x="171440" y="204470"/>
                  </a:lnTo>
                  <a:lnTo>
                    <a:pt x="179002" y="217170"/>
                  </a:lnTo>
                  <a:lnTo>
                    <a:pt x="184491" y="229870"/>
                  </a:lnTo>
                  <a:lnTo>
                    <a:pt x="187836" y="243840"/>
                  </a:lnTo>
                  <a:lnTo>
                    <a:pt x="188590" y="254000"/>
                  </a:lnTo>
                  <a:close/>
                </a:path>
                <a:path w="651510" h="581660">
                  <a:moveTo>
                    <a:pt x="650225" y="284480"/>
                  </a:moveTo>
                  <a:lnTo>
                    <a:pt x="596622" y="284480"/>
                  </a:lnTo>
                  <a:lnTo>
                    <a:pt x="604244" y="276860"/>
                  </a:lnTo>
                  <a:lnTo>
                    <a:pt x="604244" y="257810"/>
                  </a:lnTo>
                  <a:lnTo>
                    <a:pt x="596622" y="250190"/>
                  </a:lnTo>
                  <a:lnTo>
                    <a:pt x="637683" y="250190"/>
                  </a:lnTo>
                  <a:lnTo>
                    <a:pt x="647939" y="267970"/>
                  </a:lnTo>
                  <a:lnTo>
                    <a:pt x="650225" y="284480"/>
                  </a:lnTo>
                  <a:close/>
                </a:path>
                <a:path w="651510" h="581660">
                  <a:moveTo>
                    <a:pt x="220653" y="307340"/>
                  </a:moveTo>
                  <a:lnTo>
                    <a:pt x="147059" y="307340"/>
                  </a:lnTo>
                  <a:lnTo>
                    <a:pt x="147059" y="283210"/>
                  </a:lnTo>
                  <a:lnTo>
                    <a:pt x="144770" y="279400"/>
                  </a:lnTo>
                  <a:lnTo>
                    <a:pt x="108956" y="262890"/>
                  </a:lnTo>
                  <a:lnTo>
                    <a:pt x="101341" y="261620"/>
                  </a:lnTo>
                  <a:lnTo>
                    <a:pt x="188872" y="261620"/>
                  </a:lnTo>
                  <a:lnTo>
                    <a:pt x="188681" y="266700"/>
                  </a:lnTo>
                  <a:lnTo>
                    <a:pt x="187825" y="274320"/>
                  </a:lnTo>
                  <a:lnTo>
                    <a:pt x="186396" y="281940"/>
                  </a:lnTo>
                  <a:lnTo>
                    <a:pt x="184395" y="288290"/>
                  </a:lnTo>
                  <a:lnTo>
                    <a:pt x="220653" y="307340"/>
                  </a:lnTo>
                  <a:close/>
                </a:path>
                <a:path w="651510" h="581660">
                  <a:moveTo>
                    <a:pt x="334200" y="325120"/>
                  </a:moveTo>
                  <a:lnTo>
                    <a:pt x="254494" y="325120"/>
                  </a:lnTo>
                  <a:lnTo>
                    <a:pt x="282260" y="297180"/>
                  </a:lnTo>
                  <a:lnTo>
                    <a:pt x="316598" y="280670"/>
                  </a:lnTo>
                  <a:lnTo>
                    <a:pt x="354365" y="275590"/>
                  </a:lnTo>
                  <a:lnTo>
                    <a:pt x="392417" y="283210"/>
                  </a:lnTo>
                  <a:lnTo>
                    <a:pt x="428848" y="283210"/>
                  </a:lnTo>
                  <a:lnTo>
                    <a:pt x="420609" y="298450"/>
                  </a:lnTo>
                  <a:lnTo>
                    <a:pt x="431573" y="306070"/>
                  </a:lnTo>
                  <a:lnTo>
                    <a:pt x="441467" y="316230"/>
                  </a:lnTo>
                  <a:lnTo>
                    <a:pt x="444695" y="320040"/>
                  </a:lnTo>
                  <a:lnTo>
                    <a:pt x="350503" y="320040"/>
                  </a:lnTo>
                  <a:lnTo>
                    <a:pt x="337668" y="322580"/>
                  </a:lnTo>
                  <a:lnTo>
                    <a:pt x="334200" y="325120"/>
                  </a:lnTo>
                  <a:close/>
                </a:path>
                <a:path w="651510" h="581660">
                  <a:moveTo>
                    <a:pt x="641131" y="318770"/>
                  </a:moveTo>
                  <a:lnTo>
                    <a:pt x="621770" y="318770"/>
                  </a:lnTo>
                  <a:lnTo>
                    <a:pt x="621770" y="303530"/>
                  </a:lnTo>
                  <a:lnTo>
                    <a:pt x="620242" y="299720"/>
                  </a:lnTo>
                  <a:lnTo>
                    <a:pt x="617959" y="298450"/>
                  </a:lnTo>
                  <a:lnTo>
                    <a:pt x="612627" y="294640"/>
                  </a:lnTo>
                  <a:lnTo>
                    <a:pt x="607294" y="292100"/>
                  </a:lnTo>
                  <a:lnTo>
                    <a:pt x="601193" y="290830"/>
                  </a:lnTo>
                  <a:lnTo>
                    <a:pt x="596622" y="288290"/>
                  </a:lnTo>
                  <a:lnTo>
                    <a:pt x="650753" y="288290"/>
                  </a:lnTo>
                  <a:lnTo>
                    <a:pt x="651104" y="290830"/>
                  </a:lnTo>
                  <a:lnTo>
                    <a:pt x="645126" y="313690"/>
                  </a:lnTo>
                  <a:lnTo>
                    <a:pt x="641131" y="318770"/>
                  </a:lnTo>
                  <a:close/>
                </a:path>
                <a:path w="651510" h="581660">
                  <a:moveTo>
                    <a:pt x="246059" y="478790"/>
                  </a:moveTo>
                  <a:lnTo>
                    <a:pt x="179823" y="478790"/>
                  </a:lnTo>
                  <a:lnTo>
                    <a:pt x="246111" y="445770"/>
                  </a:lnTo>
                  <a:lnTo>
                    <a:pt x="237124" y="422910"/>
                  </a:lnTo>
                  <a:lnTo>
                    <a:pt x="233291" y="401320"/>
                  </a:lnTo>
                  <a:lnTo>
                    <a:pt x="233165" y="397510"/>
                  </a:lnTo>
                  <a:lnTo>
                    <a:pt x="234007" y="375920"/>
                  </a:lnTo>
                  <a:lnTo>
                    <a:pt x="240018" y="353060"/>
                  </a:lnTo>
                  <a:lnTo>
                    <a:pt x="169158" y="316230"/>
                  </a:lnTo>
                  <a:lnTo>
                    <a:pt x="237573" y="316230"/>
                  </a:lnTo>
                  <a:lnTo>
                    <a:pt x="254494" y="325120"/>
                  </a:lnTo>
                  <a:lnTo>
                    <a:pt x="334200" y="325120"/>
                  </a:lnTo>
                  <a:lnTo>
                    <a:pt x="327263" y="330200"/>
                  </a:lnTo>
                  <a:lnTo>
                    <a:pt x="320287" y="340360"/>
                  </a:lnTo>
                  <a:lnTo>
                    <a:pt x="317739" y="353060"/>
                  </a:lnTo>
                  <a:lnTo>
                    <a:pt x="320287" y="365760"/>
                  </a:lnTo>
                  <a:lnTo>
                    <a:pt x="327263" y="375920"/>
                  </a:lnTo>
                  <a:lnTo>
                    <a:pt x="337668" y="382270"/>
                  </a:lnTo>
                  <a:lnTo>
                    <a:pt x="350503" y="384810"/>
                  </a:lnTo>
                  <a:lnTo>
                    <a:pt x="471506" y="384810"/>
                  </a:lnTo>
                  <a:lnTo>
                    <a:pt x="471660" y="391160"/>
                  </a:lnTo>
                  <a:lnTo>
                    <a:pt x="471382" y="393700"/>
                  </a:lnTo>
                  <a:lnTo>
                    <a:pt x="351263" y="393700"/>
                  </a:lnTo>
                  <a:lnTo>
                    <a:pt x="344406" y="394970"/>
                  </a:lnTo>
                  <a:lnTo>
                    <a:pt x="337548" y="394970"/>
                  </a:lnTo>
                  <a:lnTo>
                    <a:pt x="323832" y="397510"/>
                  </a:lnTo>
                  <a:lnTo>
                    <a:pt x="315405" y="401320"/>
                  </a:lnTo>
                  <a:lnTo>
                    <a:pt x="307263" y="405130"/>
                  </a:lnTo>
                  <a:lnTo>
                    <a:pt x="299405" y="408940"/>
                  </a:lnTo>
                  <a:lnTo>
                    <a:pt x="291829" y="414020"/>
                  </a:lnTo>
                  <a:lnTo>
                    <a:pt x="287258" y="416560"/>
                  </a:lnTo>
                  <a:lnTo>
                    <a:pt x="284975" y="421640"/>
                  </a:lnTo>
                  <a:lnTo>
                    <a:pt x="284975" y="450850"/>
                  </a:lnTo>
                  <a:lnTo>
                    <a:pt x="453738" y="450850"/>
                  </a:lnTo>
                  <a:lnTo>
                    <a:pt x="449157" y="458470"/>
                  </a:lnTo>
                  <a:lnTo>
                    <a:pt x="440431" y="468630"/>
                  </a:lnTo>
                  <a:lnTo>
                    <a:pt x="265927" y="468630"/>
                  </a:lnTo>
                  <a:lnTo>
                    <a:pt x="246059" y="478790"/>
                  </a:lnTo>
                  <a:close/>
                </a:path>
                <a:path w="651510" h="581660">
                  <a:moveTo>
                    <a:pt x="471506" y="384810"/>
                  </a:moveTo>
                  <a:lnTo>
                    <a:pt x="350503" y="384810"/>
                  </a:lnTo>
                  <a:lnTo>
                    <a:pt x="363457" y="382270"/>
                  </a:lnTo>
                  <a:lnTo>
                    <a:pt x="374126" y="375920"/>
                  </a:lnTo>
                  <a:lnTo>
                    <a:pt x="381367" y="365760"/>
                  </a:lnTo>
                  <a:lnTo>
                    <a:pt x="384034" y="353060"/>
                  </a:lnTo>
                  <a:lnTo>
                    <a:pt x="381487" y="340360"/>
                  </a:lnTo>
                  <a:lnTo>
                    <a:pt x="374509" y="330200"/>
                  </a:lnTo>
                  <a:lnTo>
                    <a:pt x="364102" y="322580"/>
                  </a:lnTo>
                  <a:lnTo>
                    <a:pt x="351263" y="320040"/>
                  </a:lnTo>
                  <a:lnTo>
                    <a:pt x="444695" y="320040"/>
                  </a:lnTo>
                  <a:lnTo>
                    <a:pt x="450075" y="326390"/>
                  </a:lnTo>
                  <a:lnTo>
                    <a:pt x="457184" y="339090"/>
                  </a:lnTo>
                  <a:lnTo>
                    <a:pt x="520347" y="339090"/>
                  </a:lnTo>
                  <a:lnTo>
                    <a:pt x="468610" y="365760"/>
                  </a:lnTo>
                  <a:lnTo>
                    <a:pt x="470052" y="372110"/>
                  </a:lnTo>
                  <a:lnTo>
                    <a:pt x="470994" y="378460"/>
                  </a:lnTo>
                  <a:lnTo>
                    <a:pt x="471506" y="384810"/>
                  </a:lnTo>
                  <a:close/>
                </a:path>
                <a:path w="651510" h="581660">
                  <a:moveTo>
                    <a:pt x="585192" y="349250"/>
                  </a:moveTo>
                  <a:lnTo>
                    <a:pt x="562213" y="342900"/>
                  </a:lnTo>
                  <a:lnTo>
                    <a:pt x="542520" y="327660"/>
                  </a:lnTo>
                  <a:lnTo>
                    <a:pt x="634141" y="327660"/>
                  </a:lnTo>
                  <a:lnTo>
                    <a:pt x="630146" y="332740"/>
                  </a:lnTo>
                  <a:lnTo>
                    <a:pt x="608742" y="345440"/>
                  </a:lnTo>
                  <a:lnTo>
                    <a:pt x="585192" y="349250"/>
                  </a:lnTo>
                  <a:close/>
                </a:path>
                <a:path w="651510" h="581660">
                  <a:moveTo>
                    <a:pt x="453738" y="450850"/>
                  </a:moveTo>
                  <a:lnTo>
                    <a:pt x="416798" y="450850"/>
                  </a:lnTo>
                  <a:lnTo>
                    <a:pt x="417559" y="426720"/>
                  </a:lnTo>
                  <a:lnTo>
                    <a:pt x="417559" y="421640"/>
                  </a:lnTo>
                  <a:lnTo>
                    <a:pt x="414509" y="416560"/>
                  </a:lnTo>
                  <a:lnTo>
                    <a:pt x="410705" y="414020"/>
                  </a:lnTo>
                  <a:lnTo>
                    <a:pt x="403454" y="408940"/>
                  </a:lnTo>
                  <a:lnTo>
                    <a:pt x="395559" y="403860"/>
                  </a:lnTo>
                  <a:lnTo>
                    <a:pt x="387237" y="400050"/>
                  </a:lnTo>
                  <a:lnTo>
                    <a:pt x="378702" y="397510"/>
                  </a:lnTo>
                  <a:lnTo>
                    <a:pt x="364985" y="394970"/>
                  </a:lnTo>
                  <a:lnTo>
                    <a:pt x="358125" y="394970"/>
                  </a:lnTo>
                  <a:lnTo>
                    <a:pt x="351263" y="393700"/>
                  </a:lnTo>
                  <a:lnTo>
                    <a:pt x="471382" y="393700"/>
                  </a:lnTo>
                  <a:lnTo>
                    <a:pt x="469017" y="415290"/>
                  </a:lnTo>
                  <a:lnTo>
                    <a:pt x="461374" y="438150"/>
                  </a:lnTo>
                  <a:lnTo>
                    <a:pt x="453738" y="450850"/>
                  </a:lnTo>
                  <a:close/>
                </a:path>
                <a:path w="651510" h="581660">
                  <a:moveTo>
                    <a:pt x="347362" y="506730"/>
                  </a:moveTo>
                  <a:lnTo>
                    <a:pt x="303465" y="496570"/>
                  </a:lnTo>
                  <a:lnTo>
                    <a:pt x="265927" y="468630"/>
                  </a:lnTo>
                  <a:lnTo>
                    <a:pt x="440431" y="468630"/>
                  </a:lnTo>
                  <a:lnTo>
                    <a:pt x="432796" y="477520"/>
                  </a:lnTo>
                  <a:lnTo>
                    <a:pt x="392259" y="500380"/>
                  </a:lnTo>
                  <a:lnTo>
                    <a:pt x="347362" y="506730"/>
                  </a:lnTo>
                  <a:close/>
                </a:path>
                <a:path w="651510" h="581660">
                  <a:moveTo>
                    <a:pt x="200174" y="516890"/>
                  </a:moveTo>
                  <a:lnTo>
                    <a:pt x="146299" y="516890"/>
                  </a:lnTo>
                  <a:lnTo>
                    <a:pt x="153913" y="509270"/>
                  </a:lnTo>
                  <a:lnTo>
                    <a:pt x="153913" y="490220"/>
                  </a:lnTo>
                  <a:lnTo>
                    <a:pt x="146299" y="482600"/>
                  </a:lnTo>
                  <a:lnTo>
                    <a:pt x="238608" y="482600"/>
                  </a:lnTo>
                  <a:lnTo>
                    <a:pt x="198871" y="502920"/>
                  </a:lnTo>
                  <a:lnTo>
                    <a:pt x="200174" y="516890"/>
                  </a:lnTo>
                  <a:close/>
                </a:path>
                <a:path w="651510" h="581660">
                  <a:moveTo>
                    <a:pt x="191732" y="552450"/>
                  </a:moveTo>
                  <a:lnTo>
                    <a:pt x="172201" y="552450"/>
                  </a:lnTo>
                  <a:lnTo>
                    <a:pt x="172201" y="535940"/>
                  </a:lnTo>
                  <a:lnTo>
                    <a:pt x="170679" y="533400"/>
                  </a:lnTo>
                  <a:lnTo>
                    <a:pt x="168390" y="532130"/>
                  </a:lnTo>
                  <a:lnTo>
                    <a:pt x="157724" y="524510"/>
                  </a:lnTo>
                  <a:lnTo>
                    <a:pt x="151631" y="523240"/>
                  </a:lnTo>
                  <a:lnTo>
                    <a:pt x="147059" y="521970"/>
                  </a:lnTo>
                  <a:lnTo>
                    <a:pt x="141727" y="520700"/>
                  </a:lnTo>
                  <a:lnTo>
                    <a:pt x="200529" y="520700"/>
                  </a:lnTo>
                  <a:lnTo>
                    <a:pt x="201003" y="525780"/>
                  </a:lnTo>
                  <a:lnTo>
                    <a:pt x="195348" y="547370"/>
                  </a:lnTo>
                  <a:lnTo>
                    <a:pt x="191732" y="552450"/>
                  </a:lnTo>
                  <a:close/>
                </a:path>
              </a:pathLst>
            </a:custGeom>
            <a:solidFill>
              <a:srgbClr val="FFFFFF"/>
            </a:solidFill>
          </p:spPr>
          <p:txBody>
            <a:bodyPr wrap="square" lIns="0" tIns="0" rIns="0" bIns="0" rtlCol="0"/>
            <a:lstStyle/>
            <a:p>
              <a:endParaRPr/>
            </a:p>
          </p:txBody>
        </p:sp>
      </p:grpSp>
      <p:grpSp>
        <p:nvGrpSpPr>
          <p:cNvPr id="82" name="Group 81">
            <a:extLst>
              <a:ext uri="{FF2B5EF4-FFF2-40B4-BE49-F238E27FC236}">
                <a16:creationId xmlns:a16="http://schemas.microsoft.com/office/drawing/2014/main" id="{4D7BB0F1-897F-75E4-D4B8-525D1BF4A514}"/>
              </a:ext>
              <a:ext uri="{C183D7F6-B498-43B3-948B-1728B52AA6E4}">
                <adec:decorative xmlns:adec="http://schemas.microsoft.com/office/drawing/2017/decorative" val="1"/>
              </a:ext>
            </a:extLst>
          </p:cNvPr>
          <p:cNvGrpSpPr/>
          <p:nvPr/>
        </p:nvGrpSpPr>
        <p:grpSpPr>
          <a:xfrm>
            <a:off x="1202436" y="4603241"/>
            <a:ext cx="5111495" cy="1301495"/>
            <a:chOff x="1202436" y="4603241"/>
            <a:chExt cx="5111495" cy="1301495"/>
          </a:xfrm>
        </p:grpSpPr>
        <p:pic>
          <p:nvPicPr>
            <p:cNvPr id="10" name="object 10">
              <a:extLst>
                <a:ext uri="{C183D7F6-B498-43B3-948B-1728B52AA6E4}">
                  <adec:decorative xmlns:adec="http://schemas.microsoft.com/office/drawing/2017/decorative" val="1"/>
                </a:ext>
              </a:extLst>
            </p:cNvPr>
            <p:cNvPicPr/>
            <p:nvPr/>
          </p:nvPicPr>
          <p:blipFill>
            <a:blip r:embed="rId12" cstate="print"/>
            <a:stretch>
              <a:fillRect/>
            </a:stretch>
          </p:blipFill>
          <p:spPr>
            <a:xfrm>
              <a:off x="1417319" y="5651753"/>
              <a:ext cx="364235" cy="202691"/>
            </a:xfrm>
            <a:prstGeom prst="rect">
              <a:avLst/>
            </a:prstGeom>
          </p:spPr>
        </p:pic>
        <p:sp>
          <p:nvSpPr>
            <p:cNvPr id="11" name="object 11">
              <a:extLst>
                <a:ext uri="{C183D7F6-B498-43B3-948B-1728B52AA6E4}">
                  <adec:decorative xmlns:adec="http://schemas.microsoft.com/office/drawing/2017/decorative" val="1"/>
                </a:ext>
              </a:extLst>
            </p:cNvPr>
            <p:cNvSpPr/>
            <p:nvPr/>
          </p:nvSpPr>
          <p:spPr>
            <a:xfrm>
              <a:off x="2522982" y="4664964"/>
              <a:ext cx="363220" cy="201295"/>
            </a:xfrm>
            <a:custGeom>
              <a:avLst/>
              <a:gdLst/>
              <a:ahLst/>
              <a:cxnLst/>
              <a:rect l="l" t="t" r="r" b="b"/>
              <a:pathLst>
                <a:path w="363219" h="201295">
                  <a:moveTo>
                    <a:pt x="181356" y="0"/>
                  </a:moveTo>
                  <a:lnTo>
                    <a:pt x="0" y="201168"/>
                  </a:lnTo>
                  <a:lnTo>
                    <a:pt x="362712" y="201168"/>
                  </a:lnTo>
                  <a:lnTo>
                    <a:pt x="181356" y="0"/>
                  </a:lnTo>
                  <a:close/>
                </a:path>
              </a:pathLst>
            </a:custGeom>
            <a:solidFill>
              <a:srgbClr val="023A6C"/>
            </a:solidFill>
          </p:spPr>
          <p:txBody>
            <a:bodyPr wrap="square" lIns="0" tIns="0" rIns="0" bIns="0" rtlCol="0"/>
            <a:lstStyle/>
            <a:p>
              <a:endParaRPr/>
            </a:p>
          </p:txBody>
        </p:sp>
        <p:pic>
          <p:nvPicPr>
            <p:cNvPr id="18" name="object 18">
              <a:extLst>
                <a:ext uri="{C183D7F6-B498-43B3-948B-1728B52AA6E4}">
                  <adec:decorative xmlns:adec="http://schemas.microsoft.com/office/drawing/2017/decorative" val="1"/>
                </a:ext>
              </a:extLst>
            </p:cNvPr>
            <p:cNvPicPr/>
            <p:nvPr/>
          </p:nvPicPr>
          <p:blipFill>
            <a:blip r:embed="rId11" cstate="print"/>
            <a:stretch>
              <a:fillRect/>
            </a:stretch>
          </p:blipFill>
          <p:spPr>
            <a:xfrm>
              <a:off x="1202436" y="4738115"/>
              <a:ext cx="5111495" cy="1077467"/>
            </a:xfrm>
            <a:prstGeom prst="rect">
              <a:avLst/>
            </a:prstGeom>
          </p:spPr>
        </p:pic>
        <p:sp>
          <p:nvSpPr>
            <p:cNvPr id="19" name="object 19">
              <a:extLst>
                <a:ext uri="{C183D7F6-B498-43B3-948B-1728B52AA6E4}">
                  <adec:decorative xmlns:adec="http://schemas.microsoft.com/office/drawing/2017/decorative" val="1"/>
                </a:ext>
              </a:extLst>
            </p:cNvPr>
            <p:cNvSpPr/>
            <p:nvPr/>
          </p:nvSpPr>
          <p:spPr>
            <a:xfrm>
              <a:off x="1227582" y="4763261"/>
              <a:ext cx="5008245" cy="974090"/>
            </a:xfrm>
            <a:custGeom>
              <a:avLst/>
              <a:gdLst/>
              <a:ahLst/>
              <a:cxnLst/>
              <a:rect l="l" t="t" r="r" b="b"/>
              <a:pathLst>
                <a:path w="5008245" h="974089">
                  <a:moveTo>
                    <a:pt x="5007864" y="0"/>
                  </a:moveTo>
                  <a:lnTo>
                    <a:pt x="0" y="0"/>
                  </a:lnTo>
                  <a:lnTo>
                    <a:pt x="0" y="973836"/>
                  </a:lnTo>
                  <a:lnTo>
                    <a:pt x="5007864" y="973836"/>
                  </a:lnTo>
                  <a:lnTo>
                    <a:pt x="5007864" y="0"/>
                  </a:lnTo>
                  <a:close/>
                </a:path>
              </a:pathLst>
            </a:custGeom>
            <a:solidFill>
              <a:srgbClr val="F1F1F1"/>
            </a:solidFill>
          </p:spPr>
          <p:txBody>
            <a:bodyPr wrap="square" lIns="0" tIns="0" rIns="0" bIns="0" rtlCol="0"/>
            <a:lstStyle/>
            <a:p>
              <a:endParaRPr/>
            </a:p>
          </p:txBody>
        </p:sp>
        <p:pic>
          <p:nvPicPr>
            <p:cNvPr id="24" name="object 24">
              <a:extLst>
                <a:ext uri="{C183D7F6-B498-43B3-948B-1728B52AA6E4}">
                  <adec:decorative xmlns:adec="http://schemas.microsoft.com/office/drawing/2017/decorative" val="1"/>
                </a:ext>
              </a:extLst>
            </p:cNvPr>
            <p:cNvPicPr/>
            <p:nvPr/>
          </p:nvPicPr>
          <p:blipFill>
            <a:blip r:embed="rId5" cstate="print"/>
            <a:stretch>
              <a:fillRect/>
            </a:stretch>
          </p:blipFill>
          <p:spPr>
            <a:xfrm>
              <a:off x="1583436" y="4603241"/>
              <a:ext cx="1210817" cy="1301495"/>
            </a:xfrm>
            <a:prstGeom prst="rect">
              <a:avLst/>
            </a:prstGeom>
          </p:spPr>
        </p:pic>
        <p:sp>
          <p:nvSpPr>
            <p:cNvPr id="25" name="object 25">
              <a:extLst>
                <a:ext uri="{C183D7F6-B498-43B3-948B-1728B52AA6E4}">
                  <adec:decorative xmlns:adec="http://schemas.microsoft.com/office/drawing/2017/decorative" val="1"/>
                </a:ext>
              </a:extLst>
            </p:cNvPr>
            <p:cNvSpPr/>
            <p:nvPr/>
          </p:nvSpPr>
          <p:spPr>
            <a:xfrm>
              <a:off x="1597151" y="4655057"/>
              <a:ext cx="1107440" cy="1198245"/>
            </a:xfrm>
            <a:custGeom>
              <a:avLst/>
              <a:gdLst/>
              <a:ahLst/>
              <a:cxnLst/>
              <a:rect l="l" t="t" r="r" b="b"/>
              <a:pathLst>
                <a:path w="1107439" h="1198245">
                  <a:moveTo>
                    <a:pt x="1107186" y="0"/>
                  </a:moveTo>
                  <a:lnTo>
                    <a:pt x="276796" y="0"/>
                  </a:lnTo>
                  <a:lnTo>
                    <a:pt x="0" y="1197863"/>
                  </a:lnTo>
                  <a:lnTo>
                    <a:pt x="830389" y="1197863"/>
                  </a:lnTo>
                  <a:lnTo>
                    <a:pt x="1107186" y="0"/>
                  </a:lnTo>
                  <a:close/>
                </a:path>
              </a:pathLst>
            </a:custGeom>
            <a:solidFill>
              <a:srgbClr val="023A6C"/>
            </a:solidFill>
          </p:spPr>
          <p:txBody>
            <a:bodyPr wrap="square" lIns="0" tIns="0" rIns="0" bIns="0" rtlCol="0"/>
            <a:lstStyle/>
            <a:p>
              <a:endParaRPr/>
            </a:p>
          </p:txBody>
        </p:sp>
        <p:pic>
          <p:nvPicPr>
            <p:cNvPr id="64" name="object 64">
              <a:extLst>
                <a:ext uri="{C183D7F6-B498-43B3-948B-1728B52AA6E4}">
                  <adec:decorative xmlns:adec="http://schemas.microsoft.com/office/drawing/2017/decorative" val="1"/>
                </a:ext>
              </a:extLst>
            </p:cNvPr>
            <p:cNvPicPr/>
            <p:nvPr/>
          </p:nvPicPr>
          <p:blipFill>
            <a:blip r:embed="rId13" cstate="print"/>
            <a:stretch>
              <a:fillRect/>
            </a:stretch>
          </p:blipFill>
          <p:spPr>
            <a:xfrm>
              <a:off x="1755648" y="5028438"/>
              <a:ext cx="731519" cy="501395"/>
            </a:xfrm>
            <a:prstGeom prst="rect">
              <a:avLst/>
            </a:prstGeom>
          </p:spPr>
        </p:pic>
      </p:grpSp>
      <p:grpSp>
        <p:nvGrpSpPr>
          <p:cNvPr id="77" name="Group 76">
            <a:extLst>
              <a:ext uri="{FF2B5EF4-FFF2-40B4-BE49-F238E27FC236}">
                <a16:creationId xmlns:a16="http://schemas.microsoft.com/office/drawing/2014/main" id="{6E270560-A48F-5D4D-579F-7E5F6D6B3618}"/>
              </a:ext>
              <a:ext uri="{C183D7F6-B498-43B3-948B-1728B52AA6E4}">
                <adec:decorative xmlns:adec="http://schemas.microsoft.com/office/drawing/2017/decorative" val="1"/>
              </a:ext>
            </a:extLst>
          </p:cNvPr>
          <p:cNvGrpSpPr/>
          <p:nvPr/>
        </p:nvGrpSpPr>
        <p:grpSpPr>
          <a:xfrm>
            <a:off x="6636257" y="1639062"/>
            <a:ext cx="5111495" cy="1301482"/>
            <a:chOff x="6636257" y="1639062"/>
            <a:chExt cx="5111495" cy="1301482"/>
          </a:xfrm>
        </p:grpSpPr>
        <p:pic>
          <p:nvPicPr>
            <p:cNvPr id="26" name="object 26">
              <a:extLst>
                <a:ext uri="{C183D7F6-B498-43B3-948B-1728B52AA6E4}">
                  <adec:decorative xmlns:adec="http://schemas.microsoft.com/office/drawing/2017/decorative" val="1"/>
                </a:ext>
              </a:extLst>
            </p:cNvPr>
            <p:cNvPicPr/>
            <p:nvPr/>
          </p:nvPicPr>
          <p:blipFill>
            <a:blip r:embed="rId14" cstate="print"/>
            <a:stretch>
              <a:fillRect/>
            </a:stretch>
          </p:blipFill>
          <p:spPr>
            <a:xfrm>
              <a:off x="6860285" y="2688335"/>
              <a:ext cx="364997" cy="202691"/>
            </a:xfrm>
            <a:prstGeom prst="rect">
              <a:avLst/>
            </a:prstGeom>
          </p:spPr>
        </p:pic>
        <p:sp>
          <p:nvSpPr>
            <p:cNvPr id="28" name="object 28">
              <a:extLst>
                <a:ext uri="{C183D7F6-B498-43B3-948B-1728B52AA6E4}">
                  <adec:decorative xmlns:adec="http://schemas.microsoft.com/office/drawing/2017/decorative" val="1"/>
                </a:ext>
              </a:extLst>
            </p:cNvPr>
            <p:cNvSpPr/>
            <p:nvPr/>
          </p:nvSpPr>
          <p:spPr>
            <a:xfrm>
              <a:off x="7965947" y="1690877"/>
              <a:ext cx="363220" cy="201295"/>
            </a:xfrm>
            <a:custGeom>
              <a:avLst/>
              <a:gdLst/>
              <a:ahLst/>
              <a:cxnLst/>
              <a:rect l="l" t="t" r="r" b="b"/>
              <a:pathLst>
                <a:path w="363220" h="201294">
                  <a:moveTo>
                    <a:pt x="181356" y="0"/>
                  </a:moveTo>
                  <a:lnTo>
                    <a:pt x="0" y="201167"/>
                  </a:lnTo>
                  <a:lnTo>
                    <a:pt x="362712" y="201167"/>
                  </a:lnTo>
                  <a:lnTo>
                    <a:pt x="181356" y="0"/>
                  </a:lnTo>
                  <a:close/>
                </a:path>
              </a:pathLst>
            </a:custGeom>
            <a:solidFill>
              <a:srgbClr val="0291B3"/>
            </a:solidFill>
          </p:spPr>
          <p:txBody>
            <a:bodyPr wrap="square" lIns="0" tIns="0" rIns="0" bIns="0" rtlCol="0"/>
            <a:lstStyle/>
            <a:p>
              <a:endParaRPr/>
            </a:p>
          </p:txBody>
        </p:sp>
        <p:pic>
          <p:nvPicPr>
            <p:cNvPr id="29" name="object 29">
              <a:extLst>
                <a:ext uri="{C183D7F6-B498-43B3-948B-1728B52AA6E4}">
                  <adec:decorative xmlns:adec="http://schemas.microsoft.com/office/drawing/2017/decorative" val="1"/>
                </a:ext>
              </a:extLst>
            </p:cNvPr>
            <p:cNvPicPr/>
            <p:nvPr/>
          </p:nvPicPr>
          <p:blipFill>
            <a:blip r:embed="rId4" cstate="print"/>
            <a:stretch>
              <a:fillRect/>
            </a:stretch>
          </p:blipFill>
          <p:spPr>
            <a:xfrm>
              <a:off x="6636257" y="1767078"/>
              <a:ext cx="5111495" cy="1076705"/>
            </a:xfrm>
            <a:prstGeom prst="rect">
              <a:avLst/>
            </a:prstGeom>
          </p:spPr>
        </p:pic>
        <p:sp>
          <p:nvSpPr>
            <p:cNvPr id="30" name="object 30">
              <a:extLst>
                <a:ext uri="{C183D7F6-B498-43B3-948B-1728B52AA6E4}">
                  <adec:decorative xmlns:adec="http://schemas.microsoft.com/office/drawing/2017/decorative" val="1"/>
                </a:ext>
              </a:extLst>
            </p:cNvPr>
            <p:cNvSpPr/>
            <p:nvPr/>
          </p:nvSpPr>
          <p:spPr>
            <a:xfrm>
              <a:off x="6661403" y="1792223"/>
              <a:ext cx="5008245" cy="973455"/>
            </a:xfrm>
            <a:custGeom>
              <a:avLst/>
              <a:gdLst/>
              <a:ahLst/>
              <a:cxnLst/>
              <a:rect l="l" t="t" r="r" b="b"/>
              <a:pathLst>
                <a:path w="5008245" h="973455">
                  <a:moveTo>
                    <a:pt x="5007863" y="0"/>
                  </a:moveTo>
                  <a:lnTo>
                    <a:pt x="0" y="0"/>
                  </a:lnTo>
                  <a:lnTo>
                    <a:pt x="0" y="973074"/>
                  </a:lnTo>
                  <a:lnTo>
                    <a:pt x="5007863" y="973074"/>
                  </a:lnTo>
                  <a:lnTo>
                    <a:pt x="5007863" y="0"/>
                  </a:lnTo>
                  <a:close/>
                </a:path>
              </a:pathLst>
            </a:custGeom>
            <a:solidFill>
              <a:srgbClr val="F1F1F1"/>
            </a:solidFill>
          </p:spPr>
          <p:txBody>
            <a:bodyPr wrap="square" lIns="0" tIns="0" rIns="0" bIns="0" rtlCol="0"/>
            <a:lstStyle/>
            <a:p>
              <a:endParaRPr/>
            </a:p>
          </p:txBody>
        </p:sp>
        <p:pic>
          <p:nvPicPr>
            <p:cNvPr id="31" name="object 31">
              <a:extLst>
                <a:ext uri="{C183D7F6-B498-43B3-948B-1728B52AA6E4}">
                  <adec:decorative xmlns:adec="http://schemas.microsoft.com/office/drawing/2017/decorative" val="1"/>
                </a:ext>
              </a:extLst>
            </p:cNvPr>
            <p:cNvPicPr/>
            <p:nvPr/>
          </p:nvPicPr>
          <p:blipFill>
            <a:blip r:embed="rId15" cstate="print"/>
            <a:stretch>
              <a:fillRect/>
            </a:stretch>
          </p:blipFill>
          <p:spPr>
            <a:xfrm>
              <a:off x="7027163" y="1639062"/>
              <a:ext cx="1210055" cy="1301482"/>
            </a:xfrm>
            <a:prstGeom prst="rect">
              <a:avLst/>
            </a:prstGeom>
          </p:spPr>
        </p:pic>
        <p:sp>
          <p:nvSpPr>
            <p:cNvPr id="32" name="object 32">
              <a:extLst>
                <a:ext uri="{C183D7F6-B498-43B3-948B-1728B52AA6E4}">
                  <adec:decorative xmlns:adec="http://schemas.microsoft.com/office/drawing/2017/decorative" val="1"/>
                </a:ext>
              </a:extLst>
            </p:cNvPr>
            <p:cNvSpPr/>
            <p:nvPr/>
          </p:nvSpPr>
          <p:spPr>
            <a:xfrm>
              <a:off x="7040879" y="1690877"/>
              <a:ext cx="1106805" cy="1198245"/>
            </a:xfrm>
            <a:custGeom>
              <a:avLst/>
              <a:gdLst/>
              <a:ahLst/>
              <a:cxnLst/>
              <a:rect l="l" t="t" r="r" b="b"/>
              <a:pathLst>
                <a:path w="1106804" h="1198245">
                  <a:moveTo>
                    <a:pt x="1106424" y="0"/>
                  </a:moveTo>
                  <a:lnTo>
                    <a:pt x="276606" y="0"/>
                  </a:lnTo>
                  <a:lnTo>
                    <a:pt x="0" y="1197864"/>
                  </a:lnTo>
                  <a:lnTo>
                    <a:pt x="829818" y="1197864"/>
                  </a:lnTo>
                  <a:lnTo>
                    <a:pt x="1106424" y="0"/>
                  </a:lnTo>
                  <a:close/>
                </a:path>
              </a:pathLst>
            </a:custGeom>
            <a:solidFill>
              <a:srgbClr val="0291B3"/>
            </a:solidFill>
          </p:spPr>
          <p:txBody>
            <a:bodyPr wrap="square" lIns="0" tIns="0" rIns="0" bIns="0" rtlCol="0"/>
            <a:lstStyle/>
            <a:p>
              <a:endParaRPr/>
            </a:p>
          </p:txBody>
        </p:sp>
        <p:sp>
          <p:nvSpPr>
            <p:cNvPr id="67" name="object 67">
              <a:extLst>
                <a:ext uri="{C183D7F6-B498-43B3-948B-1728B52AA6E4}">
                  <adec:decorative xmlns:adec="http://schemas.microsoft.com/office/drawing/2017/decorative" val="1"/>
                </a:ext>
              </a:extLst>
            </p:cNvPr>
            <p:cNvSpPr/>
            <p:nvPr/>
          </p:nvSpPr>
          <p:spPr>
            <a:xfrm>
              <a:off x="7333361" y="1993747"/>
              <a:ext cx="615950" cy="614680"/>
            </a:xfrm>
            <a:custGeom>
              <a:avLst/>
              <a:gdLst/>
              <a:ahLst/>
              <a:cxnLst/>
              <a:rect l="l" t="t" r="r" b="b"/>
              <a:pathLst>
                <a:path w="615950" h="614680">
                  <a:moveTo>
                    <a:pt x="359841" y="303923"/>
                  </a:moveTo>
                  <a:lnTo>
                    <a:pt x="357987" y="294576"/>
                  </a:lnTo>
                  <a:lnTo>
                    <a:pt x="352907" y="287020"/>
                  </a:lnTo>
                  <a:lnTo>
                    <a:pt x="345300" y="281990"/>
                  </a:lnTo>
                  <a:lnTo>
                    <a:pt x="335851" y="280149"/>
                  </a:lnTo>
                  <a:lnTo>
                    <a:pt x="314858" y="280149"/>
                  </a:lnTo>
                  <a:lnTo>
                    <a:pt x="314858" y="324739"/>
                  </a:lnTo>
                  <a:lnTo>
                    <a:pt x="314858" y="495655"/>
                  </a:lnTo>
                  <a:lnTo>
                    <a:pt x="44983" y="495655"/>
                  </a:lnTo>
                  <a:lnTo>
                    <a:pt x="44983" y="324739"/>
                  </a:lnTo>
                  <a:lnTo>
                    <a:pt x="314858" y="324739"/>
                  </a:lnTo>
                  <a:lnTo>
                    <a:pt x="314858" y="280149"/>
                  </a:lnTo>
                  <a:lnTo>
                    <a:pt x="24003" y="280149"/>
                  </a:lnTo>
                  <a:lnTo>
                    <a:pt x="14554" y="281990"/>
                  </a:lnTo>
                  <a:lnTo>
                    <a:pt x="6946" y="287020"/>
                  </a:lnTo>
                  <a:lnTo>
                    <a:pt x="1854" y="294576"/>
                  </a:lnTo>
                  <a:lnTo>
                    <a:pt x="0" y="303923"/>
                  </a:lnTo>
                  <a:lnTo>
                    <a:pt x="0" y="516458"/>
                  </a:lnTo>
                  <a:lnTo>
                    <a:pt x="1854" y="525818"/>
                  </a:lnTo>
                  <a:lnTo>
                    <a:pt x="6946" y="533374"/>
                  </a:lnTo>
                  <a:lnTo>
                    <a:pt x="14554" y="538403"/>
                  </a:lnTo>
                  <a:lnTo>
                    <a:pt x="24003" y="540245"/>
                  </a:lnTo>
                  <a:lnTo>
                    <a:pt x="142443" y="540245"/>
                  </a:lnTo>
                  <a:lnTo>
                    <a:pt x="142443" y="569963"/>
                  </a:lnTo>
                  <a:lnTo>
                    <a:pt x="89966" y="569963"/>
                  </a:lnTo>
                  <a:lnTo>
                    <a:pt x="89966" y="614553"/>
                  </a:lnTo>
                  <a:lnTo>
                    <a:pt x="269875" y="614553"/>
                  </a:lnTo>
                  <a:lnTo>
                    <a:pt x="269875" y="569963"/>
                  </a:lnTo>
                  <a:lnTo>
                    <a:pt x="217398" y="569963"/>
                  </a:lnTo>
                  <a:lnTo>
                    <a:pt x="217398" y="540245"/>
                  </a:lnTo>
                  <a:lnTo>
                    <a:pt x="335851" y="540245"/>
                  </a:lnTo>
                  <a:lnTo>
                    <a:pt x="345300" y="538403"/>
                  </a:lnTo>
                  <a:lnTo>
                    <a:pt x="352907" y="533374"/>
                  </a:lnTo>
                  <a:lnTo>
                    <a:pt x="357987" y="525818"/>
                  </a:lnTo>
                  <a:lnTo>
                    <a:pt x="359841" y="516458"/>
                  </a:lnTo>
                  <a:lnTo>
                    <a:pt x="359841" y="495655"/>
                  </a:lnTo>
                  <a:lnTo>
                    <a:pt x="359841" y="324739"/>
                  </a:lnTo>
                  <a:lnTo>
                    <a:pt x="359841" y="303923"/>
                  </a:lnTo>
                  <a:close/>
                </a:path>
                <a:path w="615950" h="614680">
                  <a:moveTo>
                    <a:pt x="615480" y="172402"/>
                  </a:moveTo>
                  <a:lnTo>
                    <a:pt x="611098" y="146989"/>
                  </a:lnTo>
                  <a:lnTo>
                    <a:pt x="598982" y="125120"/>
                  </a:lnTo>
                  <a:lnTo>
                    <a:pt x="580682" y="108127"/>
                  </a:lnTo>
                  <a:lnTo>
                    <a:pt x="571246" y="103695"/>
                  </a:lnTo>
                  <a:lnTo>
                    <a:pt x="571246" y="171653"/>
                  </a:lnTo>
                  <a:lnTo>
                    <a:pt x="568045" y="184835"/>
                  </a:lnTo>
                  <a:lnTo>
                    <a:pt x="560285" y="195719"/>
                  </a:lnTo>
                  <a:lnTo>
                    <a:pt x="548995" y="203111"/>
                  </a:lnTo>
                  <a:lnTo>
                    <a:pt x="535266" y="205841"/>
                  </a:lnTo>
                  <a:lnTo>
                    <a:pt x="313359" y="205841"/>
                  </a:lnTo>
                  <a:lnTo>
                    <a:pt x="273634" y="179832"/>
                  </a:lnTo>
                  <a:lnTo>
                    <a:pt x="269786" y="155498"/>
                  </a:lnTo>
                  <a:lnTo>
                    <a:pt x="272681" y="143459"/>
                  </a:lnTo>
                  <a:lnTo>
                    <a:pt x="305130" y="114922"/>
                  </a:lnTo>
                  <a:lnTo>
                    <a:pt x="315607" y="113690"/>
                  </a:lnTo>
                  <a:lnTo>
                    <a:pt x="320865" y="113690"/>
                  </a:lnTo>
                  <a:lnTo>
                    <a:pt x="323100" y="114427"/>
                  </a:lnTo>
                  <a:lnTo>
                    <a:pt x="336600" y="116662"/>
                  </a:lnTo>
                  <a:lnTo>
                    <a:pt x="336600" y="113690"/>
                  </a:lnTo>
                  <a:lnTo>
                    <a:pt x="336600" y="101803"/>
                  </a:lnTo>
                  <a:lnTo>
                    <a:pt x="339826" y="82638"/>
                  </a:lnTo>
                  <a:lnTo>
                    <a:pt x="348869" y="66128"/>
                  </a:lnTo>
                  <a:lnTo>
                    <a:pt x="362851" y="53530"/>
                  </a:lnTo>
                  <a:lnTo>
                    <a:pt x="380834" y="46075"/>
                  </a:lnTo>
                  <a:lnTo>
                    <a:pt x="389826" y="44589"/>
                  </a:lnTo>
                  <a:lnTo>
                    <a:pt x="394322" y="44589"/>
                  </a:lnTo>
                  <a:lnTo>
                    <a:pt x="436283" y="62763"/>
                  </a:lnTo>
                  <a:lnTo>
                    <a:pt x="449795" y="84709"/>
                  </a:lnTo>
                  <a:lnTo>
                    <a:pt x="459549" y="81000"/>
                  </a:lnTo>
                  <a:lnTo>
                    <a:pt x="464045" y="79514"/>
                  </a:lnTo>
                  <a:lnTo>
                    <a:pt x="469290" y="78765"/>
                  </a:lnTo>
                  <a:lnTo>
                    <a:pt x="474535" y="78765"/>
                  </a:lnTo>
                  <a:lnTo>
                    <a:pt x="509625" y="94538"/>
                  </a:lnTo>
                  <a:lnTo>
                    <a:pt x="521017" y="136728"/>
                  </a:lnTo>
                  <a:lnTo>
                    <a:pt x="536003" y="136728"/>
                  </a:lnTo>
                  <a:lnTo>
                    <a:pt x="549732" y="139471"/>
                  </a:lnTo>
                  <a:lnTo>
                    <a:pt x="560933" y="146951"/>
                  </a:lnTo>
                  <a:lnTo>
                    <a:pt x="568477" y="158051"/>
                  </a:lnTo>
                  <a:lnTo>
                    <a:pt x="571246" y="171653"/>
                  </a:lnTo>
                  <a:lnTo>
                    <a:pt x="571246" y="103695"/>
                  </a:lnTo>
                  <a:lnTo>
                    <a:pt x="557745" y="97345"/>
                  </a:lnTo>
                  <a:lnTo>
                    <a:pt x="550913" y="78765"/>
                  </a:lnTo>
                  <a:lnTo>
                    <a:pt x="548792" y="72974"/>
                  </a:lnTo>
                  <a:lnTo>
                    <a:pt x="532168" y="53403"/>
                  </a:lnTo>
                  <a:lnTo>
                    <a:pt x="516991" y="44589"/>
                  </a:lnTo>
                  <a:lnTo>
                    <a:pt x="509778" y="40386"/>
                  </a:lnTo>
                  <a:lnTo>
                    <a:pt x="487680" y="36410"/>
                  </a:lnTo>
                  <a:lnTo>
                    <a:pt x="483527" y="35661"/>
                  </a:lnTo>
                  <a:lnTo>
                    <a:pt x="479793" y="35661"/>
                  </a:lnTo>
                  <a:lnTo>
                    <a:pt x="475284" y="36410"/>
                  </a:lnTo>
                  <a:lnTo>
                    <a:pt x="471538" y="36410"/>
                  </a:lnTo>
                  <a:lnTo>
                    <a:pt x="456311" y="21310"/>
                  </a:lnTo>
                  <a:lnTo>
                    <a:pt x="437997" y="9842"/>
                  </a:lnTo>
                  <a:lnTo>
                    <a:pt x="417144" y="2552"/>
                  </a:lnTo>
                  <a:lnTo>
                    <a:pt x="394322" y="0"/>
                  </a:lnTo>
                  <a:lnTo>
                    <a:pt x="361721" y="5410"/>
                  </a:lnTo>
                  <a:lnTo>
                    <a:pt x="333692" y="20434"/>
                  </a:lnTo>
                  <a:lnTo>
                    <a:pt x="311988" y="43256"/>
                  </a:lnTo>
                  <a:lnTo>
                    <a:pt x="298373" y="72085"/>
                  </a:lnTo>
                  <a:lnTo>
                    <a:pt x="269176" y="83185"/>
                  </a:lnTo>
                  <a:lnTo>
                    <a:pt x="245884" y="102920"/>
                  </a:lnTo>
                  <a:lnTo>
                    <a:pt x="230479" y="129349"/>
                  </a:lnTo>
                  <a:lnTo>
                    <a:pt x="224904" y="160502"/>
                  </a:lnTo>
                  <a:lnTo>
                    <a:pt x="232003" y="195567"/>
                  </a:lnTo>
                  <a:lnTo>
                    <a:pt x="251333" y="224142"/>
                  </a:lnTo>
                  <a:lnTo>
                    <a:pt x="279933" y="243382"/>
                  </a:lnTo>
                  <a:lnTo>
                    <a:pt x="314871" y="250431"/>
                  </a:lnTo>
                  <a:lnTo>
                    <a:pt x="539762" y="250431"/>
                  </a:lnTo>
                  <a:lnTo>
                    <a:pt x="569925" y="244297"/>
                  </a:lnTo>
                  <a:lnTo>
                    <a:pt x="593915" y="227571"/>
                  </a:lnTo>
                  <a:lnTo>
                    <a:pt x="607796" y="205841"/>
                  </a:lnTo>
                  <a:lnTo>
                    <a:pt x="609752" y="202780"/>
                  </a:lnTo>
                  <a:lnTo>
                    <a:pt x="615480" y="172402"/>
                  </a:lnTo>
                  <a:close/>
                </a:path>
              </a:pathLst>
            </a:custGeom>
            <a:solidFill>
              <a:srgbClr val="FFFFFF"/>
            </a:solidFill>
          </p:spPr>
          <p:txBody>
            <a:bodyPr wrap="square" lIns="0" tIns="0" rIns="0" bIns="0" rtlCol="0"/>
            <a:lstStyle/>
            <a:p>
              <a:endParaRPr/>
            </a:p>
          </p:txBody>
        </p:sp>
        <p:pic>
          <p:nvPicPr>
            <p:cNvPr id="68" name="object 68">
              <a:extLst>
                <a:ext uri="{C183D7F6-B498-43B3-948B-1728B52AA6E4}">
                  <adec:decorative xmlns:adec="http://schemas.microsoft.com/office/drawing/2017/decorative" val="1"/>
                </a:ext>
              </a:extLst>
            </p:cNvPr>
            <p:cNvPicPr/>
            <p:nvPr/>
          </p:nvPicPr>
          <p:blipFill>
            <a:blip r:embed="rId16" cstate="print"/>
            <a:stretch>
              <a:fillRect/>
            </a:stretch>
          </p:blipFill>
          <p:spPr>
            <a:xfrm>
              <a:off x="7728442" y="2273891"/>
              <a:ext cx="131261" cy="164969"/>
            </a:xfrm>
            <a:prstGeom prst="rect">
              <a:avLst/>
            </a:prstGeom>
          </p:spPr>
        </p:pic>
        <p:pic>
          <p:nvPicPr>
            <p:cNvPr id="69" name="object 69">
              <a:extLst>
                <a:ext uri="{C183D7F6-B498-43B3-948B-1728B52AA6E4}">
                  <adec:decorative xmlns:adec="http://schemas.microsoft.com/office/drawing/2017/decorative" val="1"/>
                </a:ext>
              </a:extLst>
            </p:cNvPr>
            <p:cNvPicPr/>
            <p:nvPr/>
          </p:nvPicPr>
          <p:blipFill>
            <a:blip r:embed="rId17" cstate="print"/>
            <a:stretch>
              <a:fillRect/>
            </a:stretch>
          </p:blipFill>
          <p:spPr>
            <a:xfrm>
              <a:off x="7397030" y="2079196"/>
              <a:ext cx="131261" cy="164969"/>
            </a:xfrm>
            <a:prstGeom prst="rect">
              <a:avLst/>
            </a:prstGeom>
          </p:spPr>
        </p:pic>
      </p:grpSp>
      <p:grpSp>
        <p:nvGrpSpPr>
          <p:cNvPr id="79" name="Group 78">
            <a:extLst>
              <a:ext uri="{FF2B5EF4-FFF2-40B4-BE49-F238E27FC236}">
                <a16:creationId xmlns:a16="http://schemas.microsoft.com/office/drawing/2014/main" id="{100A9616-0087-44D3-E54C-62E01B6C67AB}"/>
              </a:ext>
              <a:ext uri="{C183D7F6-B498-43B3-948B-1728B52AA6E4}">
                <adec:decorative xmlns:adec="http://schemas.microsoft.com/office/drawing/2017/decorative" val="1"/>
              </a:ext>
            </a:extLst>
          </p:cNvPr>
          <p:cNvGrpSpPr/>
          <p:nvPr/>
        </p:nvGrpSpPr>
        <p:grpSpPr>
          <a:xfrm>
            <a:off x="6622542" y="3115056"/>
            <a:ext cx="5111495" cy="1301495"/>
            <a:chOff x="6622542" y="3115056"/>
            <a:chExt cx="5111495" cy="1301495"/>
          </a:xfrm>
        </p:grpSpPr>
        <p:sp>
          <p:nvSpPr>
            <p:cNvPr id="37" name="object 37">
              <a:extLst>
                <a:ext uri="{C183D7F6-B498-43B3-948B-1728B52AA6E4}">
                  <adec:decorative xmlns:adec="http://schemas.microsoft.com/office/drawing/2017/decorative" val="1"/>
                </a:ext>
              </a:extLst>
            </p:cNvPr>
            <p:cNvSpPr/>
            <p:nvPr/>
          </p:nvSpPr>
          <p:spPr>
            <a:xfrm>
              <a:off x="7965948" y="3171444"/>
              <a:ext cx="363220" cy="201295"/>
            </a:xfrm>
            <a:custGeom>
              <a:avLst/>
              <a:gdLst/>
              <a:ahLst/>
              <a:cxnLst/>
              <a:rect l="l" t="t" r="r" b="b"/>
              <a:pathLst>
                <a:path w="363220" h="201295">
                  <a:moveTo>
                    <a:pt x="181356" y="0"/>
                  </a:moveTo>
                  <a:lnTo>
                    <a:pt x="0" y="201167"/>
                  </a:lnTo>
                  <a:lnTo>
                    <a:pt x="362712" y="201167"/>
                  </a:lnTo>
                  <a:lnTo>
                    <a:pt x="181356" y="0"/>
                  </a:lnTo>
                  <a:close/>
                </a:path>
              </a:pathLst>
            </a:custGeom>
            <a:solidFill>
              <a:srgbClr val="006192"/>
            </a:solidFill>
          </p:spPr>
          <p:txBody>
            <a:bodyPr wrap="square" lIns="0" tIns="0" rIns="0" bIns="0" rtlCol="0"/>
            <a:lstStyle/>
            <a:p>
              <a:endParaRPr/>
            </a:p>
          </p:txBody>
        </p:sp>
        <p:pic>
          <p:nvPicPr>
            <p:cNvPr id="38" name="object 38">
              <a:extLst>
                <a:ext uri="{C183D7F6-B498-43B3-948B-1728B52AA6E4}">
                  <adec:decorative xmlns:adec="http://schemas.microsoft.com/office/drawing/2017/decorative" val="1"/>
                </a:ext>
              </a:extLst>
            </p:cNvPr>
            <p:cNvPicPr/>
            <p:nvPr/>
          </p:nvPicPr>
          <p:blipFill>
            <a:blip r:embed="rId11" cstate="print"/>
            <a:stretch>
              <a:fillRect/>
            </a:stretch>
          </p:blipFill>
          <p:spPr>
            <a:xfrm>
              <a:off x="6622542" y="3253740"/>
              <a:ext cx="5111495" cy="1077467"/>
            </a:xfrm>
            <a:prstGeom prst="rect">
              <a:avLst/>
            </a:prstGeom>
          </p:spPr>
        </p:pic>
        <p:sp>
          <p:nvSpPr>
            <p:cNvPr id="39" name="object 39">
              <a:extLst>
                <a:ext uri="{C183D7F6-B498-43B3-948B-1728B52AA6E4}">
                  <adec:decorative xmlns:adec="http://schemas.microsoft.com/office/drawing/2017/decorative" val="1"/>
                </a:ext>
              </a:extLst>
            </p:cNvPr>
            <p:cNvSpPr/>
            <p:nvPr/>
          </p:nvSpPr>
          <p:spPr>
            <a:xfrm>
              <a:off x="6647688" y="3278886"/>
              <a:ext cx="5008245" cy="974090"/>
            </a:xfrm>
            <a:custGeom>
              <a:avLst/>
              <a:gdLst/>
              <a:ahLst/>
              <a:cxnLst/>
              <a:rect l="l" t="t" r="r" b="b"/>
              <a:pathLst>
                <a:path w="5008245" h="974089">
                  <a:moveTo>
                    <a:pt x="5007863" y="0"/>
                  </a:moveTo>
                  <a:lnTo>
                    <a:pt x="0" y="0"/>
                  </a:lnTo>
                  <a:lnTo>
                    <a:pt x="0" y="973836"/>
                  </a:lnTo>
                  <a:lnTo>
                    <a:pt x="5007863" y="973836"/>
                  </a:lnTo>
                  <a:lnTo>
                    <a:pt x="5007863" y="0"/>
                  </a:lnTo>
                  <a:close/>
                </a:path>
              </a:pathLst>
            </a:custGeom>
            <a:solidFill>
              <a:srgbClr val="F1F1F1"/>
            </a:solidFill>
          </p:spPr>
          <p:txBody>
            <a:bodyPr wrap="square" lIns="0" tIns="0" rIns="0" bIns="0" rtlCol="0"/>
            <a:lstStyle/>
            <a:p>
              <a:endParaRPr/>
            </a:p>
          </p:txBody>
        </p:sp>
        <p:pic>
          <p:nvPicPr>
            <p:cNvPr id="44" name="object 44">
              <a:extLst>
                <a:ext uri="{C183D7F6-B498-43B3-948B-1728B52AA6E4}">
                  <adec:decorative xmlns:adec="http://schemas.microsoft.com/office/drawing/2017/decorative" val="1"/>
                </a:ext>
              </a:extLst>
            </p:cNvPr>
            <p:cNvPicPr/>
            <p:nvPr/>
          </p:nvPicPr>
          <p:blipFill>
            <a:blip r:embed="rId15" cstate="print"/>
            <a:stretch>
              <a:fillRect/>
            </a:stretch>
          </p:blipFill>
          <p:spPr>
            <a:xfrm>
              <a:off x="7027164" y="3115056"/>
              <a:ext cx="1210055" cy="1301495"/>
            </a:xfrm>
            <a:prstGeom prst="rect">
              <a:avLst/>
            </a:prstGeom>
          </p:spPr>
        </p:pic>
        <p:sp>
          <p:nvSpPr>
            <p:cNvPr id="45" name="object 45">
              <a:extLst>
                <a:ext uri="{C183D7F6-B498-43B3-948B-1728B52AA6E4}">
                  <adec:decorative xmlns:adec="http://schemas.microsoft.com/office/drawing/2017/decorative" val="1"/>
                </a:ext>
              </a:extLst>
            </p:cNvPr>
            <p:cNvSpPr/>
            <p:nvPr/>
          </p:nvSpPr>
          <p:spPr>
            <a:xfrm>
              <a:off x="7040880" y="3166872"/>
              <a:ext cx="1106805" cy="1198245"/>
            </a:xfrm>
            <a:custGeom>
              <a:avLst/>
              <a:gdLst/>
              <a:ahLst/>
              <a:cxnLst/>
              <a:rect l="l" t="t" r="r" b="b"/>
              <a:pathLst>
                <a:path w="1106804" h="1198245">
                  <a:moveTo>
                    <a:pt x="1106424" y="0"/>
                  </a:moveTo>
                  <a:lnTo>
                    <a:pt x="276606" y="0"/>
                  </a:lnTo>
                  <a:lnTo>
                    <a:pt x="0" y="1197864"/>
                  </a:lnTo>
                  <a:lnTo>
                    <a:pt x="829818" y="1197864"/>
                  </a:lnTo>
                  <a:lnTo>
                    <a:pt x="1106424" y="0"/>
                  </a:lnTo>
                  <a:close/>
                </a:path>
              </a:pathLst>
            </a:custGeom>
            <a:solidFill>
              <a:srgbClr val="006192"/>
            </a:solidFill>
          </p:spPr>
          <p:txBody>
            <a:bodyPr wrap="square" lIns="0" tIns="0" rIns="0" bIns="0" rtlCol="0"/>
            <a:lstStyle/>
            <a:p>
              <a:endParaRPr/>
            </a:p>
          </p:txBody>
        </p:sp>
        <p:pic>
          <p:nvPicPr>
            <p:cNvPr id="65" name="object 65">
              <a:extLst>
                <a:ext uri="{C183D7F6-B498-43B3-948B-1728B52AA6E4}">
                  <adec:decorative xmlns:adec="http://schemas.microsoft.com/office/drawing/2017/decorative" val="1"/>
                </a:ext>
              </a:extLst>
            </p:cNvPr>
            <p:cNvPicPr/>
            <p:nvPr/>
          </p:nvPicPr>
          <p:blipFill>
            <a:blip r:embed="rId18" cstate="print"/>
            <a:stretch>
              <a:fillRect/>
            </a:stretch>
          </p:blipFill>
          <p:spPr>
            <a:xfrm>
              <a:off x="7104888" y="3300984"/>
              <a:ext cx="927353" cy="933449"/>
            </a:xfrm>
            <a:prstGeom prst="rect">
              <a:avLst/>
            </a:prstGeom>
          </p:spPr>
        </p:pic>
        <p:pic>
          <p:nvPicPr>
            <p:cNvPr id="35" name="object 35">
              <a:extLst>
                <a:ext uri="{C183D7F6-B498-43B3-948B-1728B52AA6E4}">
                  <adec:decorative xmlns:adec="http://schemas.microsoft.com/office/drawing/2017/decorative" val="1"/>
                </a:ext>
              </a:extLst>
            </p:cNvPr>
            <p:cNvPicPr/>
            <p:nvPr/>
          </p:nvPicPr>
          <p:blipFill>
            <a:blip r:embed="rId19" cstate="print"/>
            <a:stretch>
              <a:fillRect/>
            </a:stretch>
          </p:blipFill>
          <p:spPr>
            <a:xfrm>
              <a:off x="6860285" y="4163567"/>
              <a:ext cx="364997" cy="202691"/>
            </a:xfrm>
            <a:prstGeom prst="rect">
              <a:avLst/>
            </a:prstGeom>
          </p:spPr>
        </p:pic>
      </p:grpSp>
      <p:grpSp>
        <p:nvGrpSpPr>
          <p:cNvPr id="80" name="Group 79">
            <a:extLst>
              <a:ext uri="{FF2B5EF4-FFF2-40B4-BE49-F238E27FC236}">
                <a16:creationId xmlns:a16="http://schemas.microsoft.com/office/drawing/2014/main" id="{B1A07D73-DE49-4462-492D-B990E3939850}"/>
              </a:ext>
              <a:ext uri="{C183D7F6-B498-43B3-948B-1728B52AA6E4}">
                <adec:decorative xmlns:adec="http://schemas.microsoft.com/office/drawing/2017/decorative" val="1"/>
              </a:ext>
            </a:extLst>
          </p:cNvPr>
          <p:cNvGrpSpPr/>
          <p:nvPr/>
        </p:nvGrpSpPr>
        <p:grpSpPr>
          <a:xfrm>
            <a:off x="6622542" y="4603241"/>
            <a:ext cx="5111495" cy="1301495"/>
            <a:chOff x="6622542" y="4603241"/>
            <a:chExt cx="5111495" cy="1301495"/>
          </a:xfrm>
        </p:grpSpPr>
        <p:pic>
          <p:nvPicPr>
            <p:cNvPr id="33" name="object 33">
              <a:extLst>
                <a:ext uri="{C183D7F6-B498-43B3-948B-1728B52AA6E4}">
                  <adec:decorative xmlns:adec="http://schemas.microsoft.com/office/drawing/2017/decorative" val="1"/>
                </a:ext>
              </a:extLst>
            </p:cNvPr>
            <p:cNvPicPr/>
            <p:nvPr/>
          </p:nvPicPr>
          <p:blipFill>
            <a:blip r:embed="rId20" cstate="print"/>
            <a:stretch>
              <a:fillRect/>
            </a:stretch>
          </p:blipFill>
          <p:spPr>
            <a:xfrm>
              <a:off x="6860285" y="5651753"/>
              <a:ext cx="364997" cy="202691"/>
            </a:xfrm>
            <a:prstGeom prst="rect">
              <a:avLst/>
            </a:prstGeom>
          </p:spPr>
        </p:pic>
        <p:sp>
          <p:nvSpPr>
            <p:cNvPr id="34" name="object 34">
              <a:extLst>
                <a:ext uri="{C183D7F6-B498-43B3-948B-1728B52AA6E4}">
                  <adec:decorative xmlns:adec="http://schemas.microsoft.com/office/drawing/2017/decorative" val="1"/>
                </a:ext>
              </a:extLst>
            </p:cNvPr>
            <p:cNvSpPr/>
            <p:nvPr/>
          </p:nvSpPr>
          <p:spPr>
            <a:xfrm>
              <a:off x="7965947" y="4664964"/>
              <a:ext cx="363220" cy="201295"/>
            </a:xfrm>
            <a:custGeom>
              <a:avLst/>
              <a:gdLst/>
              <a:ahLst/>
              <a:cxnLst/>
              <a:rect l="l" t="t" r="r" b="b"/>
              <a:pathLst>
                <a:path w="363220" h="201295">
                  <a:moveTo>
                    <a:pt x="181356" y="0"/>
                  </a:moveTo>
                  <a:lnTo>
                    <a:pt x="0" y="201168"/>
                  </a:lnTo>
                  <a:lnTo>
                    <a:pt x="362712" y="201168"/>
                  </a:lnTo>
                  <a:lnTo>
                    <a:pt x="181356" y="0"/>
                  </a:lnTo>
                  <a:close/>
                </a:path>
              </a:pathLst>
            </a:custGeom>
            <a:solidFill>
              <a:srgbClr val="023A6C"/>
            </a:solidFill>
          </p:spPr>
          <p:txBody>
            <a:bodyPr wrap="square" lIns="0" tIns="0" rIns="0" bIns="0" rtlCol="0"/>
            <a:lstStyle/>
            <a:p>
              <a:endParaRPr/>
            </a:p>
          </p:txBody>
        </p:sp>
        <p:pic>
          <p:nvPicPr>
            <p:cNvPr id="41" name="object 41">
              <a:extLst>
                <a:ext uri="{C183D7F6-B498-43B3-948B-1728B52AA6E4}">
                  <adec:decorative xmlns:adec="http://schemas.microsoft.com/office/drawing/2017/decorative" val="1"/>
                </a:ext>
              </a:extLst>
            </p:cNvPr>
            <p:cNvPicPr/>
            <p:nvPr/>
          </p:nvPicPr>
          <p:blipFill>
            <a:blip r:embed="rId4" cstate="print"/>
            <a:stretch>
              <a:fillRect/>
            </a:stretch>
          </p:blipFill>
          <p:spPr>
            <a:xfrm>
              <a:off x="6622542" y="4728971"/>
              <a:ext cx="5111495" cy="1076705"/>
            </a:xfrm>
            <a:prstGeom prst="rect">
              <a:avLst/>
            </a:prstGeom>
          </p:spPr>
        </p:pic>
        <p:sp>
          <p:nvSpPr>
            <p:cNvPr id="42" name="object 42">
              <a:extLst>
                <a:ext uri="{C183D7F6-B498-43B3-948B-1728B52AA6E4}">
                  <adec:decorative xmlns:adec="http://schemas.microsoft.com/office/drawing/2017/decorative" val="1"/>
                </a:ext>
              </a:extLst>
            </p:cNvPr>
            <p:cNvSpPr/>
            <p:nvPr/>
          </p:nvSpPr>
          <p:spPr>
            <a:xfrm>
              <a:off x="6647688" y="4754117"/>
              <a:ext cx="5008245" cy="973455"/>
            </a:xfrm>
            <a:custGeom>
              <a:avLst/>
              <a:gdLst/>
              <a:ahLst/>
              <a:cxnLst/>
              <a:rect l="l" t="t" r="r" b="b"/>
              <a:pathLst>
                <a:path w="5008245" h="973454">
                  <a:moveTo>
                    <a:pt x="5007863" y="0"/>
                  </a:moveTo>
                  <a:lnTo>
                    <a:pt x="0" y="0"/>
                  </a:lnTo>
                  <a:lnTo>
                    <a:pt x="0" y="973073"/>
                  </a:lnTo>
                  <a:lnTo>
                    <a:pt x="5007863" y="973073"/>
                  </a:lnTo>
                  <a:lnTo>
                    <a:pt x="5007863" y="0"/>
                  </a:lnTo>
                  <a:close/>
                </a:path>
              </a:pathLst>
            </a:custGeom>
            <a:solidFill>
              <a:srgbClr val="F1F1F1"/>
            </a:solidFill>
          </p:spPr>
          <p:txBody>
            <a:bodyPr wrap="square" lIns="0" tIns="0" rIns="0" bIns="0" rtlCol="0"/>
            <a:lstStyle/>
            <a:p>
              <a:endParaRPr/>
            </a:p>
          </p:txBody>
        </p:sp>
        <p:pic>
          <p:nvPicPr>
            <p:cNvPr id="47" name="object 47">
              <a:extLst>
                <a:ext uri="{C183D7F6-B498-43B3-948B-1728B52AA6E4}">
                  <adec:decorative xmlns:adec="http://schemas.microsoft.com/office/drawing/2017/decorative" val="1"/>
                </a:ext>
              </a:extLst>
            </p:cNvPr>
            <p:cNvPicPr/>
            <p:nvPr/>
          </p:nvPicPr>
          <p:blipFill>
            <a:blip r:embed="rId15" cstate="print"/>
            <a:stretch>
              <a:fillRect/>
            </a:stretch>
          </p:blipFill>
          <p:spPr>
            <a:xfrm>
              <a:off x="7027164" y="4603241"/>
              <a:ext cx="1210055" cy="1301495"/>
            </a:xfrm>
            <a:prstGeom prst="rect">
              <a:avLst/>
            </a:prstGeom>
          </p:spPr>
        </p:pic>
        <p:sp>
          <p:nvSpPr>
            <p:cNvPr id="48" name="object 48">
              <a:extLst>
                <a:ext uri="{C183D7F6-B498-43B3-948B-1728B52AA6E4}">
                  <adec:decorative xmlns:adec="http://schemas.microsoft.com/office/drawing/2017/decorative" val="1"/>
                </a:ext>
              </a:extLst>
            </p:cNvPr>
            <p:cNvSpPr/>
            <p:nvPr/>
          </p:nvSpPr>
          <p:spPr>
            <a:xfrm>
              <a:off x="7040880" y="4655057"/>
              <a:ext cx="1106805" cy="1198245"/>
            </a:xfrm>
            <a:custGeom>
              <a:avLst/>
              <a:gdLst/>
              <a:ahLst/>
              <a:cxnLst/>
              <a:rect l="l" t="t" r="r" b="b"/>
              <a:pathLst>
                <a:path w="1106804" h="1198245">
                  <a:moveTo>
                    <a:pt x="1106424" y="0"/>
                  </a:moveTo>
                  <a:lnTo>
                    <a:pt x="276606" y="0"/>
                  </a:lnTo>
                  <a:lnTo>
                    <a:pt x="0" y="1197863"/>
                  </a:lnTo>
                  <a:lnTo>
                    <a:pt x="829818" y="1197863"/>
                  </a:lnTo>
                  <a:lnTo>
                    <a:pt x="1106424" y="0"/>
                  </a:lnTo>
                  <a:close/>
                </a:path>
              </a:pathLst>
            </a:custGeom>
            <a:solidFill>
              <a:srgbClr val="023A6C"/>
            </a:solidFill>
          </p:spPr>
          <p:txBody>
            <a:bodyPr wrap="square" lIns="0" tIns="0" rIns="0" bIns="0" rtlCol="0"/>
            <a:lstStyle/>
            <a:p>
              <a:endParaRPr/>
            </a:p>
          </p:txBody>
        </p:sp>
        <p:pic>
          <p:nvPicPr>
            <p:cNvPr id="49" name="object 49">
              <a:extLst>
                <a:ext uri="{C183D7F6-B498-43B3-948B-1728B52AA6E4}">
                  <adec:decorative xmlns:adec="http://schemas.microsoft.com/office/drawing/2017/decorative" val="1"/>
                </a:ext>
              </a:extLst>
            </p:cNvPr>
            <p:cNvPicPr/>
            <p:nvPr/>
          </p:nvPicPr>
          <p:blipFill>
            <a:blip r:embed="rId21" cstate="print"/>
            <a:stretch>
              <a:fillRect/>
            </a:stretch>
          </p:blipFill>
          <p:spPr>
            <a:xfrm>
              <a:off x="7203947" y="4927853"/>
              <a:ext cx="731519" cy="731519"/>
            </a:xfrm>
            <a:prstGeom prst="rect">
              <a:avLst/>
            </a:prstGeom>
          </p:spPr>
        </p:pic>
      </p:grpSp>
      <p:sp>
        <p:nvSpPr>
          <p:cNvPr id="50" name="object 50"/>
          <p:cNvSpPr txBox="1"/>
          <p:nvPr/>
        </p:nvSpPr>
        <p:spPr>
          <a:xfrm>
            <a:off x="3037616" y="1926594"/>
            <a:ext cx="2680335" cy="757555"/>
          </a:xfrm>
          <a:prstGeom prst="rect">
            <a:avLst/>
          </a:prstGeom>
        </p:spPr>
        <p:txBody>
          <a:bodyPr vert="horz" wrap="square" lIns="0" tIns="12700" rIns="0" bIns="0" rtlCol="0">
            <a:spAutoFit/>
          </a:bodyPr>
          <a:lstStyle/>
          <a:p>
            <a:pPr marL="12700" marR="5080">
              <a:lnSpc>
                <a:spcPct val="100000"/>
              </a:lnSpc>
              <a:spcBef>
                <a:spcPts val="100"/>
              </a:spcBef>
            </a:pPr>
            <a:r>
              <a:rPr sz="1600" dirty="0">
                <a:latin typeface="Arial"/>
                <a:cs typeface="Arial"/>
              </a:rPr>
              <a:t>Develop,</a:t>
            </a:r>
            <a:r>
              <a:rPr sz="1600" spc="-65" dirty="0">
                <a:latin typeface="Arial"/>
                <a:cs typeface="Arial"/>
              </a:rPr>
              <a:t> </a:t>
            </a:r>
            <a:r>
              <a:rPr sz="1600" dirty="0">
                <a:latin typeface="Arial"/>
                <a:cs typeface="Arial"/>
              </a:rPr>
              <a:t>demonstrate,</a:t>
            </a:r>
            <a:r>
              <a:rPr sz="1600" spc="-40" dirty="0">
                <a:latin typeface="Arial"/>
                <a:cs typeface="Arial"/>
              </a:rPr>
              <a:t> </a:t>
            </a:r>
            <a:r>
              <a:rPr sz="1600" spc="-25" dirty="0">
                <a:latin typeface="Arial"/>
                <a:cs typeface="Arial"/>
              </a:rPr>
              <a:t>and </a:t>
            </a:r>
            <a:r>
              <a:rPr sz="1600" dirty="0">
                <a:latin typeface="Arial"/>
                <a:cs typeface="Arial"/>
              </a:rPr>
              <a:t>disseminate</a:t>
            </a:r>
            <a:r>
              <a:rPr sz="1600" spc="-55" dirty="0">
                <a:latin typeface="Arial"/>
                <a:cs typeface="Arial"/>
              </a:rPr>
              <a:t> </a:t>
            </a:r>
            <a:r>
              <a:rPr sz="1600" dirty="0">
                <a:latin typeface="Arial"/>
                <a:cs typeface="Arial"/>
              </a:rPr>
              <a:t>innovations</a:t>
            </a:r>
            <a:r>
              <a:rPr sz="1600" spc="-50" dirty="0">
                <a:latin typeface="Arial"/>
                <a:cs typeface="Arial"/>
              </a:rPr>
              <a:t> </a:t>
            </a:r>
            <a:r>
              <a:rPr sz="1600" spc="-20" dirty="0">
                <a:latin typeface="Arial"/>
                <a:cs typeface="Arial"/>
              </a:rPr>
              <a:t>that </a:t>
            </a:r>
            <a:r>
              <a:rPr sz="1600" dirty="0">
                <a:latin typeface="Arial"/>
                <a:cs typeface="Arial"/>
              </a:rPr>
              <a:t>turn</a:t>
            </a:r>
            <a:r>
              <a:rPr sz="1600" spc="-25" dirty="0">
                <a:latin typeface="Arial"/>
                <a:cs typeface="Arial"/>
              </a:rPr>
              <a:t> </a:t>
            </a:r>
            <a:r>
              <a:rPr sz="1600" dirty="0">
                <a:latin typeface="Arial"/>
                <a:cs typeface="Arial"/>
              </a:rPr>
              <a:t>science</a:t>
            </a:r>
            <a:r>
              <a:rPr sz="1600" spc="-40" dirty="0">
                <a:latin typeface="Arial"/>
                <a:cs typeface="Arial"/>
              </a:rPr>
              <a:t> </a:t>
            </a:r>
            <a:r>
              <a:rPr sz="1600" dirty="0">
                <a:latin typeface="Arial"/>
                <a:cs typeface="Arial"/>
              </a:rPr>
              <a:t>into</a:t>
            </a:r>
            <a:r>
              <a:rPr sz="1600" spc="-25" dirty="0">
                <a:latin typeface="Arial"/>
                <a:cs typeface="Arial"/>
              </a:rPr>
              <a:t> </a:t>
            </a:r>
            <a:r>
              <a:rPr sz="1600" dirty="0">
                <a:latin typeface="Arial"/>
                <a:cs typeface="Arial"/>
              </a:rPr>
              <a:t>health</a:t>
            </a:r>
            <a:r>
              <a:rPr sz="1600" spc="-20" dirty="0">
                <a:latin typeface="Arial"/>
                <a:cs typeface="Arial"/>
              </a:rPr>
              <a:t> </a:t>
            </a:r>
            <a:r>
              <a:rPr sz="1600" spc="-10" dirty="0">
                <a:latin typeface="Arial"/>
                <a:cs typeface="Arial"/>
              </a:rPr>
              <a:t>faster</a:t>
            </a:r>
            <a:endParaRPr sz="1600" dirty="0">
              <a:latin typeface="Arial"/>
              <a:cs typeface="Arial"/>
            </a:endParaRPr>
          </a:p>
        </p:txBody>
      </p:sp>
      <p:sp>
        <p:nvSpPr>
          <p:cNvPr id="51" name="object 51"/>
          <p:cNvSpPr txBox="1"/>
          <p:nvPr/>
        </p:nvSpPr>
        <p:spPr>
          <a:xfrm>
            <a:off x="3037616" y="3434392"/>
            <a:ext cx="2837815" cy="513715"/>
          </a:xfrm>
          <a:prstGeom prst="rect">
            <a:avLst/>
          </a:prstGeom>
        </p:spPr>
        <p:txBody>
          <a:bodyPr vert="horz" wrap="square" lIns="0" tIns="12700" rIns="0" bIns="0" rtlCol="0">
            <a:spAutoFit/>
          </a:bodyPr>
          <a:lstStyle/>
          <a:p>
            <a:pPr marL="12700" marR="5080">
              <a:lnSpc>
                <a:spcPct val="100000"/>
              </a:lnSpc>
              <a:spcBef>
                <a:spcPts val="100"/>
              </a:spcBef>
            </a:pPr>
            <a:r>
              <a:rPr sz="1600" dirty="0">
                <a:latin typeface="Arial"/>
                <a:cs typeface="Arial"/>
              </a:rPr>
              <a:t>Promote</a:t>
            </a:r>
            <a:r>
              <a:rPr sz="1600" spc="-55" dirty="0">
                <a:latin typeface="Arial"/>
                <a:cs typeface="Arial"/>
              </a:rPr>
              <a:t> </a:t>
            </a:r>
            <a:r>
              <a:rPr sz="1600" dirty="0">
                <a:latin typeface="Arial"/>
                <a:cs typeface="Arial"/>
              </a:rPr>
              <a:t>impactful</a:t>
            </a:r>
            <a:r>
              <a:rPr sz="1600" spc="-50" dirty="0">
                <a:latin typeface="Arial"/>
                <a:cs typeface="Arial"/>
              </a:rPr>
              <a:t> </a:t>
            </a:r>
            <a:r>
              <a:rPr sz="1600" spc="-10" dirty="0">
                <a:latin typeface="Arial"/>
                <a:cs typeface="Arial"/>
              </a:rPr>
              <a:t>partnerships </a:t>
            </a:r>
            <a:r>
              <a:rPr sz="1600" dirty="0">
                <a:latin typeface="Arial"/>
                <a:cs typeface="Arial"/>
              </a:rPr>
              <a:t>and</a:t>
            </a:r>
            <a:r>
              <a:rPr sz="1600" spc="-10" dirty="0">
                <a:latin typeface="Arial"/>
                <a:cs typeface="Arial"/>
              </a:rPr>
              <a:t> collaborations</a:t>
            </a:r>
            <a:endParaRPr sz="1600" dirty="0">
              <a:latin typeface="Arial"/>
              <a:cs typeface="Arial"/>
            </a:endParaRPr>
          </a:p>
        </p:txBody>
      </p:sp>
      <p:sp>
        <p:nvSpPr>
          <p:cNvPr id="52" name="object 52"/>
          <p:cNvSpPr txBox="1"/>
          <p:nvPr/>
        </p:nvSpPr>
        <p:spPr>
          <a:xfrm>
            <a:off x="3037616" y="5071790"/>
            <a:ext cx="2350135" cy="269875"/>
          </a:xfrm>
          <a:prstGeom prst="rect">
            <a:avLst/>
          </a:prstGeom>
        </p:spPr>
        <p:txBody>
          <a:bodyPr vert="horz" wrap="square" lIns="0" tIns="12700" rIns="0" bIns="0" rtlCol="0">
            <a:spAutoFit/>
          </a:bodyPr>
          <a:lstStyle/>
          <a:p>
            <a:pPr marL="12700">
              <a:lnSpc>
                <a:spcPct val="100000"/>
              </a:lnSpc>
              <a:spcBef>
                <a:spcPts val="100"/>
              </a:spcBef>
            </a:pPr>
            <a:r>
              <a:rPr sz="1600" dirty="0">
                <a:latin typeface="Arial"/>
                <a:cs typeface="Arial"/>
              </a:rPr>
              <a:t>Address</a:t>
            </a:r>
            <a:r>
              <a:rPr sz="1600" spc="-35" dirty="0">
                <a:latin typeface="Arial"/>
                <a:cs typeface="Arial"/>
              </a:rPr>
              <a:t> </a:t>
            </a:r>
            <a:r>
              <a:rPr sz="1600" dirty="0">
                <a:latin typeface="Arial"/>
                <a:cs typeface="Arial"/>
              </a:rPr>
              <a:t>health</a:t>
            </a:r>
            <a:r>
              <a:rPr sz="1600" spc="-25" dirty="0">
                <a:latin typeface="Arial"/>
                <a:cs typeface="Arial"/>
              </a:rPr>
              <a:t> </a:t>
            </a:r>
            <a:r>
              <a:rPr sz="1600" spc="-10" dirty="0">
                <a:latin typeface="Arial"/>
                <a:cs typeface="Arial"/>
              </a:rPr>
              <a:t>disparities</a:t>
            </a:r>
            <a:endParaRPr sz="1600" dirty="0">
              <a:latin typeface="Arial"/>
              <a:cs typeface="Arial"/>
            </a:endParaRPr>
          </a:p>
        </p:txBody>
      </p:sp>
      <p:sp>
        <p:nvSpPr>
          <p:cNvPr id="53" name="object 53"/>
          <p:cNvSpPr txBox="1"/>
          <p:nvPr/>
        </p:nvSpPr>
        <p:spPr>
          <a:xfrm>
            <a:off x="8618359" y="1945109"/>
            <a:ext cx="2497455" cy="757555"/>
          </a:xfrm>
          <a:prstGeom prst="rect">
            <a:avLst/>
          </a:prstGeom>
        </p:spPr>
        <p:txBody>
          <a:bodyPr vert="horz" wrap="square" lIns="0" tIns="12700" rIns="0" bIns="0" rtlCol="0">
            <a:spAutoFit/>
          </a:bodyPr>
          <a:lstStyle/>
          <a:p>
            <a:pPr marL="12700" marR="5080">
              <a:lnSpc>
                <a:spcPct val="100000"/>
              </a:lnSpc>
              <a:spcBef>
                <a:spcPts val="100"/>
              </a:spcBef>
            </a:pPr>
            <a:r>
              <a:rPr sz="1600" dirty="0">
                <a:latin typeface="Arial"/>
                <a:cs typeface="Arial"/>
              </a:rPr>
              <a:t>Provide</a:t>
            </a:r>
            <a:r>
              <a:rPr sz="1600" spc="-30" dirty="0">
                <a:latin typeface="Arial"/>
                <a:cs typeface="Arial"/>
              </a:rPr>
              <a:t> </a:t>
            </a:r>
            <a:r>
              <a:rPr sz="1600" dirty="0">
                <a:latin typeface="Arial"/>
                <a:cs typeface="Arial"/>
              </a:rPr>
              <a:t>a</a:t>
            </a:r>
            <a:r>
              <a:rPr sz="1600" spc="-20" dirty="0">
                <a:latin typeface="Arial"/>
                <a:cs typeface="Arial"/>
              </a:rPr>
              <a:t> </a:t>
            </a:r>
            <a:r>
              <a:rPr sz="1600" dirty="0">
                <a:latin typeface="Arial"/>
                <a:cs typeface="Arial"/>
              </a:rPr>
              <a:t>national</a:t>
            </a:r>
            <a:r>
              <a:rPr sz="1600" spc="-20" dirty="0">
                <a:latin typeface="Arial"/>
                <a:cs typeface="Arial"/>
              </a:rPr>
              <a:t> </a:t>
            </a:r>
            <a:r>
              <a:rPr sz="1600" spc="-10" dirty="0">
                <a:latin typeface="Arial"/>
                <a:cs typeface="Arial"/>
              </a:rPr>
              <a:t>resource </a:t>
            </a:r>
            <a:r>
              <a:rPr sz="1600" dirty="0">
                <a:latin typeface="Arial"/>
                <a:cs typeface="Arial"/>
              </a:rPr>
              <a:t>for</a:t>
            </a:r>
            <a:r>
              <a:rPr sz="1600" spc="-15" dirty="0">
                <a:latin typeface="Arial"/>
                <a:cs typeface="Arial"/>
              </a:rPr>
              <a:t> </a:t>
            </a:r>
            <a:r>
              <a:rPr sz="1600" dirty="0">
                <a:latin typeface="Arial"/>
                <a:cs typeface="Arial"/>
              </a:rPr>
              <a:t>the</a:t>
            </a:r>
            <a:r>
              <a:rPr sz="1600" spc="-20" dirty="0">
                <a:latin typeface="Arial"/>
                <a:cs typeface="Arial"/>
              </a:rPr>
              <a:t> </a:t>
            </a:r>
            <a:r>
              <a:rPr sz="1600" dirty="0">
                <a:latin typeface="Arial"/>
                <a:cs typeface="Arial"/>
              </a:rPr>
              <a:t>rapid</a:t>
            </a:r>
            <a:r>
              <a:rPr sz="1600" spc="-25" dirty="0">
                <a:latin typeface="Arial"/>
                <a:cs typeface="Arial"/>
              </a:rPr>
              <a:t> </a:t>
            </a:r>
            <a:r>
              <a:rPr sz="1600" dirty="0">
                <a:latin typeface="Arial"/>
                <a:cs typeface="Arial"/>
              </a:rPr>
              <a:t>response</a:t>
            </a:r>
            <a:r>
              <a:rPr sz="1600" spc="-30" dirty="0">
                <a:latin typeface="Arial"/>
                <a:cs typeface="Arial"/>
              </a:rPr>
              <a:t> </a:t>
            </a:r>
            <a:r>
              <a:rPr sz="1600" spc="-25" dirty="0">
                <a:latin typeface="Arial"/>
                <a:cs typeface="Arial"/>
              </a:rPr>
              <a:t>to </a:t>
            </a:r>
            <a:r>
              <a:rPr sz="1600" dirty="0">
                <a:latin typeface="Arial"/>
                <a:cs typeface="Arial"/>
              </a:rPr>
              <a:t>urgent</a:t>
            </a:r>
            <a:r>
              <a:rPr sz="1600" spc="-25" dirty="0">
                <a:latin typeface="Arial"/>
                <a:cs typeface="Arial"/>
              </a:rPr>
              <a:t> </a:t>
            </a:r>
            <a:r>
              <a:rPr sz="1600" dirty="0">
                <a:latin typeface="Arial"/>
                <a:cs typeface="Arial"/>
              </a:rPr>
              <a:t>public</a:t>
            </a:r>
            <a:r>
              <a:rPr sz="1600" spc="-30" dirty="0">
                <a:latin typeface="Arial"/>
                <a:cs typeface="Arial"/>
              </a:rPr>
              <a:t> </a:t>
            </a:r>
            <a:r>
              <a:rPr sz="1600" dirty="0">
                <a:latin typeface="Arial"/>
                <a:cs typeface="Arial"/>
              </a:rPr>
              <a:t>health</a:t>
            </a:r>
            <a:r>
              <a:rPr sz="1600" spc="-30" dirty="0">
                <a:latin typeface="Arial"/>
                <a:cs typeface="Arial"/>
              </a:rPr>
              <a:t> </a:t>
            </a:r>
            <a:r>
              <a:rPr sz="1600" spc="-10" dirty="0">
                <a:latin typeface="Arial"/>
                <a:cs typeface="Arial"/>
              </a:rPr>
              <a:t>needs</a:t>
            </a:r>
            <a:endParaRPr sz="1600" dirty="0">
              <a:latin typeface="Arial"/>
              <a:cs typeface="Arial"/>
            </a:endParaRPr>
          </a:p>
        </p:txBody>
      </p:sp>
      <p:sp>
        <p:nvSpPr>
          <p:cNvPr id="54" name="object 54"/>
          <p:cNvSpPr txBox="1"/>
          <p:nvPr/>
        </p:nvSpPr>
        <p:spPr>
          <a:xfrm>
            <a:off x="8621411" y="3518419"/>
            <a:ext cx="2543810" cy="513715"/>
          </a:xfrm>
          <a:prstGeom prst="rect">
            <a:avLst/>
          </a:prstGeom>
        </p:spPr>
        <p:txBody>
          <a:bodyPr vert="horz" wrap="square" lIns="0" tIns="12700" rIns="0" bIns="0" rtlCol="0">
            <a:spAutoFit/>
          </a:bodyPr>
          <a:lstStyle/>
          <a:p>
            <a:pPr marL="12700" marR="5080">
              <a:lnSpc>
                <a:spcPct val="100000"/>
              </a:lnSpc>
              <a:spcBef>
                <a:spcPts val="100"/>
              </a:spcBef>
            </a:pPr>
            <a:r>
              <a:rPr sz="1600" dirty="0">
                <a:latin typeface="Arial"/>
                <a:cs typeface="Arial"/>
              </a:rPr>
              <a:t>Promote</a:t>
            </a:r>
            <a:r>
              <a:rPr sz="1600" spc="-40" dirty="0">
                <a:latin typeface="Arial"/>
                <a:cs typeface="Arial"/>
              </a:rPr>
              <a:t> </a:t>
            </a:r>
            <a:r>
              <a:rPr sz="1600" dirty="0">
                <a:latin typeface="Arial"/>
                <a:cs typeface="Arial"/>
              </a:rPr>
              <a:t>training</a:t>
            </a:r>
            <a:r>
              <a:rPr sz="1600" spc="-40" dirty="0">
                <a:latin typeface="Arial"/>
                <a:cs typeface="Arial"/>
              </a:rPr>
              <a:t> </a:t>
            </a:r>
            <a:r>
              <a:rPr sz="1600" dirty="0">
                <a:latin typeface="Arial"/>
                <a:cs typeface="Arial"/>
              </a:rPr>
              <a:t>and</a:t>
            </a:r>
            <a:r>
              <a:rPr sz="1600" spc="-40" dirty="0">
                <a:latin typeface="Arial"/>
                <a:cs typeface="Arial"/>
              </a:rPr>
              <a:t> </a:t>
            </a:r>
            <a:r>
              <a:rPr sz="1600" spc="-10" dirty="0">
                <a:latin typeface="Arial"/>
                <a:cs typeface="Arial"/>
              </a:rPr>
              <a:t>career support</a:t>
            </a:r>
            <a:endParaRPr sz="1600" dirty="0">
              <a:latin typeface="Arial"/>
              <a:cs typeface="Arial"/>
            </a:endParaRPr>
          </a:p>
        </p:txBody>
      </p:sp>
      <p:sp>
        <p:nvSpPr>
          <p:cNvPr id="70" name="object 70"/>
          <p:cNvSpPr txBox="1"/>
          <p:nvPr/>
        </p:nvSpPr>
        <p:spPr>
          <a:xfrm>
            <a:off x="8617942" y="4996810"/>
            <a:ext cx="2261235" cy="513715"/>
          </a:xfrm>
          <a:prstGeom prst="rect">
            <a:avLst/>
          </a:prstGeom>
        </p:spPr>
        <p:txBody>
          <a:bodyPr vert="horz" wrap="square" lIns="0" tIns="12700" rIns="0" bIns="0" rtlCol="0">
            <a:spAutoFit/>
          </a:bodyPr>
          <a:lstStyle/>
          <a:p>
            <a:pPr marL="12700" marR="5080">
              <a:lnSpc>
                <a:spcPct val="100000"/>
              </a:lnSpc>
              <a:spcBef>
                <a:spcPts val="100"/>
              </a:spcBef>
            </a:pPr>
            <a:r>
              <a:rPr sz="1600" dirty="0">
                <a:latin typeface="Arial"/>
                <a:cs typeface="Arial"/>
              </a:rPr>
              <a:t>Nurture</a:t>
            </a:r>
            <a:r>
              <a:rPr sz="1600" spc="-35" dirty="0">
                <a:latin typeface="Arial"/>
                <a:cs typeface="Arial"/>
              </a:rPr>
              <a:t> </a:t>
            </a:r>
            <a:r>
              <a:rPr sz="1600" dirty="0">
                <a:latin typeface="Arial"/>
                <a:cs typeface="Arial"/>
              </a:rPr>
              <a:t>emerging</a:t>
            </a:r>
            <a:r>
              <a:rPr sz="1600" spc="-35" dirty="0">
                <a:latin typeface="Arial"/>
                <a:cs typeface="Arial"/>
              </a:rPr>
              <a:t> </a:t>
            </a:r>
            <a:r>
              <a:rPr sz="1600" dirty="0">
                <a:latin typeface="Arial"/>
                <a:cs typeface="Arial"/>
              </a:rPr>
              <a:t>field</a:t>
            </a:r>
            <a:r>
              <a:rPr sz="1600" spc="-35" dirty="0">
                <a:latin typeface="Arial"/>
                <a:cs typeface="Arial"/>
              </a:rPr>
              <a:t> </a:t>
            </a:r>
            <a:r>
              <a:rPr sz="1600" spc="-25" dirty="0">
                <a:latin typeface="Arial"/>
                <a:cs typeface="Arial"/>
              </a:rPr>
              <a:t>of </a:t>
            </a:r>
            <a:r>
              <a:rPr sz="1600" dirty="0">
                <a:latin typeface="Arial"/>
                <a:cs typeface="Arial"/>
              </a:rPr>
              <a:t>translational</a:t>
            </a:r>
            <a:r>
              <a:rPr sz="1600" spc="-80" dirty="0">
                <a:latin typeface="Arial"/>
                <a:cs typeface="Arial"/>
              </a:rPr>
              <a:t> </a:t>
            </a:r>
            <a:r>
              <a:rPr sz="1600" spc="-10" dirty="0">
                <a:latin typeface="Arial"/>
                <a:cs typeface="Arial"/>
              </a:rPr>
              <a:t>science</a:t>
            </a:r>
            <a:endParaRPr sz="1600" dirty="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 name="title"/>
          <p:cNvSpPr txBox="1">
            <a:spLocks noGrp="1"/>
          </p:cNvSpPr>
          <p:nvPr>
            <p:ph type="title"/>
          </p:nvPr>
        </p:nvSpPr>
        <p:spPr>
          <a:xfrm>
            <a:off x="3508364" y="84978"/>
            <a:ext cx="4230370" cy="513080"/>
          </a:xfrm>
          <a:prstGeom prst="rect">
            <a:avLst/>
          </a:prstGeom>
        </p:spPr>
        <p:txBody>
          <a:bodyPr vert="horz" wrap="square" lIns="0" tIns="12065" rIns="0" bIns="0" rtlCol="0">
            <a:spAutoFit/>
          </a:bodyPr>
          <a:lstStyle/>
          <a:p>
            <a:pPr marL="12700">
              <a:lnSpc>
                <a:spcPct val="100000"/>
              </a:lnSpc>
              <a:spcBef>
                <a:spcPts val="95"/>
              </a:spcBef>
            </a:pPr>
            <a:r>
              <a:rPr sz="3200" dirty="0">
                <a:solidFill>
                  <a:srgbClr val="006278"/>
                </a:solidFill>
              </a:rPr>
              <a:t>Suite</a:t>
            </a:r>
            <a:r>
              <a:rPr sz="3200" spc="-45" dirty="0">
                <a:solidFill>
                  <a:srgbClr val="006278"/>
                </a:solidFill>
              </a:rPr>
              <a:t> </a:t>
            </a:r>
            <a:r>
              <a:rPr sz="3200" dirty="0">
                <a:solidFill>
                  <a:srgbClr val="006278"/>
                </a:solidFill>
              </a:rPr>
              <a:t>of</a:t>
            </a:r>
            <a:r>
              <a:rPr sz="3200" spc="-45" dirty="0">
                <a:solidFill>
                  <a:srgbClr val="006278"/>
                </a:solidFill>
              </a:rPr>
              <a:t> </a:t>
            </a:r>
            <a:r>
              <a:rPr sz="3200" dirty="0">
                <a:solidFill>
                  <a:srgbClr val="006278"/>
                </a:solidFill>
              </a:rPr>
              <a:t>CTSA</a:t>
            </a:r>
            <a:r>
              <a:rPr sz="3200" spc="-160" dirty="0">
                <a:solidFill>
                  <a:srgbClr val="006278"/>
                </a:solidFill>
              </a:rPr>
              <a:t> </a:t>
            </a:r>
            <a:r>
              <a:rPr sz="3200" spc="-20" dirty="0">
                <a:solidFill>
                  <a:srgbClr val="006278"/>
                </a:solidFill>
              </a:rPr>
              <a:t>NOFOs</a:t>
            </a:r>
            <a:endParaRPr sz="3200" dirty="0"/>
          </a:p>
        </p:txBody>
      </p:sp>
      <p:sp>
        <p:nvSpPr>
          <p:cNvPr id="25" name="required"/>
          <p:cNvSpPr txBox="1"/>
          <p:nvPr/>
        </p:nvSpPr>
        <p:spPr>
          <a:xfrm>
            <a:off x="2539902" y="787732"/>
            <a:ext cx="1031875" cy="254000"/>
          </a:xfrm>
          <a:prstGeom prst="rect">
            <a:avLst/>
          </a:prstGeom>
        </p:spPr>
        <p:txBody>
          <a:bodyPr vert="horz" wrap="square" lIns="0" tIns="12700" rIns="0" bIns="0" rtlCol="0">
            <a:spAutoFit/>
          </a:bodyPr>
          <a:lstStyle/>
          <a:p>
            <a:pPr marL="12700">
              <a:lnSpc>
                <a:spcPct val="100000"/>
              </a:lnSpc>
              <a:spcBef>
                <a:spcPts val="100"/>
              </a:spcBef>
            </a:pPr>
            <a:r>
              <a:rPr sz="1500" b="1" spc="-10" dirty="0">
                <a:latin typeface="Arial"/>
                <a:cs typeface="Arial"/>
              </a:rPr>
              <a:t>REQUIRED</a:t>
            </a:r>
            <a:endParaRPr sz="1500" dirty="0">
              <a:latin typeface="Arial"/>
              <a:cs typeface="Arial"/>
            </a:endParaRPr>
          </a:p>
        </p:txBody>
      </p:sp>
      <p:pic>
        <p:nvPicPr>
          <p:cNvPr id="2" name="bottom art">
            <a:extLst>
              <a:ext uri="{C183D7F6-B498-43B3-948B-1728B52AA6E4}">
                <adec:decorative xmlns:adec="http://schemas.microsoft.com/office/drawing/2017/decorative" val="1"/>
              </a:ext>
            </a:extLst>
          </p:cNvPr>
          <p:cNvPicPr/>
          <p:nvPr/>
        </p:nvPicPr>
        <p:blipFill>
          <a:blip r:embed="rId2" cstate="print"/>
          <a:stretch>
            <a:fillRect/>
          </a:stretch>
        </p:blipFill>
        <p:spPr>
          <a:xfrm>
            <a:off x="1523" y="5355335"/>
            <a:ext cx="11509247" cy="1496567"/>
          </a:xfrm>
          <a:prstGeom prst="rect">
            <a:avLst/>
          </a:prstGeom>
        </p:spPr>
      </p:pic>
      <p:sp>
        <p:nvSpPr>
          <p:cNvPr id="4" name="pink box">
            <a:extLst>
              <a:ext uri="{C183D7F6-B498-43B3-948B-1728B52AA6E4}">
                <adec:decorative xmlns:adec="http://schemas.microsoft.com/office/drawing/2017/decorative" val="1"/>
              </a:ext>
            </a:extLst>
          </p:cNvPr>
          <p:cNvSpPr/>
          <p:nvPr/>
        </p:nvSpPr>
        <p:spPr>
          <a:xfrm>
            <a:off x="1374647" y="1124709"/>
            <a:ext cx="3362960" cy="3458845"/>
          </a:xfrm>
          <a:custGeom>
            <a:avLst/>
            <a:gdLst/>
            <a:ahLst/>
            <a:cxnLst/>
            <a:rect l="l" t="t" r="r" b="b"/>
            <a:pathLst>
              <a:path w="3362960" h="3458845">
                <a:moveTo>
                  <a:pt x="2802242" y="0"/>
                </a:moveTo>
                <a:lnTo>
                  <a:pt x="560463" y="0"/>
                </a:lnTo>
                <a:lnTo>
                  <a:pt x="512104" y="2057"/>
                </a:lnTo>
                <a:lnTo>
                  <a:pt x="464887" y="8116"/>
                </a:lnTo>
                <a:lnTo>
                  <a:pt x="418981" y="18010"/>
                </a:lnTo>
                <a:lnTo>
                  <a:pt x="374554" y="31569"/>
                </a:lnTo>
                <a:lnTo>
                  <a:pt x="331773" y="48626"/>
                </a:lnTo>
                <a:lnTo>
                  <a:pt x="290808" y="69013"/>
                </a:lnTo>
                <a:lnTo>
                  <a:pt x="251827" y="92560"/>
                </a:lnTo>
                <a:lnTo>
                  <a:pt x="214997" y="119101"/>
                </a:lnTo>
                <a:lnTo>
                  <a:pt x="180487" y="148466"/>
                </a:lnTo>
                <a:lnTo>
                  <a:pt x="148466" y="180487"/>
                </a:lnTo>
                <a:lnTo>
                  <a:pt x="119101" y="214997"/>
                </a:lnTo>
                <a:lnTo>
                  <a:pt x="92560" y="251827"/>
                </a:lnTo>
                <a:lnTo>
                  <a:pt x="69013" y="290808"/>
                </a:lnTo>
                <a:lnTo>
                  <a:pt x="48626" y="331773"/>
                </a:lnTo>
                <a:lnTo>
                  <a:pt x="31569" y="374554"/>
                </a:lnTo>
                <a:lnTo>
                  <a:pt x="18010" y="418981"/>
                </a:lnTo>
                <a:lnTo>
                  <a:pt x="8116" y="464887"/>
                </a:lnTo>
                <a:lnTo>
                  <a:pt x="2057" y="512104"/>
                </a:lnTo>
                <a:lnTo>
                  <a:pt x="0" y="560463"/>
                </a:lnTo>
                <a:lnTo>
                  <a:pt x="0" y="2898254"/>
                </a:lnTo>
                <a:lnTo>
                  <a:pt x="2057" y="2946613"/>
                </a:lnTo>
                <a:lnTo>
                  <a:pt x="8116" y="2993830"/>
                </a:lnTo>
                <a:lnTo>
                  <a:pt x="18010" y="3039736"/>
                </a:lnTo>
                <a:lnTo>
                  <a:pt x="31569" y="3084163"/>
                </a:lnTo>
                <a:lnTo>
                  <a:pt x="48626" y="3126944"/>
                </a:lnTo>
                <a:lnTo>
                  <a:pt x="69013" y="3167909"/>
                </a:lnTo>
                <a:lnTo>
                  <a:pt x="92560" y="3206890"/>
                </a:lnTo>
                <a:lnTo>
                  <a:pt x="119101" y="3243720"/>
                </a:lnTo>
                <a:lnTo>
                  <a:pt x="148466" y="3278230"/>
                </a:lnTo>
                <a:lnTo>
                  <a:pt x="180487" y="3310251"/>
                </a:lnTo>
                <a:lnTo>
                  <a:pt x="214997" y="3339616"/>
                </a:lnTo>
                <a:lnTo>
                  <a:pt x="251827" y="3366157"/>
                </a:lnTo>
                <a:lnTo>
                  <a:pt x="290808" y="3389704"/>
                </a:lnTo>
                <a:lnTo>
                  <a:pt x="331773" y="3410091"/>
                </a:lnTo>
                <a:lnTo>
                  <a:pt x="374554" y="3427148"/>
                </a:lnTo>
                <a:lnTo>
                  <a:pt x="418981" y="3440707"/>
                </a:lnTo>
                <a:lnTo>
                  <a:pt x="464887" y="3450601"/>
                </a:lnTo>
                <a:lnTo>
                  <a:pt x="512104" y="3456660"/>
                </a:lnTo>
                <a:lnTo>
                  <a:pt x="560463" y="3458718"/>
                </a:lnTo>
                <a:lnTo>
                  <a:pt x="2802242" y="3458718"/>
                </a:lnTo>
                <a:lnTo>
                  <a:pt x="2850601" y="3456660"/>
                </a:lnTo>
                <a:lnTo>
                  <a:pt x="2897818" y="3450601"/>
                </a:lnTo>
                <a:lnTo>
                  <a:pt x="2943724" y="3440707"/>
                </a:lnTo>
                <a:lnTo>
                  <a:pt x="2988151" y="3427148"/>
                </a:lnTo>
                <a:lnTo>
                  <a:pt x="3030932" y="3410091"/>
                </a:lnTo>
                <a:lnTo>
                  <a:pt x="3071897" y="3389704"/>
                </a:lnTo>
                <a:lnTo>
                  <a:pt x="3110878" y="3366157"/>
                </a:lnTo>
                <a:lnTo>
                  <a:pt x="3147708" y="3339616"/>
                </a:lnTo>
                <a:lnTo>
                  <a:pt x="3182218" y="3310251"/>
                </a:lnTo>
                <a:lnTo>
                  <a:pt x="3214239" y="3278230"/>
                </a:lnTo>
                <a:lnTo>
                  <a:pt x="3243604" y="3243720"/>
                </a:lnTo>
                <a:lnTo>
                  <a:pt x="3270145" y="3206890"/>
                </a:lnTo>
                <a:lnTo>
                  <a:pt x="3293692" y="3167909"/>
                </a:lnTo>
                <a:lnTo>
                  <a:pt x="3314079" y="3126944"/>
                </a:lnTo>
                <a:lnTo>
                  <a:pt x="3331136" y="3084163"/>
                </a:lnTo>
                <a:lnTo>
                  <a:pt x="3344695" y="3039736"/>
                </a:lnTo>
                <a:lnTo>
                  <a:pt x="3354589" y="2993830"/>
                </a:lnTo>
                <a:lnTo>
                  <a:pt x="3360648" y="2946613"/>
                </a:lnTo>
                <a:lnTo>
                  <a:pt x="3362705" y="2898254"/>
                </a:lnTo>
                <a:lnTo>
                  <a:pt x="3362705" y="560463"/>
                </a:lnTo>
                <a:lnTo>
                  <a:pt x="3360648" y="512104"/>
                </a:lnTo>
                <a:lnTo>
                  <a:pt x="3354589" y="464887"/>
                </a:lnTo>
                <a:lnTo>
                  <a:pt x="3344695" y="418981"/>
                </a:lnTo>
                <a:lnTo>
                  <a:pt x="3331136" y="374554"/>
                </a:lnTo>
                <a:lnTo>
                  <a:pt x="3314079" y="331773"/>
                </a:lnTo>
                <a:lnTo>
                  <a:pt x="3293692" y="290808"/>
                </a:lnTo>
                <a:lnTo>
                  <a:pt x="3270145" y="251827"/>
                </a:lnTo>
                <a:lnTo>
                  <a:pt x="3243604" y="214997"/>
                </a:lnTo>
                <a:lnTo>
                  <a:pt x="3214239" y="180487"/>
                </a:lnTo>
                <a:lnTo>
                  <a:pt x="3182218" y="148466"/>
                </a:lnTo>
                <a:lnTo>
                  <a:pt x="3147708" y="119101"/>
                </a:lnTo>
                <a:lnTo>
                  <a:pt x="3110878" y="92560"/>
                </a:lnTo>
                <a:lnTo>
                  <a:pt x="3071897" y="69013"/>
                </a:lnTo>
                <a:lnTo>
                  <a:pt x="3030932" y="48626"/>
                </a:lnTo>
                <a:lnTo>
                  <a:pt x="2988151" y="31569"/>
                </a:lnTo>
                <a:lnTo>
                  <a:pt x="2943724" y="18010"/>
                </a:lnTo>
                <a:lnTo>
                  <a:pt x="2897818" y="8116"/>
                </a:lnTo>
                <a:lnTo>
                  <a:pt x="2850601" y="2057"/>
                </a:lnTo>
                <a:lnTo>
                  <a:pt x="2802242" y="0"/>
                </a:lnTo>
                <a:close/>
              </a:path>
            </a:pathLst>
          </a:custGeom>
          <a:solidFill>
            <a:srgbClr val="CC9CD3">
              <a:alpha val="50195"/>
            </a:srgbClr>
          </a:solidFill>
        </p:spPr>
        <p:txBody>
          <a:bodyPr wrap="square" lIns="0" tIns="0" rIns="0" bIns="0" rtlCol="0"/>
          <a:lstStyle/>
          <a:p>
            <a:endParaRPr/>
          </a:p>
        </p:txBody>
      </p:sp>
      <p:grpSp>
        <p:nvGrpSpPr>
          <p:cNvPr id="20" name="purple box">
            <a:extLst>
              <a:ext uri="{C183D7F6-B498-43B3-948B-1728B52AA6E4}">
                <adec:decorative xmlns:adec="http://schemas.microsoft.com/office/drawing/2017/decorative" val="1"/>
              </a:ext>
            </a:extLst>
          </p:cNvPr>
          <p:cNvGrpSpPr/>
          <p:nvPr/>
        </p:nvGrpSpPr>
        <p:grpSpPr>
          <a:xfrm>
            <a:off x="1715135" y="1480442"/>
            <a:ext cx="2682875" cy="1178560"/>
            <a:chOff x="1715135" y="1480442"/>
            <a:chExt cx="2682875" cy="1178560"/>
          </a:xfrm>
        </p:grpSpPr>
        <p:sp>
          <p:nvSpPr>
            <p:cNvPr id="21" name="object 21">
              <a:extLst>
                <a:ext uri="{C183D7F6-B498-43B3-948B-1728B52AA6E4}">
                  <adec:decorative xmlns:adec="http://schemas.microsoft.com/office/drawing/2017/decorative" val="1"/>
                </a:ext>
              </a:extLst>
            </p:cNvPr>
            <p:cNvSpPr/>
            <p:nvPr/>
          </p:nvSpPr>
          <p:spPr>
            <a:xfrm>
              <a:off x="1727835" y="1493142"/>
              <a:ext cx="2657475" cy="1153160"/>
            </a:xfrm>
            <a:custGeom>
              <a:avLst/>
              <a:gdLst/>
              <a:ahLst/>
              <a:cxnLst/>
              <a:rect l="l" t="t" r="r" b="b"/>
              <a:pathLst>
                <a:path w="2657475" h="1153160">
                  <a:moveTo>
                    <a:pt x="2464943" y="0"/>
                  </a:moveTo>
                  <a:lnTo>
                    <a:pt x="192151" y="0"/>
                  </a:lnTo>
                  <a:lnTo>
                    <a:pt x="148092" y="5074"/>
                  </a:lnTo>
                  <a:lnTo>
                    <a:pt x="107648" y="19530"/>
                  </a:lnTo>
                  <a:lnTo>
                    <a:pt x="71970" y="42213"/>
                  </a:lnTo>
                  <a:lnTo>
                    <a:pt x="42213" y="71970"/>
                  </a:lnTo>
                  <a:lnTo>
                    <a:pt x="19530" y="107648"/>
                  </a:lnTo>
                  <a:lnTo>
                    <a:pt x="5074" y="148092"/>
                  </a:lnTo>
                  <a:lnTo>
                    <a:pt x="0" y="192150"/>
                  </a:lnTo>
                  <a:lnTo>
                    <a:pt x="0" y="960742"/>
                  </a:lnTo>
                  <a:lnTo>
                    <a:pt x="5074" y="1004805"/>
                  </a:lnTo>
                  <a:lnTo>
                    <a:pt x="19530" y="1045253"/>
                  </a:lnTo>
                  <a:lnTo>
                    <a:pt x="42213" y="1080932"/>
                  </a:lnTo>
                  <a:lnTo>
                    <a:pt x="71970" y="1110691"/>
                  </a:lnTo>
                  <a:lnTo>
                    <a:pt x="107648" y="1133375"/>
                  </a:lnTo>
                  <a:lnTo>
                    <a:pt x="148092" y="1147831"/>
                  </a:lnTo>
                  <a:lnTo>
                    <a:pt x="192151" y="1152906"/>
                  </a:lnTo>
                  <a:lnTo>
                    <a:pt x="2464943" y="1152906"/>
                  </a:lnTo>
                  <a:lnTo>
                    <a:pt x="2509001" y="1147831"/>
                  </a:lnTo>
                  <a:lnTo>
                    <a:pt x="2549445" y="1133375"/>
                  </a:lnTo>
                  <a:lnTo>
                    <a:pt x="2585123" y="1110691"/>
                  </a:lnTo>
                  <a:lnTo>
                    <a:pt x="2614880" y="1080932"/>
                  </a:lnTo>
                  <a:lnTo>
                    <a:pt x="2637563" y="1045253"/>
                  </a:lnTo>
                  <a:lnTo>
                    <a:pt x="2652019" y="1004805"/>
                  </a:lnTo>
                  <a:lnTo>
                    <a:pt x="2657094" y="960742"/>
                  </a:lnTo>
                  <a:lnTo>
                    <a:pt x="2657094" y="192150"/>
                  </a:lnTo>
                  <a:lnTo>
                    <a:pt x="2652019" y="148092"/>
                  </a:lnTo>
                  <a:lnTo>
                    <a:pt x="2637563" y="107648"/>
                  </a:lnTo>
                  <a:lnTo>
                    <a:pt x="2614880" y="71970"/>
                  </a:lnTo>
                  <a:lnTo>
                    <a:pt x="2585123" y="42213"/>
                  </a:lnTo>
                  <a:lnTo>
                    <a:pt x="2549445" y="19530"/>
                  </a:lnTo>
                  <a:lnTo>
                    <a:pt x="2509001" y="5074"/>
                  </a:lnTo>
                  <a:lnTo>
                    <a:pt x="2464943" y="0"/>
                  </a:lnTo>
                  <a:close/>
                </a:path>
              </a:pathLst>
            </a:custGeom>
            <a:solidFill>
              <a:srgbClr val="632E6C"/>
            </a:solidFill>
          </p:spPr>
          <p:txBody>
            <a:bodyPr wrap="square" lIns="0" tIns="0" rIns="0" bIns="0" rtlCol="0"/>
            <a:lstStyle/>
            <a:p>
              <a:endParaRPr/>
            </a:p>
          </p:txBody>
        </p:sp>
        <p:sp>
          <p:nvSpPr>
            <p:cNvPr id="22" name="object 22">
              <a:extLst>
                <a:ext uri="{C183D7F6-B498-43B3-948B-1728B52AA6E4}">
                  <adec:decorative xmlns:adec="http://schemas.microsoft.com/office/drawing/2017/decorative" val="1"/>
                </a:ext>
              </a:extLst>
            </p:cNvPr>
            <p:cNvSpPr/>
            <p:nvPr/>
          </p:nvSpPr>
          <p:spPr>
            <a:xfrm>
              <a:off x="1727835" y="1493142"/>
              <a:ext cx="2657475" cy="1153160"/>
            </a:xfrm>
            <a:custGeom>
              <a:avLst/>
              <a:gdLst/>
              <a:ahLst/>
              <a:cxnLst/>
              <a:rect l="l" t="t" r="r" b="b"/>
              <a:pathLst>
                <a:path w="2657475" h="1153160">
                  <a:moveTo>
                    <a:pt x="0" y="192150"/>
                  </a:moveTo>
                  <a:lnTo>
                    <a:pt x="5074" y="148092"/>
                  </a:lnTo>
                  <a:lnTo>
                    <a:pt x="19530" y="107648"/>
                  </a:lnTo>
                  <a:lnTo>
                    <a:pt x="42213" y="71970"/>
                  </a:lnTo>
                  <a:lnTo>
                    <a:pt x="71970" y="42213"/>
                  </a:lnTo>
                  <a:lnTo>
                    <a:pt x="107648" y="19530"/>
                  </a:lnTo>
                  <a:lnTo>
                    <a:pt x="148092" y="5074"/>
                  </a:lnTo>
                  <a:lnTo>
                    <a:pt x="192151" y="0"/>
                  </a:lnTo>
                  <a:lnTo>
                    <a:pt x="2464943" y="0"/>
                  </a:lnTo>
                  <a:lnTo>
                    <a:pt x="2509001" y="5074"/>
                  </a:lnTo>
                  <a:lnTo>
                    <a:pt x="2549445" y="19530"/>
                  </a:lnTo>
                  <a:lnTo>
                    <a:pt x="2585123" y="42213"/>
                  </a:lnTo>
                  <a:lnTo>
                    <a:pt x="2614880" y="71970"/>
                  </a:lnTo>
                  <a:lnTo>
                    <a:pt x="2637563" y="107648"/>
                  </a:lnTo>
                  <a:lnTo>
                    <a:pt x="2652019" y="148092"/>
                  </a:lnTo>
                  <a:lnTo>
                    <a:pt x="2657094" y="192150"/>
                  </a:lnTo>
                  <a:lnTo>
                    <a:pt x="2657094" y="960742"/>
                  </a:lnTo>
                  <a:lnTo>
                    <a:pt x="2652019" y="1004805"/>
                  </a:lnTo>
                  <a:lnTo>
                    <a:pt x="2637563" y="1045253"/>
                  </a:lnTo>
                  <a:lnTo>
                    <a:pt x="2614880" y="1080932"/>
                  </a:lnTo>
                  <a:lnTo>
                    <a:pt x="2585123" y="1110691"/>
                  </a:lnTo>
                  <a:lnTo>
                    <a:pt x="2549445" y="1133375"/>
                  </a:lnTo>
                  <a:lnTo>
                    <a:pt x="2509001" y="1147831"/>
                  </a:lnTo>
                  <a:lnTo>
                    <a:pt x="2464943" y="1152906"/>
                  </a:lnTo>
                  <a:lnTo>
                    <a:pt x="192151" y="1152906"/>
                  </a:lnTo>
                  <a:lnTo>
                    <a:pt x="148092" y="1147831"/>
                  </a:lnTo>
                  <a:lnTo>
                    <a:pt x="107648" y="1133375"/>
                  </a:lnTo>
                  <a:lnTo>
                    <a:pt x="71970" y="1110691"/>
                  </a:lnTo>
                  <a:lnTo>
                    <a:pt x="42213" y="1080932"/>
                  </a:lnTo>
                  <a:lnTo>
                    <a:pt x="19530" y="1045253"/>
                  </a:lnTo>
                  <a:lnTo>
                    <a:pt x="5074" y="1004805"/>
                  </a:lnTo>
                  <a:lnTo>
                    <a:pt x="0" y="960742"/>
                  </a:lnTo>
                  <a:lnTo>
                    <a:pt x="0" y="192150"/>
                  </a:lnTo>
                  <a:close/>
                </a:path>
              </a:pathLst>
            </a:custGeom>
            <a:ln w="25400">
              <a:solidFill>
                <a:srgbClr val="47214E"/>
              </a:solidFill>
            </a:ln>
          </p:spPr>
          <p:txBody>
            <a:bodyPr wrap="square" lIns="0" tIns="0" rIns="0" bIns="0" rtlCol="0"/>
            <a:lstStyle/>
            <a:p>
              <a:endParaRPr/>
            </a:p>
          </p:txBody>
        </p:sp>
      </p:grpSp>
      <p:sp>
        <p:nvSpPr>
          <p:cNvPr id="23" name="ctsa hub grants"/>
          <p:cNvSpPr txBox="1"/>
          <p:nvPr/>
        </p:nvSpPr>
        <p:spPr>
          <a:xfrm>
            <a:off x="2126802" y="1708495"/>
            <a:ext cx="1858645" cy="711200"/>
          </a:xfrm>
          <a:prstGeom prst="rect">
            <a:avLst/>
          </a:prstGeom>
        </p:spPr>
        <p:txBody>
          <a:bodyPr vert="horz" wrap="square" lIns="0" tIns="12700" rIns="0" bIns="0" rtlCol="0">
            <a:spAutoFit/>
          </a:bodyPr>
          <a:lstStyle/>
          <a:p>
            <a:pPr marL="12700" marR="5080" algn="ctr">
              <a:lnSpc>
                <a:spcPct val="100000"/>
              </a:lnSpc>
              <a:spcBef>
                <a:spcPts val="100"/>
              </a:spcBef>
            </a:pPr>
            <a:r>
              <a:rPr sz="1500" b="1" dirty="0">
                <a:solidFill>
                  <a:srgbClr val="FFFFFF"/>
                </a:solidFill>
                <a:latin typeface="Arial"/>
                <a:cs typeface="Arial"/>
              </a:rPr>
              <a:t>CTSA</a:t>
            </a:r>
            <a:r>
              <a:rPr sz="1500" b="1" spc="-80" dirty="0">
                <a:solidFill>
                  <a:srgbClr val="FFFFFF"/>
                </a:solidFill>
                <a:latin typeface="Arial"/>
                <a:cs typeface="Arial"/>
              </a:rPr>
              <a:t> </a:t>
            </a:r>
            <a:r>
              <a:rPr sz="1500" b="1" dirty="0">
                <a:solidFill>
                  <a:srgbClr val="FFFFFF"/>
                </a:solidFill>
                <a:latin typeface="Arial"/>
                <a:cs typeface="Arial"/>
              </a:rPr>
              <a:t>Hub</a:t>
            </a:r>
            <a:r>
              <a:rPr sz="1500" b="1" spc="-40" dirty="0">
                <a:solidFill>
                  <a:srgbClr val="FFFFFF"/>
                </a:solidFill>
                <a:latin typeface="Arial"/>
                <a:cs typeface="Arial"/>
              </a:rPr>
              <a:t> </a:t>
            </a:r>
            <a:r>
              <a:rPr sz="1500" b="1" dirty="0">
                <a:solidFill>
                  <a:srgbClr val="FFFFFF"/>
                </a:solidFill>
                <a:latin typeface="Arial"/>
                <a:cs typeface="Arial"/>
              </a:rPr>
              <a:t>Grants</a:t>
            </a:r>
            <a:r>
              <a:rPr sz="1500" b="1" spc="-20" dirty="0">
                <a:solidFill>
                  <a:srgbClr val="FFFFFF"/>
                </a:solidFill>
                <a:latin typeface="Arial"/>
                <a:cs typeface="Arial"/>
              </a:rPr>
              <a:t> </a:t>
            </a:r>
            <a:r>
              <a:rPr sz="1500" b="1" spc="-25" dirty="0">
                <a:solidFill>
                  <a:srgbClr val="FFFFFF"/>
                </a:solidFill>
                <a:latin typeface="Arial"/>
                <a:cs typeface="Arial"/>
              </a:rPr>
              <a:t>to </a:t>
            </a:r>
            <a:r>
              <a:rPr sz="1500" b="1" dirty="0">
                <a:solidFill>
                  <a:srgbClr val="FFFFFF"/>
                </a:solidFill>
                <a:latin typeface="Arial"/>
                <a:cs typeface="Arial"/>
              </a:rPr>
              <a:t>Medical</a:t>
            </a:r>
            <a:r>
              <a:rPr sz="1500" b="1" spc="-50" dirty="0">
                <a:solidFill>
                  <a:srgbClr val="FFFFFF"/>
                </a:solidFill>
                <a:latin typeface="Arial"/>
                <a:cs typeface="Arial"/>
              </a:rPr>
              <a:t> </a:t>
            </a:r>
            <a:r>
              <a:rPr sz="1500" b="1" spc="-10" dirty="0">
                <a:solidFill>
                  <a:srgbClr val="FFFFFF"/>
                </a:solidFill>
                <a:latin typeface="Arial"/>
                <a:cs typeface="Arial"/>
              </a:rPr>
              <a:t>Research </a:t>
            </a:r>
            <a:r>
              <a:rPr sz="1500" b="1" dirty="0">
                <a:solidFill>
                  <a:srgbClr val="FFFFFF"/>
                </a:solidFill>
                <a:latin typeface="Arial"/>
                <a:cs typeface="Arial"/>
              </a:rPr>
              <a:t>Institution(s)</a:t>
            </a:r>
            <a:r>
              <a:rPr sz="1500" b="1" spc="-90" dirty="0">
                <a:solidFill>
                  <a:srgbClr val="FFFFFF"/>
                </a:solidFill>
                <a:latin typeface="Arial"/>
                <a:cs typeface="Arial"/>
              </a:rPr>
              <a:t> </a:t>
            </a:r>
            <a:r>
              <a:rPr sz="1500" b="1" spc="-20" dirty="0">
                <a:solidFill>
                  <a:srgbClr val="FFFFFF"/>
                </a:solidFill>
                <a:latin typeface="Arial"/>
                <a:cs typeface="Arial"/>
              </a:rPr>
              <a:t>(UM1)</a:t>
            </a:r>
            <a:endParaRPr sz="1500" dirty="0">
              <a:latin typeface="Arial"/>
              <a:cs typeface="Arial"/>
            </a:endParaRPr>
          </a:p>
        </p:txBody>
      </p:sp>
      <p:sp>
        <p:nvSpPr>
          <p:cNvPr id="31" name="plus">
            <a:extLst>
              <a:ext uri="{C183D7F6-B498-43B3-948B-1728B52AA6E4}">
                <adec:decorative xmlns:adec="http://schemas.microsoft.com/office/drawing/2017/decorative" val="1"/>
              </a:ext>
            </a:extLst>
          </p:cNvPr>
          <p:cNvSpPr txBox="1"/>
          <p:nvPr/>
        </p:nvSpPr>
        <p:spPr>
          <a:xfrm>
            <a:off x="2843269" y="2585968"/>
            <a:ext cx="292735" cy="574040"/>
          </a:xfrm>
          <a:prstGeom prst="rect">
            <a:avLst/>
          </a:prstGeom>
        </p:spPr>
        <p:txBody>
          <a:bodyPr vert="horz" wrap="square" lIns="0" tIns="12700" rIns="0" bIns="0" rtlCol="0">
            <a:spAutoFit/>
          </a:bodyPr>
          <a:lstStyle/>
          <a:p>
            <a:pPr marL="12700">
              <a:lnSpc>
                <a:spcPct val="100000"/>
              </a:lnSpc>
              <a:spcBef>
                <a:spcPts val="100"/>
              </a:spcBef>
            </a:pPr>
            <a:r>
              <a:rPr sz="3600" b="1" spc="-50" dirty="0">
                <a:latin typeface="Arial"/>
                <a:cs typeface="Arial"/>
              </a:rPr>
              <a:t>+</a:t>
            </a:r>
            <a:endParaRPr sz="3600" dirty="0">
              <a:latin typeface="Arial"/>
              <a:cs typeface="Arial"/>
            </a:endParaRPr>
          </a:p>
        </p:txBody>
      </p:sp>
      <p:sp>
        <p:nvSpPr>
          <p:cNvPr id="24" name="green box"/>
          <p:cNvSpPr txBox="1"/>
          <p:nvPr/>
        </p:nvSpPr>
        <p:spPr>
          <a:xfrm>
            <a:off x="1708785" y="3177920"/>
            <a:ext cx="2566035" cy="1079500"/>
          </a:xfrm>
          <a:prstGeom prst="rect">
            <a:avLst/>
          </a:prstGeom>
          <a:solidFill>
            <a:srgbClr val="006378"/>
          </a:solidFill>
        </p:spPr>
        <p:txBody>
          <a:bodyPr vert="horz" wrap="square" lIns="0" tIns="85725" rIns="0" bIns="0" rtlCol="0">
            <a:spAutoFit/>
          </a:bodyPr>
          <a:lstStyle/>
          <a:p>
            <a:pPr>
              <a:lnSpc>
                <a:spcPct val="100000"/>
              </a:lnSpc>
              <a:spcBef>
                <a:spcPts val="675"/>
              </a:spcBef>
            </a:pPr>
            <a:endParaRPr sz="1500" dirty="0">
              <a:latin typeface="Times New Roman"/>
              <a:cs typeface="Times New Roman"/>
            </a:endParaRPr>
          </a:p>
          <a:p>
            <a:pPr marL="94615" marR="87630" indent="194310">
              <a:lnSpc>
                <a:spcPct val="100000"/>
              </a:lnSpc>
            </a:pPr>
            <a:r>
              <a:rPr sz="1500" b="1" dirty="0">
                <a:solidFill>
                  <a:srgbClr val="FFFFFF"/>
                </a:solidFill>
                <a:latin typeface="Arial"/>
                <a:cs typeface="Arial"/>
              </a:rPr>
              <a:t>Institutional</a:t>
            </a:r>
            <a:r>
              <a:rPr sz="1500" b="1" spc="-60" dirty="0">
                <a:solidFill>
                  <a:srgbClr val="FFFFFF"/>
                </a:solidFill>
                <a:latin typeface="Arial"/>
                <a:cs typeface="Arial"/>
              </a:rPr>
              <a:t> </a:t>
            </a:r>
            <a:r>
              <a:rPr sz="1500" b="1" spc="-10" dirty="0">
                <a:solidFill>
                  <a:srgbClr val="FFFFFF"/>
                </a:solidFill>
                <a:latin typeface="Arial"/>
                <a:cs typeface="Arial"/>
              </a:rPr>
              <a:t>Mentored </a:t>
            </a:r>
            <a:r>
              <a:rPr sz="1500" b="1" dirty="0">
                <a:solidFill>
                  <a:srgbClr val="FFFFFF"/>
                </a:solidFill>
                <a:latin typeface="Arial"/>
                <a:cs typeface="Arial"/>
              </a:rPr>
              <a:t>Career</a:t>
            </a:r>
            <a:r>
              <a:rPr sz="1500" b="1" spc="-40" dirty="0">
                <a:solidFill>
                  <a:srgbClr val="FFFFFF"/>
                </a:solidFill>
                <a:latin typeface="Arial"/>
                <a:cs typeface="Arial"/>
              </a:rPr>
              <a:t> </a:t>
            </a:r>
            <a:r>
              <a:rPr sz="1500" b="1" dirty="0">
                <a:solidFill>
                  <a:srgbClr val="FFFFFF"/>
                </a:solidFill>
                <a:latin typeface="Arial"/>
                <a:cs typeface="Arial"/>
              </a:rPr>
              <a:t>Dev</a:t>
            </a:r>
            <a:r>
              <a:rPr sz="1500" b="1" spc="-45" dirty="0">
                <a:solidFill>
                  <a:srgbClr val="FFFFFF"/>
                </a:solidFill>
                <a:latin typeface="Arial"/>
                <a:cs typeface="Arial"/>
              </a:rPr>
              <a:t> </a:t>
            </a:r>
            <a:r>
              <a:rPr sz="1500" b="1" dirty="0">
                <a:solidFill>
                  <a:srgbClr val="FFFFFF"/>
                </a:solidFill>
                <a:latin typeface="Arial"/>
                <a:cs typeface="Arial"/>
              </a:rPr>
              <a:t>Program</a:t>
            </a:r>
            <a:r>
              <a:rPr sz="1500" b="1" spc="-50" dirty="0">
                <a:solidFill>
                  <a:srgbClr val="FFFFFF"/>
                </a:solidFill>
                <a:latin typeface="Arial"/>
                <a:cs typeface="Arial"/>
              </a:rPr>
              <a:t> </a:t>
            </a:r>
            <a:r>
              <a:rPr sz="1500" b="1" spc="-10" dirty="0">
                <a:solidFill>
                  <a:srgbClr val="FFFFFF"/>
                </a:solidFill>
                <a:latin typeface="Arial"/>
                <a:cs typeface="Arial"/>
              </a:rPr>
              <a:t>(K12)</a:t>
            </a:r>
            <a:endParaRPr sz="1500" dirty="0">
              <a:latin typeface="Arial"/>
              <a:cs typeface="Arial"/>
            </a:endParaRPr>
          </a:p>
        </p:txBody>
      </p:sp>
      <p:sp>
        <p:nvSpPr>
          <p:cNvPr id="30" name="optional"/>
          <p:cNvSpPr txBox="1"/>
          <p:nvPr/>
        </p:nvSpPr>
        <p:spPr>
          <a:xfrm>
            <a:off x="7209396" y="780686"/>
            <a:ext cx="1009650" cy="254000"/>
          </a:xfrm>
          <a:prstGeom prst="rect">
            <a:avLst/>
          </a:prstGeom>
        </p:spPr>
        <p:txBody>
          <a:bodyPr vert="horz" wrap="square" lIns="0" tIns="12700" rIns="0" bIns="0" rtlCol="0">
            <a:spAutoFit/>
          </a:bodyPr>
          <a:lstStyle/>
          <a:p>
            <a:pPr marL="12700">
              <a:lnSpc>
                <a:spcPct val="100000"/>
              </a:lnSpc>
              <a:spcBef>
                <a:spcPts val="100"/>
              </a:spcBef>
            </a:pPr>
            <a:r>
              <a:rPr sz="1500" b="1" spc="-10" dirty="0">
                <a:latin typeface="Arial"/>
                <a:cs typeface="Arial"/>
              </a:rPr>
              <a:t>OPTIONAL</a:t>
            </a:r>
            <a:endParaRPr sz="1500" dirty="0">
              <a:latin typeface="Arial"/>
              <a:cs typeface="Arial"/>
            </a:endParaRPr>
          </a:p>
        </p:txBody>
      </p:sp>
      <p:sp>
        <p:nvSpPr>
          <p:cNvPr id="3" name="gray box">
            <a:extLst>
              <a:ext uri="{C183D7F6-B498-43B3-948B-1728B52AA6E4}">
                <adec:decorative xmlns:adec="http://schemas.microsoft.com/office/drawing/2017/decorative" val="1"/>
              </a:ext>
            </a:extLst>
          </p:cNvPr>
          <p:cNvSpPr/>
          <p:nvPr/>
        </p:nvSpPr>
        <p:spPr>
          <a:xfrm>
            <a:off x="5044440" y="1121661"/>
            <a:ext cx="5340350" cy="3463290"/>
          </a:xfrm>
          <a:custGeom>
            <a:avLst/>
            <a:gdLst/>
            <a:ahLst/>
            <a:cxnLst/>
            <a:rect l="l" t="t" r="r" b="b"/>
            <a:pathLst>
              <a:path w="5340350" h="3463290">
                <a:moveTo>
                  <a:pt x="4762868" y="0"/>
                </a:moveTo>
                <a:lnTo>
                  <a:pt x="577227" y="0"/>
                </a:lnTo>
                <a:lnTo>
                  <a:pt x="529885" y="1913"/>
                </a:lnTo>
                <a:lnTo>
                  <a:pt x="483598" y="7554"/>
                </a:lnTo>
                <a:lnTo>
                  <a:pt x="438512" y="16775"/>
                </a:lnTo>
                <a:lnTo>
                  <a:pt x="394778" y="29427"/>
                </a:lnTo>
                <a:lnTo>
                  <a:pt x="352544" y="45361"/>
                </a:lnTo>
                <a:lnTo>
                  <a:pt x="311957" y="64428"/>
                </a:lnTo>
                <a:lnTo>
                  <a:pt x="273168" y="86481"/>
                </a:lnTo>
                <a:lnTo>
                  <a:pt x="236323" y="111371"/>
                </a:lnTo>
                <a:lnTo>
                  <a:pt x="201573" y="138948"/>
                </a:lnTo>
                <a:lnTo>
                  <a:pt x="169065" y="169065"/>
                </a:lnTo>
                <a:lnTo>
                  <a:pt x="138948" y="201573"/>
                </a:lnTo>
                <a:lnTo>
                  <a:pt x="111371" y="236323"/>
                </a:lnTo>
                <a:lnTo>
                  <a:pt x="86481" y="273168"/>
                </a:lnTo>
                <a:lnTo>
                  <a:pt x="64428" y="311957"/>
                </a:lnTo>
                <a:lnTo>
                  <a:pt x="45361" y="352544"/>
                </a:lnTo>
                <a:lnTo>
                  <a:pt x="29427" y="394778"/>
                </a:lnTo>
                <a:lnTo>
                  <a:pt x="16775" y="438512"/>
                </a:lnTo>
                <a:lnTo>
                  <a:pt x="7554" y="483598"/>
                </a:lnTo>
                <a:lnTo>
                  <a:pt x="1913" y="529885"/>
                </a:lnTo>
                <a:lnTo>
                  <a:pt x="0" y="577227"/>
                </a:lnTo>
                <a:lnTo>
                  <a:pt x="0" y="2886062"/>
                </a:lnTo>
                <a:lnTo>
                  <a:pt x="1913" y="2933404"/>
                </a:lnTo>
                <a:lnTo>
                  <a:pt x="7554" y="2979691"/>
                </a:lnTo>
                <a:lnTo>
                  <a:pt x="16775" y="3024777"/>
                </a:lnTo>
                <a:lnTo>
                  <a:pt x="29427" y="3068511"/>
                </a:lnTo>
                <a:lnTo>
                  <a:pt x="45361" y="3110745"/>
                </a:lnTo>
                <a:lnTo>
                  <a:pt x="64428" y="3151332"/>
                </a:lnTo>
                <a:lnTo>
                  <a:pt x="86481" y="3190121"/>
                </a:lnTo>
                <a:lnTo>
                  <a:pt x="111371" y="3226966"/>
                </a:lnTo>
                <a:lnTo>
                  <a:pt x="138948" y="3261716"/>
                </a:lnTo>
                <a:lnTo>
                  <a:pt x="169065" y="3294224"/>
                </a:lnTo>
                <a:lnTo>
                  <a:pt x="201573" y="3324341"/>
                </a:lnTo>
                <a:lnTo>
                  <a:pt x="236323" y="3351918"/>
                </a:lnTo>
                <a:lnTo>
                  <a:pt x="273168" y="3376808"/>
                </a:lnTo>
                <a:lnTo>
                  <a:pt x="311957" y="3398861"/>
                </a:lnTo>
                <a:lnTo>
                  <a:pt x="352544" y="3417928"/>
                </a:lnTo>
                <a:lnTo>
                  <a:pt x="394778" y="3433862"/>
                </a:lnTo>
                <a:lnTo>
                  <a:pt x="438512" y="3446514"/>
                </a:lnTo>
                <a:lnTo>
                  <a:pt x="483598" y="3455735"/>
                </a:lnTo>
                <a:lnTo>
                  <a:pt x="529885" y="3461376"/>
                </a:lnTo>
                <a:lnTo>
                  <a:pt x="577227" y="3463290"/>
                </a:lnTo>
                <a:lnTo>
                  <a:pt x="4762868" y="3463290"/>
                </a:lnTo>
                <a:lnTo>
                  <a:pt x="4810210" y="3461376"/>
                </a:lnTo>
                <a:lnTo>
                  <a:pt x="4856497" y="3455735"/>
                </a:lnTo>
                <a:lnTo>
                  <a:pt x="4901583" y="3446514"/>
                </a:lnTo>
                <a:lnTo>
                  <a:pt x="4945317" y="3433862"/>
                </a:lnTo>
                <a:lnTo>
                  <a:pt x="4987551" y="3417928"/>
                </a:lnTo>
                <a:lnTo>
                  <a:pt x="5028138" y="3398861"/>
                </a:lnTo>
                <a:lnTo>
                  <a:pt x="5066927" y="3376808"/>
                </a:lnTo>
                <a:lnTo>
                  <a:pt x="5103772" y="3351918"/>
                </a:lnTo>
                <a:lnTo>
                  <a:pt x="5138522" y="3324341"/>
                </a:lnTo>
                <a:lnTo>
                  <a:pt x="5171030" y="3294224"/>
                </a:lnTo>
                <a:lnTo>
                  <a:pt x="5201147" y="3261716"/>
                </a:lnTo>
                <a:lnTo>
                  <a:pt x="5228724" y="3226966"/>
                </a:lnTo>
                <a:lnTo>
                  <a:pt x="5253614" y="3190121"/>
                </a:lnTo>
                <a:lnTo>
                  <a:pt x="5275667" y="3151332"/>
                </a:lnTo>
                <a:lnTo>
                  <a:pt x="5294734" y="3110745"/>
                </a:lnTo>
                <a:lnTo>
                  <a:pt x="5310668" y="3068511"/>
                </a:lnTo>
                <a:lnTo>
                  <a:pt x="5323320" y="3024777"/>
                </a:lnTo>
                <a:lnTo>
                  <a:pt x="5332541" y="2979691"/>
                </a:lnTo>
                <a:lnTo>
                  <a:pt x="5338182" y="2933404"/>
                </a:lnTo>
                <a:lnTo>
                  <a:pt x="5340096" y="2886062"/>
                </a:lnTo>
                <a:lnTo>
                  <a:pt x="5340096" y="577227"/>
                </a:lnTo>
                <a:lnTo>
                  <a:pt x="5338182" y="529885"/>
                </a:lnTo>
                <a:lnTo>
                  <a:pt x="5332541" y="483598"/>
                </a:lnTo>
                <a:lnTo>
                  <a:pt x="5323320" y="438512"/>
                </a:lnTo>
                <a:lnTo>
                  <a:pt x="5310668" y="394778"/>
                </a:lnTo>
                <a:lnTo>
                  <a:pt x="5294734" y="352544"/>
                </a:lnTo>
                <a:lnTo>
                  <a:pt x="5275667" y="311957"/>
                </a:lnTo>
                <a:lnTo>
                  <a:pt x="5253614" y="273168"/>
                </a:lnTo>
                <a:lnTo>
                  <a:pt x="5228724" y="236323"/>
                </a:lnTo>
                <a:lnTo>
                  <a:pt x="5201147" y="201573"/>
                </a:lnTo>
                <a:lnTo>
                  <a:pt x="5171030" y="169065"/>
                </a:lnTo>
                <a:lnTo>
                  <a:pt x="5138522" y="138948"/>
                </a:lnTo>
                <a:lnTo>
                  <a:pt x="5103772" y="111371"/>
                </a:lnTo>
                <a:lnTo>
                  <a:pt x="5066927" y="86481"/>
                </a:lnTo>
                <a:lnTo>
                  <a:pt x="5028138" y="64428"/>
                </a:lnTo>
                <a:lnTo>
                  <a:pt x="4987551" y="45361"/>
                </a:lnTo>
                <a:lnTo>
                  <a:pt x="4945317" y="29427"/>
                </a:lnTo>
                <a:lnTo>
                  <a:pt x="4901583" y="16775"/>
                </a:lnTo>
                <a:lnTo>
                  <a:pt x="4856497" y="7554"/>
                </a:lnTo>
                <a:lnTo>
                  <a:pt x="4810210" y="1913"/>
                </a:lnTo>
                <a:lnTo>
                  <a:pt x="4762868" y="0"/>
                </a:lnTo>
                <a:close/>
              </a:path>
            </a:pathLst>
          </a:custGeom>
          <a:solidFill>
            <a:srgbClr val="D0CECE"/>
          </a:solidFill>
        </p:spPr>
        <p:txBody>
          <a:bodyPr wrap="square" lIns="0" tIns="0" rIns="0" bIns="0" rtlCol="0"/>
          <a:lstStyle/>
          <a:p>
            <a:endParaRPr/>
          </a:p>
        </p:txBody>
      </p:sp>
      <p:sp>
        <p:nvSpPr>
          <p:cNvPr id="40" name="purple box">
            <a:extLst>
              <a:ext uri="{C183D7F6-B498-43B3-948B-1728B52AA6E4}">
                <adec:decorative xmlns:adec="http://schemas.microsoft.com/office/drawing/2017/decorative" val="1"/>
              </a:ext>
            </a:extLst>
          </p:cNvPr>
          <p:cNvSpPr/>
          <p:nvPr/>
        </p:nvSpPr>
        <p:spPr>
          <a:xfrm>
            <a:off x="5637276" y="2497076"/>
            <a:ext cx="1955800" cy="986790"/>
          </a:xfrm>
          <a:custGeom>
            <a:avLst/>
            <a:gdLst/>
            <a:ahLst/>
            <a:cxnLst/>
            <a:rect l="l" t="t" r="r" b="b"/>
            <a:pathLst>
              <a:path w="1955800" h="986789">
                <a:moveTo>
                  <a:pt x="1790827" y="0"/>
                </a:moveTo>
                <a:lnTo>
                  <a:pt x="164465" y="0"/>
                </a:lnTo>
                <a:lnTo>
                  <a:pt x="120744" y="5874"/>
                </a:lnTo>
                <a:lnTo>
                  <a:pt x="81456" y="22454"/>
                </a:lnTo>
                <a:lnTo>
                  <a:pt x="48171" y="48171"/>
                </a:lnTo>
                <a:lnTo>
                  <a:pt x="22454" y="81456"/>
                </a:lnTo>
                <a:lnTo>
                  <a:pt x="5874" y="120744"/>
                </a:lnTo>
                <a:lnTo>
                  <a:pt x="0" y="164464"/>
                </a:lnTo>
                <a:lnTo>
                  <a:pt x="0" y="822324"/>
                </a:lnTo>
                <a:lnTo>
                  <a:pt x="5874" y="866045"/>
                </a:lnTo>
                <a:lnTo>
                  <a:pt x="22454" y="905333"/>
                </a:lnTo>
                <a:lnTo>
                  <a:pt x="48171" y="938618"/>
                </a:lnTo>
                <a:lnTo>
                  <a:pt x="81456" y="964335"/>
                </a:lnTo>
                <a:lnTo>
                  <a:pt x="120744" y="980915"/>
                </a:lnTo>
                <a:lnTo>
                  <a:pt x="164465" y="986789"/>
                </a:lnTo>
                <a:lnTo>
                  <a:pt x="1790827" y="986789"/>
                </a:lnTo>
                <a:lnTo>
                  <a:pt x="1834547" y="980915"/>
                </a:lnTo>
                <a:lnTo>
                  <a:pt x="1873835" y="964335"/>
                </a:lnTo>
                <a:lnTo>
                  <a:pt x="1907120" y="938618"/>
                </a:lnTo>
                <a:lnTo>
                  <a:pt x="1932837" y="905333"/>
                </a:lnTo>
                <a:lnTo>
                  <a:pt x="1949417" y="866045"/>
                </a:lnTo>
                <a:lnTo>
                  <a:pt x="1955292" y="822324"/>
                </a:lnTo>
                <a:lnTo>
                  <a:pt x="1955292" y="164464"/>
                </a:lnTo>
                <a:lnTo>
                  <a:pt x="1949417" y="120744"/>
                </a:lnTo>
                <a:lnTo>
                  <a:pt x="1932837" y="81456"/>
                </a:lnTo>
                <a:lnTo>
                  <a:pt x="1907120" y="48171"/>
                </a:lnTo>
                <a:lnTo>
                  <a:pt x="1873835" y="22454"/>
                </a:lnTo>
                <a:lnTo>
                  <a:pt x="1834547" y="5874"/>
                </a:lnTo>
                <a:lnTo>
                  <a:pt x="1790827" y="0"/>
                </a:lnTo>
                <a:close/>
              </a:path>
            </a:pathLst>
          </a:custGeom>
          <a:solidFill>
            <a:srgbClr val="632E6C"/>
          </a:solidFill>
        </p:spPr>
        <p:txBody>
          <a:bodyPr wrap="square" lIns="0" tIns="0" rIns="0" bIns="0" rtlCol="0"/>
          <a:lstStyle/>
          <a:p>
            <a:endParaRPr/>
          </a:p>
        </p:txBody>
      </p:sp>
      <p:sp>
        <p:nvSpPr>
          <p:cNvPr id="41" name="high impact"/>
          <p:cNvSpPr txBox="1"/>
          <p:nvPr/>
        </p:nvSpPr>
        <p:spPr>
          <a:xfrm>
            <a:off x="5842018" y="2629343"/>
            <a:ext cx="1546860" cy="711200"/>
          </a:xfrm>
          <a:prstGeom prst="rect">
            <a:avLst/>
          </a:prstGeom>
        </p:spPr>
        <p:txBody>
          <a:bodyPr vert="horz" wrap="square" lIns="0" tIns="12700" rIns="0" bIns="0" rtlCol="0">
            <a:spAutoFit/>
          </a:bodyPr>
          <a:lstStyle/>
          <a:p>
            <a:pPr marL="12065" marR="5080" algn="ctr">
              <a:lnSpc>
                <a:spcPct val="100000"/>
              </a:lnSpc>
              <a:spcBef>
                <a:spcPts val="100"/>
              </a:spcBef>
            </a:pPr>
            <a:r>
              <a:rPr sz="1500" b="1" dirty="0">
                <a:solidFill>
                  <a:srgbClr val="FFFFFF"/>
                </a:solidFill>
                <a:latin typeface="Arial"/>
                <a:cs typeface="Arial"/>
              </a:rPr>
              <a:t>High</a:t>
            </a:r>
            <a:r>
              <a:rPr sz="1500" b="1" spc="-30" dirty="0">
                <a:solidFill>
                  <a:srgbClr val="FFFFFF"/>
                </a:solidFill>
                <a:latin typeface="Arial"/>
                <a:cs typeface="Arial"/>
              </a:rPr>
              <a:t> </a:t>
            </a:r>
            <a:r>
              <a:rPr sz="1500" b="1" spc="-10" dirty="0">
                <a:solidFill>
                  <a:srgbClr val="FFFFFF"/>
                </a:solidFill>
                <a:latin typeface="Arial"/>
                <a:cs typeface="Arial"/>
              </a:rPr>
              <a:t>Impact Specialized </a:t>
            </a:r>
            <a:r>
              <a:rPr sz="1500" b="1" dirty="0">
                <a:solidFill>
                  <a:srgbClr val="FFFFFF"/>
                </a:solidFill>
                <a:latin typeface="Arial"/>
                <a:cs typeface="Arial"/>
              </a:rPr>
              <a:t>Innovation</a:t>
            </a:r>
            <a:r>
              <a:rPr sz="1500" b="1" spc="-60" dirty="0">
                <a:solidFill>
                  <a:srgbClr val="FFFFFF"/>
                </a:solidFill>
                <a:latin typeface="Arial"/>
                <a:cs typeface="Arial"/>
              </a:rPr>
              <a:t> </a:t>
            </a:r>
            <a:r>
              <a:rPr sz="1500" b="1" spc="-20" dirty="0">
                <a:solidFill>
                  <a:srgbClr val="FFFFFF"/>
                </a:solidFill>
                <a:latin typeface="Arial"/>
                <a:cs typeface="Arial"/>
              </a:rPr>
              <a:t>(RC2)</a:t>
            </a:r>
            <a:endParaRPr sz="1500" dirty="0">
              <a:latin typeface="Arial"/>
              <a:cs typeface="Arial"/>
            </a:endParaRPr>
          </a:p>
        </p:txBody>
      </p:sp>
      <p:grpSp>
        <p:nvGrpSpPr>
          <p:cNvPr id="32" name="oval">
            <a:extLst>
              <a:ext uri="{C183D7F6-B498-43B3-948B-1728B52AA6E4}">
                <adec:decorative xmlns:adec="http://schemas.microsoft.com/office/drawing/2017/decorative" val="1"/>
              </a:ext>
            </a:extLst>
          </p:cNvPr>
          <p:cNvGrpSpPr/>
          <p:nvPr/>
        </p:nvGrpSpPr>
        <p:grpSpPr>
          <a:xfrm>
            <a:off x="7772272" y="1212977"/>
            <a:ext cx="1933575" cy="1012190"/>
            <a:chOff x="7772272" y="1212977"/>
            <a:chExt cx="1933575" cy="1012190"/>
          </a:xfrm>
        </p:grpSpPr>
        <p:sp>
          <p:nvSpPr>
            <p:cNvPr id="33" name="object 33">
              <a:extLst>
                <a:ext uri="{C183D7F6-B498-43B3-948B-1728B52AA6E4}">
                  <adec:decorative xmlns:adec="http://schemas.microsoft.com/office/drawing/2017/decorative" val="1"/>
                </a:ext>
              </a:extLst>
            </p:cNvPr>
            <p:cNvSpPr/>
            <p:nvPr/>
          </p:nvSpPr>
          <p:spPr>
            <a:xfrm>
              <a:off x="7784972" y="1225677"/>
              <a:ext cx="1908175" cy="986790"/>
            </a:xfrm>
            <a:custGeom>
              <a:avLst/>
              <a:gdLst/>
              <a:ahLst/>
              <a:cxnLst/>
              <a:rect l="l" t="t" r="r" b="b"/>
              <a:pathLst>
                <a:path w="1908175" h="986789">
                  <a:moveTo>
                    <a:pt x="954024" y="0"/>
                  </a:moveTo>
                  <a:lnTo>
                    <a:pt x="891296" y="1049"/>
                  </a:lnTo>
                  <a:lnTo>
                    <a:pt x="829651" y="4154"/>
                  </a:lnTo>
                  <a:lnTo>
                    <a:pt x="769216" y="9250"/>
                  </a:lnTo>
                  <a:lnTo>
                    <a:pt x="710116" y="16271"/>
                  </a:lnTo>
                  <a:lnTo>
                    <a:pt x="652476" y="25153"/>
                  </a:lnTo>
                  <a:lnTo>
                    <a:pt x="596423" y="35831"/>
                  </a:lnTo>
                  <a:lnTo>
                    <a:pt x="542082" y="48239"/>
                  </a:lnTo>
                  <a:lnTo>
                    <a:pt x="489578" y="62313"/>
                  </a:lnTo>
                  <a:lnTo>
                    <a:pt x="439038" y="77987"/>
                  </a:lnTo>
                  <a:lnTo>
                    <a:pt x="390587" y="95197"/>
                  </a:lnTo>
                  <a:lnTo>
                    <a:pt x="344351" y="113877"/>
                  </a:lnTo>
                  <a:lnTo>
                    <a:pt x="300456" y="133963"/>
                  </a:lnTo>
                  <a:lnTo>
                    <a:pt x="259026" y="155389"/>
                  </a:lnTo>
                  <a:lnTo>
                    <a:pt x="220189" y="178091"/>
                  </a:lnTo>
                  <a:lnTo>
                    <a:pt x="184069" y="202003"/>
                  </a:lnTo>
                  <a:lnTo>
                    <a:pt x="150793" y="227061"/>
                  </a:lnTo>
                  <a:lnTo>
                    <a:pt x="120486" y="253199"/>
                  </a:lnTo>
                  <a:lnTo>
                    <a:pt x="93274" y="280352"/>
                  </a:lnTo>
                  <a:lnTo>
                    <a:pt x="48636" y="337445"/>
                  </a:lnTo>
                  <a:lnTo>
                    <a:pt x="17886" y="397819"/>
                  </a:lnTo>
                  <a:lnTo>
                    <a:pt x="2029" y="460954"/>
                  </a:lnTo>
                  <a:lnTo>
                    <a:pt x="0" y="493395"/>
                  </a:lnTo>
                  <a:lnTo>
                    <a:pt x="2029" y="525835"/>
                  </a:lnTo>
                  <a:lnTo>
                    <a:pt x="17886" y="588970"/>
                  </a:lnTo>
                  <a:lnTo>
                    <a:pt x="48636" y="649344"/>
                  </a:lnTo>
                  <a:lnTo>
                    <a:pt x="93274" y="706437"/>
                  </a:lnTo>
                  <a:lnTo>
                    <a:pt x="120486" y="733590"/>
                  </a:lnTo>
                  <a:lnTo>
                    <a:pt x="150793" y="759728"/>
                  </a:lnTo>
                  <a:lnTo>
                    <a:pt x="184069" y="784786"/>
                  </a:lnTo>
                  <a:lnTo>
                    <a:pt x="220189" y="808698"/>
                  </a:lnTo>
                  <a:lnTo>
                    <a:pt x="259026" y="831400"/>
                  </a:lnTo>
                  <a:lnTo>
                    <a:pt x="300456" y="852826"/>
                  </a:lnTo>
                  <a:lnTo>
                    <a:pt x="344351" y="872912"/>
                  </a:lnTo>
                  <a:lnTo>
                    <a:pt x="390587" y="891592"/>
                  </a:lnTo>
                  <a:lnTo>
                    <a:pt x="439038" y="908802"/>
                  </a:lnTo>
                  <a:lnTo>
                    <a:pt x="489578" y="924476"/>
                  </a:lnTo>
                  <a:lnTo>
                    <a:pt x="542082" y="938550"/>
                  </a:lnTo>
                  <a:lnTo>
                    <a:pt x="596423" y="950958"/>
                  </a:lnTo>
                  <a:lnTo>
                    <a:pt x="652476" y="961636"/>
                  </a:lnTo>
                  <a:lnTo>
                    <a:pt x="710116" y="970518"/>
                  </a:lnTo>
                  <a:lnTo>
                    <a:pt x="769216" y="977539"/>
                  </a:lnTo>
                  <a:lnTo>
                    <a:pt x="829651" y="982635"/>
                  </a:lnTo>
                  <a:lnTo>
                    <a:pt x="891296" y="985740"/>
                  </a:lnTo>
                  <a:lnTo>
                    <a:pt x="954024" y="986790"/>
                  </a:lnTo>
                  <a:lnTo>
                    <a:pt x="1016751" y="985740"/>
                  </a:lnTo>
                  <a:lnTo>
                    <a:pt x="1078396" y="982635"/>
                  </a:lnTo>
                  <a:lnTo>
                    <a:pt x="1138831" y="977539"/>
                  </a:lnTo>
                  <a:lnTo>
                    <a:pt x="1197931" y="970518"/>
                  </a:lnTo>
                  <a:lnTo>
                    <a:pt x="1255571" y="961636"/>
                  </a:lnTo>
                  <a:lnTo>
                    <a:pt x="1311624" y="950958"/>
                  </a:lnTo>
                  <a:lnTo>
                    <a:pt x="1365965" y="938550"/>
                  </a:lnTo>
                  <a:lnTo>
                    <a:pt x="1418469" y="924476"/>
                  </a:lnTo>
                  <a:lnTo>
                    <a:pt x="1469009" y="908802"/>
                  </a:lnTo>
                  <a:lnTo>
                    <a:pt x="1517460" y="891592"/>
                  </a:lnTo>
                  <a:lnTo>
                    <a:pt x="1563696" y="872912"/>
                  </a:lnTo>
                  <a:lnTo>
                    <a:pt x="1607591" y="852826"/>
                  </a:lnTo>
                  <a:lnTo>
                    <a:pt x="1649021" y="831400"/>
                  </a:lnTo>
                  <a:lnTo>
                    <a:pt x="1687858" y="808698"/>
                  </a:lnTo>
                  <a:lnTo>
                    <a:pt x="1723978" y="784786"/>
                  </a:lnTo>
                  <a:lnTo>
                    <a:pt x="1757254" y="759728"/>
                  </a:lnTo>
                  <a:lnTo>
                    <a:pt x="1787561" y="733590"/>
                  </a:lnTo>
                  <a:lnTo>
                    <a:pt x="1814773" y="706437"/>
                  </a:lnTo>
                  <a:lnTo>
                    <a:pt x="1859411" y="649344"/>
                  </a:lnTo>
                  <a:lnTo>
                    <a:pt x="1890161" y="588970"/>
                  </a:lnTo>
                  <a:lnTo>
                    <a:pt x="1906018" y="525835"/>
                  </a:lnTo>
                  <a:lnTo>
                    <a:pt x="1908048" y="493395"/>
                  </a:lnTo>
                  <a:lnTo>
                    <a:pt x="1906018" y="460954"/>
                  </a:lnTo>
                  <a:lnTo>
                    <a:pt x="1890161" y="397819"/>
                  </a:lnTo>
                  <a:lnTo>
                    <a:pt x="1859411" y="337445"/>
                  </a:lnTo>
                  <a:lnTo>
                    <a:pt x="1814773" y="280352"/>
                  </a:lnTo>
                  <a:lnTo>
                    <a:pt x="1787561" y="253199"/>
                  </a:lnTo>
                  <a:lnTo>
                    <a:pt x="1757254" y="227061"/>
                  </a:lnTo>
                  <a:lnTo>
                    <a:pt x="1723978" y="202003"/>
                  </a:lnTo>
                  <a:lnTo>
                    <a:pt x="1687858" y="178091"/>
                  </a:lnTo>
                  <a:lnTo>
                    <a:pt x="1649021" y="155389"/>
                  </a:lnTo>
                  <a:lnTo>
                    <a:pt x="1607591" y="133963"/>
                  </a:lnTo>
                  <a:lnTo>
                    <a:pt x="1563696" y="113877"/>
                  </a:lnTo>
                  <a:lnTo>
                    <a:pt x="1517460" y="95197"/>
                  </a:lnTo>
                  <a:lnTo>
                    <a:pt x="1469009" y="77987"/>
                  </a:lnTo>
                  <a:lnTo>
                    <a:pt x="1418469" y="62313"/>
                  </a:lnTo>
                  <a:lnTo>
                    <a:pt x="1365965" y="48239"/>
                  </a:lnTo>
                  <a:lnTo>
                    <a:pt x="1311624" y="35831"/>
                  </a:lnTo>
                  <a:lnTo>
                    <a:pt x="1255571" y="25153"/>
                  </a:lnTo>
                  <a:lnTo>
                    <a:pt x="1197931" y="16271"/>
                  </a:lnTo>
                  <a:lnTo>
                    <a:pt x="1138831" y="9250"/>
                  </a:lnTo>
                  <a:lnTo>
                    <a:pt x="1078396" y="4154"/>
                  </a:lnTo>
                  <a:lnTo>
                    <a:pt x="1016751" y="1049"/>
                  </a:lnTo>
                  <a:lnTo>
                    <a:pt x="954024" y="0"/>
                  </a:lnTo>
                  <a:close/>
                </a:path>
              </a:pathLst>
            </a:custGeom>
            <a:solidFill>
              <a:srgbClr val="626669"/>
            </a:solidFill>
          </p:spPr>
          <p:txBody>
            <a:bodyPr wrap="square" lIns="0" tIns="0" rIns="0" bIns="0" rtlCol="0"/>
            <a:lstStyle/>
            <a:p>
              <a:endParaRPr/>
            </a:p>
          </p:txBody>
        </p:sp>
        <p:sp>
          <p:nvSpPr>
            <p:cNvPr id="34" name="object 34">
              <a:extLst>
                <a:ext uri="{C183D7F6-B498-43B3-948B-1728B52AA6E4}">
                  <adec:decorative xmlns:adec="http://schemas.microsoft.com/office/drawing/2017/decorative" val="1"/>
                </a:ext>
              </a:extLst>
            </p:cNvPr>
            <p:cNvSpPr/>
            <p:nvPr/>
          </p:nvSpPr>
          <p:spPr>
            <a:xfrm>
              <a:off x="7784972" y="1225677"/>
              <a:ext cx="1908175" cy="986790"/>
            </a:xfrm>
            <a:custGeom>
              <a:avLst/>
              <a:gdLst/>
              <a:ahLst/>
              <a:cxnLst/>
              <a:rect l="l" t="t" r="r" b="b"/>
              <a:pathLst>
                <a:path w="1908175" h="986789">
                  <a:moveTo>
                    <a:pt x="0" y="493395"/>
                  </a:moveTo>
                  <a:lnTo>
                    <a:pt x="8033" y="429074"/>
                  </a:lnTo>
                  <a:lnTo>
                    <a:pt x="31462" y="367254"/>
                  </a:lnTo>
                  <a:lnTo>
                    <a:pt x="69282" y="308456"/>
                  </a:lnTo>
                  <a:lnTo>
                    <a:pt x="120486" y="253199"/>
                  </a:lnTo>
                  <a:lnTo>
                    <a:pt x="150793" y="227061"/>
                  </a:lnTo>
                  <a:lnTo>
                    <a:pt x="184069" y="202003"/>
                  </a:lnTo>
                  <a:lnTo>
                    <a:pt x="220189" y="178091"/>
                  </a:lnTo>
                  <a:lnTo>
                    <a:pt x="259026" y="155389"/>
                  </a:lnTo>
                  <a:lnTo>
                    <a:pt x="300456" y="133963"/>
                  </a:lnTo>
                  <a:lnTo>
                    <a:pt x="344351" y="113877"/>
                  </a:lnTo>
                  <a:lnTo>
                    <a:pt x="390587" y="95197"/>
                  </a:lnTo>
                  <a:lnTo>
                    <a:pt x="439038" y="77987"/>
                  </a:lnTo>
                  <a:lnTo>
                    <a:pt x="489578" y="62313"/>
                  </a:lnTo>
                  <a:lnTo>
                    <a:pt x="542082" y="48239"/>
                  </a:lnTo>
                  <a:lnTo>
                    <a:pt x="596423" y="35831"/>
                  </a:lnTo>
                  <a:lnTo>
                    <a:pt x="652476" y="25153"/>
                  </a:lnTo>
                  <a:lnTo>
                    <a:pt x="710116" y="16271"/>
                  </a:lnTo>
                  <a:lnTo>
                    <a:pt x="769216" y="9250"/>
                  </a:lnTo>
                  <a:lnTo>
                    <a:pt x="829651" y="4154"/>
                  </a:lnTo>
                  <a:lnTo>
                    <a:pt x="891296" y="1049"/>
                  </a:lnTo>
                  <a:lnTo>
                    <a:pt x="954024" y="0"/>
                  </a:lnTo>
                  <a:lnTo>
                    <a:pt x="1016751" y="1049"/>
                  </a:lnTo>
                  <a:lnTo>
                    <a:pt x="1078396" y="4154"/>
                  </a:lnTo>
                  <a:lnTo>
                    <a:pt x="1138831" y="9250"/>
                  </a:lnTo>
                  <a:lnTo>
                    <a:pt x="1197931" y="16271"/>
                  </a:lnTo>
                  <a:lnTo>
                    <a:pt x="1255571" y="25153"/>
                  </a:lnTo>
                  <a:lnTo>
                    <a:pt x="1311624" y="35831"/>
                  </a:lnTo>
                  <a:lnTo>
                    <a:pt x="1365965" y="48239"/>
                  </a:lnTo>
                  <a:lnTo>
                    <a:pt x="1418469" y="62313"/>
                  </a:lnTo>
                  <a:lnTo>
                    <a:pt x="1469009" y="77987"/>
                  </a:lnTo>
                  <a:lnTo>
                    <a:pt x="1517460" y="95197"/>
                  </a:lnTo>
                  <a:lnTo>
                    <a:pt x="1563696" y="113877"/>
                  </a:lnTo>
                  <a:lnTo>
                    <a:pt x="1607591" y="133963"/>
                  </a:lnTo>
                  <a:lnTo>
                    <a:pt x="1649021" y="155389"/>
                  </a:lnTo>
                  <a:lnTo>
                    <a:pt x="1687858" y="178091"/>
                  </a:lnTo>
                  <a:lnTo>
                    <a:pt x="1723978" y="202003"/>
                  </a:lnTo>
                  <a:lnTo>
                    <a:pt x="1757254" y="227061"/>
                  </a:lnTo>
                  <a:lnTo>
                    <a:pt x="1787561" y="253199"/>
                  </a:lnTo>
                  <a:lnTo>
                    <a:pt x="1814773" y="280352"/>
                  </a:lnTo>
                  <a:lnTo>
                    <a:pt x="1859411" y="337445"/>
                  </a:lnTo>
                  <a:lnTo>
                    <a:pt x="1890161" y="397819"/>
                  </a:lnTo>
                  <a:lnTo>
                    <a:pt x="1906018" y="460954"/>
                  </a:lnTo>
                  <a:lnTo>
                    <a:pt x="1908048" y="493395"/>
                  </a:lnTo>
                  <a:lnTo>
                    <a:pt x="1906018" y="525835"/>
                  </a:lnTo>
                  <a:lnTo>
                    <a:pt x="1890161" y="588970"/>
                  </a:lnTo>
                  <a:lnTo>
                    <a:pt x="1859411" y="649344"/>
                  </a:lnTo>
                  <a:lnTo>
                    <a:pt x="1814773" y="706437"/>
                  </a:lnTo>
                  <a:lnTo>
                    <a:pt x="1787561" y="733590"/>
                  </a:lnTo>
                  <a:lnTo>
                    <a:pt x="1757254" y="759728"/>
                  </a:lnTo>
                  <a:lnTo>
                    <a:pt x="1723978" y="784786"/>
                  </a:lnTo>
                  <a:lnTo>
                    <a:pt x="1687858" y="808698"/>
                  </a:lnTo>
                  <a:lnTo>
                    <a:pt x="1649021" y="831400"/>
                  </a:lnTo>
                  <a:lnTo>
                    <a:pt x="1607591" y="852826"/>
                  </a:lnTo>
                  <a:lnTo>
                    <a:pt x="1563696" y="872912"/>
                  </a:lnTo>
                  <a:lnTo>
                    <a:pt x="1517460" y="891592"/>
                  </a:lnTo>
                  <a:lnTo>
                    <a:pt x="1469009" y="908802"/>
                  </a:lnTo>
                  <a:lnTo>
                    <a:pt x="1418469" y="924476"/>
                  </a:lnTo>
                  <a:lnTo>
                    <a:pt x="1365965" y="938550"/>
                  </a:lnTo>
                  <a:lnTo>
                    <a:pt x="1311624" y="950958"/>
                  </a:lnTo>
                  <a:lnTo>
                    <a:pt x="1255571" y="961636"/>
                  </a:lnTo>
                  <a:lnTo>
                    <a:pt x="1197931" y="970518"/>
                  </a:lnTo>
                  <a:lnTo>
                    <a:pt x="1138831" y="977539"/>
                  </a:lnTo>
                  <a:lnTo>
                    <a:pt x="1078396" y="982635"/>
                  </a:lnTo>
                  <a:lnTo>
                    <a:pt x="1016751" y="985740"/>
                  </a:lnTo>
                  <a:lnTo>
                    <a:pt x="954024" y="986790"/>
                  </a:lnTo>
                  <a:lnTo>
                    <a:pt x="891296" y="985740"/>
                  </a:lnTo>
                  <a:lnTo>
                    <a:pt x="829651" y="982635"/>
                  </a:lnTo>
                  <a:lnTo>
                    <a:pt x="769216" y="977539"/>
                  </a:lnTo>
                  <a:lnTo>
                    <a:pt x="710116" y="970518"/>
                  </a:lnTo>
                  <a:lnTo>
                    <a:pt x="652476" y="961636"/>
                  </a:lnTo>
                  <a:lnTo>
                    <a:pt x="596423" y="950958"/>
                  </a:lnTo>
                  <a:lnTo>
                    <a:pt x="542082" y="938550"/>
                  </a:lnTo>
                  <a:lnTo>
                    <a:pt x="489578" y="924476"/>
                  </a:lnTo>
                  <a:lnTo>
                    <a:pt x="439038" y="908802"/>
                  </a:lnTo>
                  <a:lnTo>
                    <a:pt x="390587" y="891592"/>
                  </a:lnTo>
                  <a:lnTo>
                    <a:pt x="344351" y="872912"/>
                  </a:lnTo>
                  <a:lnTo>
                    <a:pt x="300456" y="852826"/>
                  </a:lnTo>
                  <a:lnTo>
                    <a:pt x="259026" y="831400"/>
                  </a:lnTo>
                  <a:lnTo>
                    <a:pt x="220189" y="808698"/>
                  </a:lnTo>
                  <a:lnTo>
                    <a:pt x="184069" y="784786"/>
                  </a:lnTo>
                  <a:lnTo>
                    <a:pt x="150793" y="759728"/>
                  </a:lnTo>
                  <a:lnTo>
                    <a:pt x="120486" y="733590"/>
                  </a:lnTo>
                  <a:lnTo>
                    <a:pt x="93274" y="706437"/>
                  </a:lnTo>
                  <a:lnTo>
                    <a:pt x="48636" y="649344"/>
                  </a:lnTo>
                  <a:lnTo>
                    <a:pt x="17886" y="588970"/>
                  </a:lnTo>
                  <a:lnTo>
                    <a:pt x="2029" y="525835"/>
                  </a:lnTo>
                  <a:lnTo>
                    <a:pt x="0" y="493395"/>
                  </a:lnTo>
                  <a:close/>
                </a:path>
              </a:pathLst>
            </a:custGeom>
            <a:ln w="25400">
              <a:solidFill>
                <a:srgbClr val="626669"/>
              </a:solidFill>
            </a:ln>
          </p:spPr>
          <p:txBody>
            <a:bodyPr wrap="square" lIns="0" tIns="0" rIns="0" bIns="0" rtlCol="0"/>
            <a:lstStyle/>
            <a:p>
              <a:endParaRPr/>
            </a:p>
          </p:txBody>
        </p:sp>
      </p:grpSp>
      <p:sp>
        <p:nvSpPr>
          <p:cNvPr id="35" name="post doc"/>
          <p:cNvSpPr txBox="1"/>
          <p:nvPr/>
        </p:nvSpPr>
        <p:spPr>
          <a:xfrm>
            <a:off x="8318107" y="1471817"/>
            <a:ext cx="841375" cy="482600"/>
          </a:xfrm>
          <a:prstGeom prst="rect">
            <a:avLst/>
          </a:prstGeom>
        </p:spPr>
        <p:txBody>
          <a:bodyPr vert="horz" wrap="square" lIns="0" tIns="12700" rIns="0" bIns="0" rtlCol="0">
            <a:spAutoFit/>
          </a:bodyPr>
          <a:lstStyle/>
          <a:p>
            <a:pPr marL="193040" marR="5080" indent="-180975">
              <a:lnSpc>
                <a:spcPct val="100000"/>
              </a:lnSpc>
              <a:spcBef>
                <a:spcPts val="100"/>
              </a:spcBef>
            </a:pPr>
            <a:r>
              <a:rPr sz="1500" b="1" spc="-10" dirty="0">
                <a:solidFill>
                  <a:srgbClr val="FFFFFF"/>
                </a:solidFill>
                <a:latin typeface="Arial"/>
                <a:cs typeface="Arial"/>
              </a:rPr>
              <a:t>Post-</a:t>
            </a:r>
            <a:r>
              <a:rPr sz="1500" b="1" spc="-25" dirty="0">
                <a:solidFill>
                  <a:srgbClr val="FFFFFF"/>
                </a:solidFill>
                <a:latin typeface="Arial"/>
                <a:cs typeface="Arial"/>
              </a:rPr>
              <a:t>doc </a:t>
            </a:r>
            <a:r>
              <a:rPr sz="1500" b="1" spc="-10" dirty="0">
                <a:solidFill>
                  <a:srgbClr val="FFFFFF"/>
                </a:solidFill>
                <a:latin typeface="Arial"/>
                <a:cs typeface="Arial"/>
              </a:rPr>
              <a:t>(T32)</a:t>
            </a:r>
            <a:endParaRPr sz="1500" dirty="0">
              <a:latin typeface="Arial"/>
              <a:cs typeface="Arial"/>
            </a:endParaRPr>
          </a:p>
        </p:txBody>
      </p:sp>
      <p:grpSp>
        <p:nvGrpSpPr>
          <p:cNvPr id="26" name="oval">
            <a:extLst>
              <a:ext uri="{C183D7F6-B498-43B3-948B-1728B52AA6E4}">
                <adec:decorative xmlns:adec="http://schemas.microsoft.com/office/drawing/2017/decorative" val="1"/>
              </a:ext>
            </a:extLst>
          </p:cNvPr>
          <p:cNvGrpSpPr/>
          <p:nvPr/>
        </p:nvGrpSpPr>
        <p:grpSpPr>
          <a:xfrm>
            <a:off x="7772272" y="2388742"/>
            <a:ext cx="1933575" cy="1012190"/>
            <a:chOff x="7772272" y="2388742"/>
            <a:chExt cx="1933575" cy="1012190"/>
          </a:xfrm>
        </p:grpSpPr>
        <p:sp>
          <p:nvSpPr>
            <p:cNvPr id="27" name="object 27">
              <a:extLst>
                <a:ext uri="{C183D7F6-B498-43B3-948B-1728B52AA6E4}">
                  <adec:decorative xmlns:adec="http://schemas.microsoft.com/office/drawing/2017/decorative" val="1"/>
                </a:ext>
              </a:extLst>
            </p:cNvPr>
            <p:cNvSpPr/>
            <p:nvPr/>
          </p:nvSpPr>
          <p:spPr>
            <a:xfrm>
              <a:off x="7784972" y="2401442"/>
              <a:ext cx="1908175" cy="986790"/>
            </a:xfrm>
            <a:custGeom>
              <a:avLst/>
              <a:gdLst/>
              <a:ahLst/>
              <a:cxnLst/>
              <a:rect l="l" t="t" r="r" b="b"/>
              <a:pathLst>
                <a:path w="1908175" h="986789">
                  <a:moveTo>
                    <a:pt x="954024" y="0"/>
                  </a:moveTo>
                  <a:lnTo>
                    <a:pt x="891296" y="1049"/>
                  </a:lnTo>
                  <a:lnTo>
                    <a:pt x="829651" y="4154"/>
                  </a:lnTo>
                  <a:lnTo>
                    <a:pt x="769216" y="9250"/>
                  </a:lnTo>
                  <a:lnTo>
                    <a:pt x="710116" y="16271"/>
                  </a:lnTo>
                  <a:lnTo>
                    <a:pt x="652476" y="25153"/>
                  </a:lnTo>
                  <a:lnTo>
                    <a:pt x="596423" y="35831"/>
                  </a:lnTo>
                  <a:lnTo>
                    <a:pt x="542082" y="48239"/>
                  </a:lnTo>
                  <a:lnTo>
                    <a:pt x="489578" y="62313"/>
                  </a:lnTo>
                  <a:lnTo>
                    <a:pt x="439038" y="77987"/>
                  </a:lnTo>
                  <a:lnTo>
                    <a:pt x="390587" y="95197"/>
                  </a:lnTo>
                  <a:lnTo>
                    <a:pt x="344351" y="113877"/>
                  </a:lnTo>
                  <a:lnTo>
                    <a:pt x="300456" y="133963"/>
                  </a:lnTo>
                  <a:lnTo>
                    <a:pt x="259026" y="155389"/>
                  </a:lnTo>
                  <a:lnTo>
                    <a:pt x="220189" y="178091"/>
                  </a:lnTo>
                  <a:lnTo>
                    <a:pt x="184069" y="202003"/>
                  </a:lnTo>
                  <a:lnTo>
                    <a:pt x="150793" y="227061"/>
                  </a:lnTo>
                  <a:lnTo>
                    <a:pt x="120486" y="253199"/>
                  </a:lnTo>
                  <a:lnTo>
                    <a:pt x="93274" y="280352"/>
                  </a:lnTo>
                  <a:lnTo>
                    <a:pt x="48636" y="337445"/>
                  </a:lnTo>
                  <a:lnTo>
                    <a:pt x="17886" y="397819"/>
                  </a:lnTo>
                  <a:lnTo>
                    <a:pt x="2029" y="460954"/>
                  </a:lnTo>
                  <a:lnTo>
                    <a:pt x="0" y="493395"/>
                  </a:lnTo>
                  <a:lnTo>
                    <a:pt x="2029" y="525835"/>
                  </a:lnTo>
                  <a:lnTo>
                    <a:pt x="17886" y="588970"/>
                  </a:lnTo>
                  <a:lnTo>
                    <a:pt x="48636" y="649344"/>
                  </a:lnTo>
                  <a:lnTo>
                    <a:pt x="93274" y="706437"/>
                  </a:lnTo>
                  <a:lnTo>
                    <a:pt x="120486" y="733590"/>
                  </a:lnTo>
                  <a:lnTo>
                    <a:pt x="150793" y="759728"/>
                  </a:lnTo>
                  <a:lnTo>
                    <a:pt x="184069" y="784786"/>
                  </a:lnTo>
                  <a:lnTo>
                    <a:pt x="220189" y="808698"/>
                  </a:lnTo>
                  <a:lnTo>
                    <a:pt x="259026" y="831400"/>
                  </a:lnTo>
                  <a:lnTo>
                    <a:pt x="300456" y="852826"/>
                  </a:lnTo>
                  <a:lnTo>
                    <a:pt x="344351" y="872912"/>
                  </a:lnTo>
                  <a:lnTo>
                    <a:pt x="390587" y="891592"/>
                  </a:lnTo>
                  <a:lnTo>
                    <a:pt x="439038" y="908802"/>
                  </a:lnTo>
                  <a:lnTo>
                    <a:pt x="489578" y="924476"/>
                  </a:lnTo>
                  <a:lnTo>
                    <a:pt x="542082" y="938550"/>
                  </a:lnTo>
                  <a:lnTo>
                    <a:pt x="596423" y="950958"/>
                  </a:lnTo>
                  <a:lnTo>
                    <a:pt x="652476" y="961636"/>
                  </a:lnTo>
                  <a:lnTo>
                    <a:pt x="710116" y="970518"/>
                  </a:lnTo>
                  <a:lnTo>
                    <a:pt x="769216" y="977539"/>
                  </a:lnTo>
                  <a:lnTo>
                    <a:pt x="829651" y="982635"/>
                  </a:lnTo>
                  <a:lnTo>
                    <a:pt x="891296" y="985740"/>
                  </a:lnTo>
                  <a:lnTo>
                    <a:pt x="954024" y="986790"/>
                  </a:lnTo>
                  <a:lnTo>
                    <a:pt x="1016751" y="985740"/>
                  </a:lnTo>
                  <a:lnTo>
                    <a:pt x="1078396" y="982635"/>
                  </a:lnTo>
                  <a:lnTo>
                    <a:pt x="1138831" y="977539"/>
                  </a:lnTo>
                  <a:lnTo>
                    <a:pt x="1197931" y="970518"/>
                  </a:lnTo>
                  <a:lnTo>
                    <a:pt x="1255571" y="961636"/>
                  </a:lnTo>
                  <a:lnTo>
                    <a:pt x="1311624" y="950958"/>
                  </a:lnTo>
                  <a:lnTo>
                    <a:pt x="1365965" y="938550"/>
                  </a:lnTo>
                  <a:lnTo>
                    <a:pt x="1418469" y="924476"/>
                  </a:lnTo>
                  <a:lnTo>
                    <a:pt x="1469009" y="908802"/>
                  </a:lnTo>
                  <a:lnTo>
                    <a:pt x="1517460" y="891592"/>
                  </a:lnTo>
                  <a:lnTo>
                    <a:pt x="1563696" y="872912"/>
                  </a:lnTo>
                  <a:lnTo>
                    <a:pt x="1607591" y="852826"/>
                  </a:lnTo>
                  <a:lnTo>
                    <a:pt x="1649021" y="831400"/>
                  </a:lnTo>
                  <a:lnTo>
                    <a:pt x="1687858" y="808698"/>
                  </a:lnTo>
                  <a:lnTo>
                    <a:pt x="1723978" y="784786"/>
                  </a:lnTo>
                  <a:lnTo>
                    <a:pt x="1757254" y="759728"/>
                  </a:lnTo>
                  <a:lnTo>
                    <a:pt x="1787561" y="733590"/>
                  </a:lnTo>
                  <a:lnTo>
                    <a:pt x="1814773" y="706437"/>
                  </a:lnTo>
                  <a:lnTo>
                    <a:pt x="1859411" y="649344"/>
                  </a:lnTo>
                  <a:lnTo>
                    <a:pt x="1890161" y="588970"/>
                  </a:lnTo>
                  <a:lnTo>
                    <a:pt x="1906018" y="525835"/>
                  </a:lnTo>
                  <a:lnTo>
                    <a:pt x="1908048" y="493395"/>
                  </a:lnTo>
                  <a:lnTo>
                    <a:pt x="1906018" y="460954"/>
                  </a:lnTo>
                  <a:lnTo>
                    <a:pt x="1890161" y="397819"/>
                  </a:lnTo>
                  <a:lnTo>
                    <a:pt x="1859411" y="337445"/>
                  </a:lnTo>
                  <a:lnTo>
                    <a:pt x="1814773" y="280352"/>
                  </a:lnTo>
                  <a:lnTo>
                    <a:pt x="1787561" y="253199"/>
                  </a:lnTo>
                  <a:lnTo>
                    <a:pt x="1757254" y="227061"/>
                  </a:lnTo>
                  <a:lnTo>
                    <a:pt x="1723978" y="202003"/>
                  </a:lnTo>
                  <a:lnTo>
                    <a:pt x="1687858" y="178091"/>
                  </a:lnTo>
                  <a:lnTo>
                    <a:pt x="1649021" y="155389"/>
                  </a:lnTo>
                  <a:lnTo>
                    <a:pt x="1607591" y="133963"/>
                  </a:lnTo>
                  <a:lnTo>
                    <a:pt x="1563696" y="113877"/>
                  </a:lnTo>
                  <a:lnTo>
                    <a:pt x="1517460" y="95197"/>
                  </a:lnTo>
                  <a:lnTo>
                    <a:pt x="1469009" y="77987"/>
                  </a:lnTo>
                  <a:lnTo>
                    <a:pt x="1418469" y="62313"/>
                  </a:lnTo>
                  <a:lnTo>
                    <a:pt x="1365965" y="48239"/>
                  </a:lnTo>
                  <a:lnTo>
                    <a:pt x="1311624" y="35831"/>
                  </a:lnTo>
                  <a:lnTo>
                    <a:pt x="1255571" y="25153"/>
                  </a:lnTo>
                  <a:lnTo>
                    <a:pt x="1197931" y="16271"/>
                  </a:lnTo>
                  <a:lnTo>
                    <a:pt x="1138831" y="9250"/>
                  </a:lnTo>
                  <a:lnTo>
                    <a:pt x="1078396" y="4154"/>
                  </a:lnTo>
                  <a:lnTo>
                    <a:pt x="1016751" y="1049"/>
                  </a:lnTo>
                  <a:lnTo>
                    <a:pt x="954024" y="0"/>
                  </a:lnTo>
                  <a:close/>
                </a:path>
              </a:pathLst>
            </a:custGeom>
            <a:solidFill>
              <a:srgbClr val="626669"/>
            </a:solidFill>
          </p:spPr>
          <p:txBody>
            <a:bodyPr wrap="square" lIns="0" tIns="0" rIns="0" bIns="0" rtlCol="0"/>
            <a:lstStyle/>
            <a:p>
              <a:endParaRPr/>
            </a:p>
          </p:txBody>
        </p:sp>
        <p:sp>
          <p:nvSpPr>
            <p:cNvPr id="28" name="object 28">
              <a:extLst>
                <a:ext uri="{C183D7F6-B498-43B3-948B-1728B52AA6E4}">
                  <adec:decorative xmlns:adec="http://schemas.microsoft.com/office/drawing/2017/decorative" val="1"/>
                </a:ext>
              </a:extLst>
            </p:cNvPr>
            <p:cNvSpPr/>
            <p:nvPr/>
          </p:nvSpPr>
          <p:spPr>
            <a:xfrm>
              <a:off x="7784972" y="2401442"/>
              <a:ext cx="1908175" cy="986790"/>
            </a:xfrm>
            <a:custGeom>
              <a:avLst/>
              <a:gdLst/>
              <a:ahLst/>
              <a:cxnLst/>
              <a:rect l="l" t="t" r="r" b="b"/>
              <a:pathLst>
                <a:path w="1908175" h="986789">
                  <a:moveTo>
                    <a:pt x="0" y="493395"/>
                  </a:moveTo>
                  <a:lnTo>
                    <a:pt x="8033" y="429074"/>
                  </a:lnTo>
                  <a:lnTo>
                    <a:pt x="31462" y="367254"/>
                  </a:lnTo>
                  <a:lnTo>
                    <a:pt x="69282" y="308456"/>
                  </a:lnTo>
                  <a:lnTo>
                    <a:pt x="120486" y="253199"/>
                  </a:lnTo>
                  <a:lnTo>
                    <a:pt x="150793" y="227061"/>
                  </a:lnTo>
                  <a:lnTo>
                    <a:pt x="184069" y="202003"/>
                  </a:lnTo>
                  <a:lnTo>
                    <a:pt x="220189" y="178091"/>
                  </a:lnTo>
                  <a:lnTo>
                    <a:pt x="259026" y="155389"/>
                  </a:lnTo>
                  <a:lnTo>
                    <a:pt x="300456" y="133963"/>
                  </a:lnTo>
                  <a:lnTo>
                    <a:pt x="344351" y="113877"/>
                  </a:lnTo>
                  <a:lnTo>
                    <a:pt x="390587" y="95197"/>
                  </a:lnTo>
                  <a:lnTo>
                    <a:pt x="439038" y="77987"/>
                  </a:lnTo>
                  <a:lnTo>
                    <a:pt x="489578" y="62313"/>
                  </a:lnTo>
                  <a:lnTo>
                    <a:pt x="542082" y="48239"/>
                  </a:lnTo>
                  <a:lnTo>
                    <a:pt x="596423" y="35831"/>
                  </a:lnTo>
                  <a:lnTo>
                    <a:pt x="652476" y="25153"/>
                  </a:lnTo>
                  <a:lnTo>
                    <a:pt x="710116" y="16271"/>
                  </a:lnTo>
                  <a:lnTo>
                    <a:pt x="769216" y="9250"/>
                  </a:lnTo>
                  <a:lnTo>
                    <a:pt x="829651" y="4154"/>
                  </a:lnTo>
                  <a:lnTo>
                    <a:pt x="891296" y="1049"/>
                  </a:lnTo>
                  <a:lnTo>
                    <a:pt x="954024" y="0"/>
                  </a:lnTo>
                  <a:lnTo>
                    <a:pt x="1016751" y="1049"/>
                  </a:lnTo>
                  <a:lnTo>
                    <a:pt x="1078396" y="4154"/>
                  </a:lnTo>
                  <a:lnTo>
                    <a:pt x="1138831" y="9250"/>
                  </a:lnTo>
                  <a:lnTo>
                    <a:pt x="1197931" y="16271"/>
                  </a:lnTo>
                  <a:lnTo>
                    <a:pt x="1255571" y="25153"/>
                  </a:lnTo>
                  <a:lnTo>
                    <a:pt x="1311624" y="35831"/>
                  </a:lnTo>
                  <a:lnTo>
                    <a:pt x="1365965" y="48239"/>
                  </a:lnTo>
                  <a:lnTo>
                    <a:pt x="1418469" y="62313"/>
                  </a:lnTo>
                  <a:lnTo>
                    <a:pt x="1469009" y="77987"/>
                  </a:lnTo>
                  <a:lnTo>
                    <a:pt x="1517460" y="95197"/>
                  </a:lnTo>
                  <a:lnTo>
                    <a:pt x="1563696" y="113877"/>
                  </a:lnTo>
                  <a:lnTo>
                    <a:pt x="1607591" y="133963"/>
                  </a:lnTo>
                  <a:lnTo>
                    <a:pt x="1649021" y="155389"/>
                  </a:lnTo>
                  <a:lnTo>
                    <a:pt x="1687858" y="178091"/>
                  </a:lnTo>
                  <a:lnTo>
                    <a:pt x="1723978" y="202003"/>
                  </a:lnTo>
                  <a:lnTo>
                    <a:pt x="1757254" y="227061"/>
                  </a:lnTo>
                  <a:lnTo>
                    <a:pt x="1787561" y="253199"/>
                  </a:lnTo>
                  <a:lnTo>
                    <a:pt x="1814773" y="280352"/>
                  </a:lnTo>
                  <a:lnTo>
                    <a:pt x="1859411" y="337445"/>
                  </a:lnTo>
                  <a:lnTo>
                    <a:pt x="1890161" y="397819"/>
                  </a:lnTo>
                  <a:lnTo>
                    <a:pt x="1906018" y="460954"/>
                  </a:lnTo>
                  <a:lnTo>
                    <a:pt x="1908048" y="493395"/>
                  </a:lnTo>
                  <a:lnTo>
                    <a:pt x="1906018" y="525835"/>
                  </a:lnTo>
                  <a:lnTo>
                    <a:pt x="1890161" y="588970"/>
                  </a:lnTo>
                  <a:lnTo>
                    <a:pt x="1859411" y="649344"/>
                  </a:lnTo>
                  <a:lnTo>
                    <a:pt x="1814773" y="706437"/>
                  </a:lnTo>
                  <a:lnTo>
                    <a:pt x="1787561" y="733590"/>
                  </a:lnTo>
                  <a:lnTo>
                    <a:pt x="1757254" y="759728"/>
                  </a:lnTo>
                  <a:lnTo>
                    <a:pt x="1723978" y="784786"/>
                  </a:lnTo>
                  <a:lnTo>
                    <a:pt x="1687858" y="808698"/>
                  </a:lnTo>
                  <a:lnTo>
                    <a:pt x="1649021" y="831400"/>
                  </a:lnTo>
                  <a:lnTo>
                    <a:pt x="1607591" y="852826"/>
                  </a:lnTo>
                  <a:lnTo>
                    <a:pt x="1563696" y="872912"/>
                  </a:lnTo>
                  <a:lnTo>
                    <a:pt x="1517460" y="891592"/>
                  </a:lnTo>
                  <a:lnTo>
                    <a:pt x="1469009" y="908802"/>
                  </a:lnTo>
                  <a:lnTo>
                    <a:pt x="1418469" y="924476"/>
                  </a:lnTo>
                  <a:lnTo>
                    <a:pt x="1365965" y="938550"/>
                  </a:lnTo>
                  <a:lnTo>
                    <a:pt x="1311624" y="950958"/>
                  </a:lnTo>
                  <a:lnTo>
                    <a:pt x="1255571" y="961636"/>
                  </a:lnTo>
                  <a:lnTo>
                    <a:pt x="1197931" y="970518"/>
                  </a:lnTo>
                  <a:lnTo>
                    <a:pt x="1138831" y="977539"/>
                  </a:lnTo>
                  <a:lnTo>
                    <a:pt x="1078396" y="982635"/>
                  </a:lnTo>
                  <a:lnTo>
                    <a:pt x="1016751" y="985740"/>
                  </a:lnTo>
                  <a:lnTo>
                    <a:pt x="954024" y="986790"/>
                  </a:lnTo>
                  <a:lnTo>
                    <a:pt x="891296" y="985740"/>
                  </a:lnTo>
                  <a:lnTo>
                    <a:pt x="829651" y="982635"/>
                  </a:lnTo>
                  <a:lnTo>
                    <a:pt x="769216" y="977539"/>
                  </a:lnTo>
                  <a:lnTo>
                    <a:pt x="710116" y="970518"/>
                  </a:lnTo>
                  <a:lnTo>
                    <a:pt x="652476" y="961636"/>
                  </a:lnTo>
                  <a:lnTo>
                    <a:pt x="596423" y="950958"/>
                  </a:lnTo>
                  <a:lnTo>
                    <a:pt x="542082" y="938550"/>
                  </a:lnTo>
                  <a:lnTo>
                    <a:pt x="489578" y="924476"/>
                  </a:lnTo>
                  <a:lnTo>
                    <a:pt x="439038" y="908802"/>
                  </a:lnTo>
                  <a:lnTo>
                    <a:pt x="390587" y="891592"/>
                  </a:lnTo>
                  <a:lnTo>
                    <a:pt x="344351" y="872912"/>
                  </a:lnTo>
                  <a:lnTo>
                    <a:pt x="300456" y="852826"/>
                  </a:lnTo>
                  <a:lnTo>
                    <a:pt x="259026" y="831400"/>
                  </a:lnTo>
                  <a:lnTo>
                    <a:pt x="220189" y="808698"/>
                  </a:lnTo>
                  <a:lnTo>
                    <a:pt x="184069" y="784786"/>
                  </a:lnTo>
                  <a:lnTo>
                    <a:pt x="150793" y="759728"/>
                  </a:lnTo>
                  <a:lnTo>
                    <a:pt x="120486" y="733590"/>
                  </a:lnTo>
                  <a:lnTo>
                    <a:pt x="93274" y="706437"/>
                  </a:lnTo>
                  <a:lnTo>
                    <a:pt x="48636" y="649344"/>
                  </a:lnTo>
                  <a:lnTo>
                    <a:pt x="17886" y="588970"/>
                  </a:lnTo>
                  <a:lnTo>
                    <a:pt x="2029" y="525835"/>
                  </a:lnTo>
                  <a:lnTo>
                    <a:pt x="0" y="493395"/>
                  </a:lnTo>
                  <a:close/>
                </a:path>
              </a:pathLst>
            </a:custGeom>
            <a:ln w="25400">
              <a:solidFill>
                <a:srgbClr val="626669"/>
              </a:solidFill>
            </a:ln>
          </p:spPr>
          <p:txBody>
            <a:bodyPr wrap="square" lIns="0" tIns="0" rIns="0" bIns="0" rtlCol="0"/>
            <a:lstStyle/>
            <a:p>
              <a:endParaRPr/>
            </a:p>
          </p:txBody>
        </p:sp>
      </p:grpSp>
      <p:sp>
        <p:nvSpPr>
          <p:cNvPr id="29" name="pre doc"/>
          <p:cNvSpPr txBox="1"/>
          <p:nvPr/>
        </p:nvSpPr>
        <p:spPr>
          <a:xfrm>
            <a:off x="8371446" y="2647777"/>
            <a:ext cx="735330" cy="482600"/>
          </a:xfrm>
          <a:prstGeom prst="rect">
            <a:avLst/>
          </a:prstGeom>
        </p:spPr>
        <p:txBody>
          <a:bodyPr vert="horz" wrap="square" lIns="0" tIns="12700" rIns="0" bIns="0" rtlCol="0">
            <a:spAutoFit/>
          </a:bodyPr>
          <a:lstStyle/>
          <a:p>
            <a:pPr marL="139700" marR="5080" indent="-127635">
              <a:lnSpc>
                <a:spcPct val="100000"/>
              </a:lnSpc>
              <a:spcBef>
                <a:spcPts val="100"/>
              </a:spcBef>
            </a:pPr>
            <a:r>
              <a:rPr sz="1500" b="1" spc="-10" dirty="0">
                <a:solidFill>
                  <a:srgbClr val="FFFFFF"/>
                </a:solidFill>
                <a:latin typeface="Arial"/>
                <a:cs typeface="Arial"/>
              </a:rPr>
              <a:t>Pre-</a:t>
            </a:r>
            <a:r>
              <a:rPr sz="1500" b="1" spc="-25" dirty="0">
                <a:solidFill>
                  <a:srgbClr val="FFFFFF"/>
                </a:solidFill>
                <a:latin typeface="Arial"/>
                <a:cs typeface="Arial"/>
              </a:rPr>
              <a:t>doc </a:t>
            </a:r>
            <a:r>
              <a:rPr sz="1500" b="1" spc="-20" dirty="0">
                <a:solidFill>
                  <a:srgbClr val="FFFFFF"/>
                </a:solidFill>
                <a:latin typeface="Arial"/>
                <a:cs typeface="Arial"/>
              </a:rPr>
              <a:t>(T32)</a:t>
            </a:r>
            <a:endParaRPr sz="1500" dirty="0">
              <a:latin typeface="Arial"/>
              <a:cs typeface="Arial"/>
            </a:endParaRPr>
          </a:p>
        </p:txBody>
      </p:sp>
      <p:grpSp>
        <p:nvGrpSpPr>
          <p:cNvPr id="36" name="oval">
            <a:extLst>
              <a:ext uri="{C183D7F6-B498-43B3-948B-1728B52AA6E4}">
                <adec:decorative xmlns:adec="http://schemas.microsoft.com/office/drawing/2017/decorative" val="1"/>
              </a:ext>
            </a:extLst>
          </p:cNvPr>
          <p:cNvGrpSpPr/>
          <p:nvPr/>
        </p:nvGrpSpPr>
        <p:grpSpPr>
          <a:xfrm>
            <a:off x="7772272" y="3488309"/>
            <a:ext cx="1933575" cy="1012190"/>
            <a:chOff x="7772272" y="3488309"/>
            <a:chExt cx="1933575" cy="1012190"/>
          </a:xfrm>
        </p:grpSpPr>
        <p:sp>
          <p:nvSpPr>
            <p:cNvPr id="37" name="object 37">
              <a:extLst>
                <a:ext uri="{C183D7F6-B498-43B3-948B-1728B52AA6E4}">
                  <adec:decorative xmlns:adec="http://schemas.microsoft.com/office/drawing/2017/decorative" val="1"/>
                </a:ext>
              </a:extLst>
            </p:cNvPr>
            <p:cNvSpPr/>
            <p:nvPr/>
          </p:nvSpPr>
          <p:spPr>
            <a:xfrm>
              <a:off x="7784972" y="3501009"/>
              <a:ext cx="1908175" cy="986790"/>
            </a:xfrm>
            <a:custGeom>
              <a:avLst/>
              <a:gdLst/>
              <a:ahLst/>
              <a:cxnLst/>
              <a:rect l="l" t="t" r="r" b="b"/>
              <a:pathLst>
                <a:path w="1908175" h="986789">
                  <a:moveTo>
                    <a:pt x="954024" y="0"/>
                  </a:moveTo>
                  <a:lnTo>
                    <a:pt x="891296" y="1049"/>
                  </a:lnTo>
                  <a:lnTo>
                    <a:pt x="829651" y="4154"/>
                  </a:lnTo>
                  <a:lnTo>
                    <a:pt x="769216" y="9250"/>
                  </a:lnTo>
                  <a:lnTo>
                    <a:pt x="710116" y="16271"/>
                  </a:lnTo>
                  <a:lnTo>
                    <a:pt x="652476" y="25153"/>
                  </a:lnTo>
                  <a:lnTo>
                    <a:pt x="596423" y="35831"/>
                  </a:lnTo>
                  <a:lnTo>
                    <a:pt x="542082" y="48239"/>
                  </a:lnTo>
                  <a:lnTo>
                    <a:pt x="489578" y="62313"/>
                  </a:lnTo>
                  <a:lnTo>
                    <a:pt x="439038" y="77987"/>
                  </a:lnTo>
                  <a:lnTo>
                    <a:pt x="390587" y="95197"/>
                  </a:lnTo>
                  <a:lnTo>
                    <a:pt x="344351" y="113877"/>
                  </a:lnTo>
                  <a:lnTo>
                    <a:pt x="300456" y="133963"/>
                  </a:lnTo>
                  <a:lnTo>
                    <a:pt x="259026" y="155389"/>
                  </a:lnTo>
                  <a:lnTo>
                    <a:pt x="220189" y="178091"/>
                  </a:lnTo>
                  <a:lnTo>
                    <a:pt x="184069" y="202003"/>
                  </a:lnTo>
                  <a:lnTo>
                    <a:pt x="150793" y="227061"/>
                  </a:lnTo>
                  <a:lnTo>
                    <a:pt x="120486" y="253199"/>
                  </a:lnTo>
                  <a:lnTo>
                    <a:pt x="93274" y="280352"/>
                  </a:lnTo>
                  <a:lnTo>
                    <a:pt x="48636" y="337445"/>
                  </a:lnTo>
                  <a:lnTo>
                    <a:pt x="17886" y="397819"/>
                  </a:lnTo>
                  <a:lnTo>
                    <a:pt x="2029" y="460954"/>
                  </a:lnTo>
                  <a:lnTo>
                    <a:pt x="0" y="493394"/>
                  </a:lnTo>
                  <a:lnTo>
                    <a:pt x="2029" y="525835"/>
                  </a:lnTo>
                  <a:lnTo>
                    <a:pt x="17886" y="588970"/>
                  </a:lnTo>
                  <a:lnTo>
                    <a:pt x="48636" y="649344"/>
                  </a:lnTo>
                  <a:lnTo>
                    <a:pt x="93274" y="706437"/>
                  </a:lnTo>
                  <a:lnTo>
                    <a:pt x="120486" y="733590"/>
                  </a:lnTo>
                  <a:lnTo>
                    <a:pt x="150793" y="759728"/>
                  </a:lnTo>
                  <a:lnTo>
                    <a:pt x="184069" y="784786"/>
                  </a:lnTo>
                  <a:lnTo>
                    <a:pt x="220189" y="808698"/>
                  </a:lnTo>
                  <a:lnTo>
                    <a:pt x="259026" y="831400"/>
                  </a:lnTo>
                  <a:lnTo>
                    <a:pt x="300456" y="852826"/>
                  </a:lnTo>
                  <a:lnTo>
                    <a:pt x="344351" y="872912"/>
                  </a:lnTo>
                  <a:lnTo>
                    <a:pt x="390587" y="891592"/>
                  </a:lnTo>
                  <a:lnTo>
                    <a:pt x="439038" y="908802"/>
                  </a:lnTo>
                  <a:lnTo>
                    <a:pt x="489578" y="924476"/>
                  </a:lnTo>
                  <a:lnTo>
                    <a:pt x="542082" y="938550"/>
                  </a:lnTo>
                  <a:lnTo>
                    <a:pt x="596423" y="950958"/>
                  </a:lnTo>
                  <a:lnTo>
                    <a:pt x="652476" y="961636"/>
                  </a:lnTo>
                  <a:lnTo>
                    <a:pt x="710116" y="970518"/>
                  </a:lnTo>
                  <a:lnTo>
                    <a:pt x="769216" y="977539"/>
                  </a:lnTo>
                  <a:lnTo>
                    <a:pt x="829651" y="982635"/>
                  </a:lnTo>
                  <a:lnTo>
                    <a:pt x="891296" y="985740"/>
                  </a:lnTo>
                  <a:lnTo>
                    <a:pt x="954024" y="986789"/>
                  </a:lnTo>
                  <a:lnTo>
                    <a:pt x="1016751" y="985740"/>
                  </a:lnTo>
                  <a:lnTo>
                    <a:pt x="1078396" y="982635"/>
                  </a:lnTo>
                  <a:lnTo>
                    <a:pt x="1138831" y="977539"/>
                  </a:lnTo>
                  <a:lnTo>
                    <a:pt x="1197931" y="970518"/>
                  </a:lnTo>
                  <a:lnTo>
                    <a:pt x="1255571" y="961636"/>
                  </a:lnTo>
                  <a:lnTo>
                    <a:pt x="1311624" y="950958"/>
                  </a:lnTo>
                  <a:lnTo>
                    <a:pt x="1365965" y="938550"/>
                  </a:lnTo>
                  <a:lnTo>
                    <a:pt x="1418469" y="924476"/>
                  </a:lnTo>
                  <a:lnTo>
                    <a:pt x="1469009" y="908802"/>
                  </a:lnTo>
                  <a:lnTo>
                    <a:pt x="1517460" y="891592"/>
                  </a:lnTo>
                  <a:lnTo>
                    <a:pt x="1563696" y="872912"/>
                  </a:lnTo>
                  <a:lnTo>
                    <a:pt x="1607591" y="852826"/>
                  </a:lnTo>
                  <a:lnTo>
                    <a:pt x="1649021" y="831400"/>
                  </a:lnTo>
                  <a:lnTo>
                    <a:pt x="1687858" y="808698"/>
                  </a:lnTo>
                  <a:lnTo>
                    <a:pt x="1723978" y="784786"/>
                  </a:lnTo>
                  <a:lnTo>
                    <a:pt x="1757254" y="759728"/>
                  </a:lnTo>
                  <a:lnTo>
                    <a:pt x="1787561" y="733590"/>
                  </a:lnTo>
                  <a:lnTo>
                    <a:pt x="1814773" y="706437"/>
                  </a:lnTo>
                  <a:lnTo>
                    <a:pt x="1859411" y="649344"/>
                  </a:lnTo>
                  <a:lnTo>
                    <a:pt x="1890161" y="588970"/>
                  </a:lnTo>
                  <a:lnTo>
                    <a:pt x="1906018" y="525835"/>
                  </a:lnTo>
                  <a:lnTo>
                    <a:pt x="1908048" y="493394"/>
                  </a:lnTo>
                  <a:lnTo>
                    <a:pt x="1906018" y="460954"/>
                  </a:lnTo>
                  <a:lnTo>
                    <a:pt x="1890161" y="397819"/>
                  </a:lnTo>
                  <a:lnTo>
                    <a:pt x="1859411" y="337445"/>
                  </a:lnTo>
                  <a:lnTo>
                    <a:pt x="1814773" y="280352"/>
                  </a:lnTo>
                  <a:lnTo>
                    <a:pt x="1787561" y="253199"/>
                  </a:lnTo>
                  <a:lnTo>
                    <a:pt x="1757254" y="227061"/>
                  </a:lnTo>
                  <a:lnTo>
                    <a:pt x="1723978" y="202003"/>
                  </a:lnTo>
                  <a:lnTo>
                    <a:pt x="1687858" y="178091"/>
                  </a:lnTo>
                  <a:lnTo>
                    <a:pt x="1649021" y="155389"/>
                  </a:lnTo>
                  <a:lnTo>
                    <a:pt x="1607591" y="133963"/>
                  </a:lnTo>
                  <a:lnTo>
                    <a:pt x="1563696" y="113877"/>
                  </a:lnTo>
                  <a:lnTo>
                    <a:pt x="1517460" y="95197"/>
                  </a:lnTo>
                  <a:lnTo>
                    <a:pt x="1469009" y="77987"/>
                  </a:lnTo>
                  <a:lnTo>
                    <a:pt x="1418469" y="62313"/>
                  </a:lnTo>
                  <a:lnTo>
                    <a:pt x="1365965" y="48239"/>
                  </a:lnTo>
                  <a:lnTo>
                    <a:pt x="1311624" y="35831"/>
                  </a:lnTo>
                  <a:lnTo>
                    <a:pt x="1255571" y="25153"/>
                  </a:lnTo>
                  <a:lnTo>
                    <a:pt x="1197931" y="16271"/>
                  </a:lnTo>
                  <a:lnTo>
                    <a:pt x="1138831" y="9250"/>
                  </a:lnTo>
                  <a:lnTo>
                    <a:pt x="1078396" y="4154"/>
                  </a:lnTo>
                  <a:lnTo>
                    <a:pt x="1016751" y="1049"/>
                  </a:lnTo>
                  <a:lnTo>
                    <a:pt x="954024" y="0"/>
                  </a:lnTo>
                  <a:close/>
                </a:path>
              </a:pathLst>
            </a:custGeom>
            <a:solidFill>
              <a:srgbClr val="626669"/>
            </a:solidFill>
          </p:spPr>
          <p:txBody>
            <a:bodyPr wrap="square" lIns="0" tIns="0" rIns="0" bIns="0" rtlCol="0"/>
            <a:lstStyle/>
            <a:p>
              <a:endParaRPr/>
            </a:p>
          </p:txBody>
        </p:sp>
        <p:sp>
          <p:nvSpPr>
            <p:cNvPr id="38" name="object 38">
              <a:extLst>
                <a:ext uri="{C183D7F6-B498-43B3-948B-1728B52AA6E4}">
                  <adec:decorative xmlns:adec="http://schemas.microsoft.com/office/drawing/2017/decorative" val="1"/>
                </a:ext>
              </a:extLst>
            </p:cNvPr>
            <p:cNvSpPr/>
            <p:nvPr/>
          </p:nvSpPr>
          <p:spPr>
            <a:xfrm>
              <a:off x="7784972" y="3501009"/>
              <a:ext cx="1908175" cy="986790"/>
            </a:xfrm>
            <a:custGeom>
              <a:avLst/>
              <a:gdLst/>
              <a:ahLst/>
              <a:cxnLst/>
              <a:rect l="l" t="t" r="r" b="b"/>
              <a:pathLst>
                <a:path w="1908175" h="986789">
                  <a:moveTo>
                    <a:pt x="0" y="493394"/>
                  </a:moveTo>
                  <a:lnTo>
                    <a:pt x="8033" y="429074"/>
                  </a:lnTo>
                  <a:lnTo>
                    <a:pt x="31462" y="367254"/>
                  </a:lnTo>
                  <a:lnTo>
                    <a:pt x="69282" y="308456"/>
                  </a:lnTo>
                  <a:lnTo>
                    <a:pt x="120486" y="253199"/>
                  </a:lnTo>
                  <a:lnTo>
                    <a:pt x="150793" y="227061"/>
                  </a:lnTo>
                  <a:lnTo>
                    <a:pt x="184069" y="202003"/>
                  </a:lnTo>
                  <a:lnTo>
                    <a:pt x="220189" y="178091"/>
                  </a:lnTo>
                  <a:lnTo>
                    <a:pt x="259026" y="155389"/>
                  </a:lnTo>
                  <a:lnTo>
                    <a:pt x="300456" y="133963"/>
                  </a:lnTo>
                  <a:lnTo>
                    <a:pt x="344351" y="113877"/>
                  </a:lnTo>
                  <a:lnTo>
                    <a:pt x="390587" y="95197"/>
                  </a:lnTo>
                  <a:lnTo>
                    <a:pt x="439038" y="77987"/>
                  </a:lnTo>
                  <a:lnTo>
                    <a:pt x="489578" y="62313"/>
                  </a:lnTo>
                  <a:lnTo>
                    <a:pt x="542082" y="48239"/>
                  </a:lnTo>
                  <a:lnTo>
                    <a:pt x="596423" y="35831"/>
                  </a:lnTo>
                  <a:lnTo>
                    <a:pt x="652476" y="25153"/>
                  </a:lnTo>
                  <a:lnTo>
                    <a:pt x="710116" y="16271"/>
                  </a:lnTo>
                  <a:lnTo>
                    <a:pt x="769216" y="9250"/>
                  </a:lnTo>
                  <a:lnTo>
                    <a:pt x="829651" y="4154"/>
                  </a:lnTo>
                  <a:lnTo>
                    <a:pt x="891296" y="1049"/>
                  </a:lnTo>
                  <a:lnTo>
                    <a:pt x="954024" y="0"/>
                  </a:lnTo>
                  <a:lnTo>
                    <a:pt x="1016751" y="1049"/>
                  </a:lnTo>
                  <a:lnTo>
                    <a:pt x="1078396" y="4154"/>
                  </a:lnTo>
                  <a:lnTo>
                    <a:pt x="1138831" y="9250"/>
                  </a:lnTo>
                  <a:lnTo>
                    <a:pt x="1197931" y="16271"/>
                  </a:lnTo>
                  <a:lnTo>
                    <a:pt x="1255571" y="25153"/>
                  </a:lnTo>
                  <a:lnTo>
                    <a:pt x="1311624" y="35831"/>
                  </a:lnTo>
                  <a:lnTo>
                    <a:pt x="1365965" y="48239"/>
                  </a:lnTo>
                  <a:lnTo>
                    <a:pt x="1418469" y="62313"/>
                  </a:lnTo>
                  <a:lnTo>
                    <a:pt x="1469009" y="77987"/>
                  </a:lnTo>
                  <a:lnTo>
                    <a:pt x="1517460" y="95197"/>
                  </a:lnTo>
                  <a:lnTo>
                    <a:pt x="1563696" y="113877"/>
                  </a:lnTo>
                  <a:lnTo>
                    <a:pt x="1607591" y="133963"/>
                  </a:lnTo>
                  <a:lnTo>
                    <a:pt x="1649021" y="155389"/>
                  </a:lnTo>
                  <a:lnTo>
                    <a:pt x="1687858" y="178091"/>
                  </a:lnTo>
                  <a:lnTo>
                    <a:pt x="1723978" y="202003"/>
                  </a:lnTo>
                  <a:lnTo>
                    <a:pt x="1757254" y="227061"/>
                  </a:lnTo>
                  <a:lnTo>
                    <a:pt x="1787561" y="253199"/>
                  </a:lnTo>
                  <a:lnTo>
                    <a:pt x="1814773" y="280352"/>
                  </a:lnTo>
                  <a:lnTo>
                    <a:pt x="1859411" y="337445"/>
                  </a:lnTo>
                  <a:lnTo>
                    <a:pt x="1890161" y="397819"/>
                  </a:lnTo>
                  <a:lnTo>
                    <a:pt x="1906018" y="460954"/>
                  </a:lnTo>
                  <a:lnTo>
                    <a:pt x="1908048" y="493394"/>
                  </a:lnTo>
                  <a:lnTo>
                    <a:pt x="1906018" y="525835"/>
                  </a:lnTo>
                  <a:lnTo>
                    <a:pt x="1890161" y="588970"/>
                  </a:lnTo>
                  <a:lnTo>
                    <a:pt x="1859411" y="649344"/>
                  </a:lnTo>
                  <a:lnTo>
                    <a:pt x="1814773" y="706437"/>
                  </a:lnTo>
                  <a:lnTo>
                    <a:pt x="1787561" y="733590"/>
                  </a:lnTo>
                  <a:lnTo>
                    <a:pt x="1757254" y="759728"/>
                  </a:lnTo>
                  <a:lnTo>
                    <a:pt x="1723978" y="784786"/>
                  </a:lnTo>
                  <a:lnTo>
                    <a:pt x="1687858" y="808698"/>
                  </a:lnTo>
                  <a:lnTo>
                    <a:pt x="1649021" y="831400"/>
                  </a:lnTo>
                  <a:lnTo>
                    <a:pt x="1607591" y="852826"/>
                  </a:lnTo>
                  <a:lnTo>
                    <a:pt x="1563696" y="872912"/>
                  </a:lnTo>
                  <a:lnTo>
                    <a:pt x="1517460" y="891592"/>
                  </a:lnTo>
                  <a:lnTo>
                    <a:pt x="1469009" y="908802"/>
                  </a:lnTo>
                  <a:lnTo>
                    <a:pt x="1418469" y="924476"/>
                  </a:lnTo>
                  <a:lnTo>
                    <a:pt x="1365965" y="938550"/>
                  </a:lnTo>
                  <a:lnTo>
                    <a:pt x="1311624" y="950958"/>
                  </a:lnTo>
                  <a:lnTo>
                    <a:pt x="1255571" y="961636"/>
                  </a:lnTo>
                  <a:lnTo>
                    <a:pt x="1197931" y="970518"/>
                  </a:lnTo>
                  <a:lnTo>
                    <a:pt x="1138831" y="977539"/>
                  </a:lnTo>
                  <a:lnTo>
                    <a:pt x="1078396" y="982635"/>
                  </a:lnTo>
                  <a:lnTo>
                    <a:pt x="1016751" y="985740"/>
                  </a:lnTo>
                  <a:lnTo>
                    <a:pt x="954024" y="986789"/>
                  </a:lnTo>
                  <a:lnTo>
                    <a:pt x="891296" y="985740"/>
                  </a:lnTo>
                  <a:lnTo>
                    <a:pt x="829651" y="982635"/>
                  </a:lnTo>
                  <a:lnTo>
                    <a:pt x="769216" y="977539"/>
                  </a:lnTo>
                  <a:lnTo>
                    <a:pt x="710116" y="970518"/>
                  </a:lnTo>
                  <a:lnTo>
                    <a:pt x="652476" y="961636"/>
                  </a:lnTo>
                  <a:lnTo>
                    <a:pt x="596423" y="950958"/>
                  </a:lnTo>
                  <a:lnTo>
                    <a:pt x="542082" y="938550"/>
                  </a:lnTo>
                  <a:lnTo>
                    <a:pt x="489578" y="924476"/>
                  </a:lnTo>
                  <a:lnTo>
                    <a:pt x="439038" y="908802"/>
                  </a:lnTo>
                  <a:lnTo>
                    <a:pt x="390587" y="891592"/>
                  </a:lnTo>
                  <a:lnTo>
                    <a:pt x="344351" y="872912"/>
                  </a:lnTo>
                  <a:lnTo>
                    <a:pt x="300456" y="852826"/>
                  </a:lnTo>
                  <a:lnTo>
                    <a:pt x="259026" y="831400"/>
                  </a:lnTo>
                  <a:lnTo>
                    <a:pt x="220189" y="808698"/>
                  </a:lnTo>
                  <a:lnTo>
                    <a:pt x="184069" y="784786"/>
                  </a:lnTo>
                  <a:lnTo>
                    <a:pt x="150793" y="759728"/>
                  </a:lnTo>
                  <a:lnTo>
                    <a:pt x="120486" y="733590"/>
                  </a:lnTo>
                  <a:lnTo>
                    <a:pt x="93274" y="706437"/>
                  </a:lnTo>
                  <a:lnTo>
                    <a:pt x="48636" y="649344"/>
                  </a:lnTo>
                  <a:lnTo>
                    <a:pt x="17886" y="588970"/>
                  </a:lnTo>
                  <a:lnTo>
                    <a:pt x="2029" y="525835"/>
                  </a:lnTo>
                  <a:lnTo>
                    <a:pt x="0" y="493394"/>
                  </a:lnTo>
                  <a:close/>
                </a:path>
              </a:pathLst>
            </a:custGeom>
            <a:ln w="25400">
              <a:solidFill>
                <a:srgbClr val="626669"/>
              </a:solidFill>
            </a:ln>
          </p:spPr>
          <p:txBody>
            <a:bodyPr wrap="square" lIns="0" tIns="0" rIns="0" bIns="0" rtlCol="0"/>
            <a:lstStyle/>
            <a:p>
              <a:endParaRPr/>
            </a:p>
          </p:txBody>
        </p:sp>
      </p:grpSp>
      <p:sp>
        <p:nvSpPr>
          <p:cNvPr id="39" name="short term"/>
          <p:cNvSpPr txBox="1"/>
          <p:nvPr/>
        </p:nvSpPr>
        <p:spPr>
          <a:xfrm>
            <a:off x="8239588" y="3747715"/>
            <a:ext cx="998855" cy="482600"/>
          </a:xfrm>
          <a:prstGeom prst="rect">
            <a:avLst/>
          </a:prstGeom>
        </p:spPr>
        <p:txBody>
          <a:bodyPr vert="horz" wrap="square" lIns="0" tIns="12700" rIns="0" bIns="0" rtlCol="0">
            <a:spAutoFit/>
          </a:bodyPr>
          <a:lstStyle/>
          <a:p>
            <a:pPr marL="260985" marR="5080" indent="-248920">
              <a:lnSpc>
                <a:spcPct val="100000"/>
              </a:lnSpc>
              <a:spcBef>
                <a:spcPts val="100"/>
              </a:spcBef>
            </a:pPr>
            <a:r>
              <a:rPr sz="1500" b="1" spc="-10" dirty="0">
                <a:solidFill>
                  <a:srgbClr val="FFFFFF"/>
                </a:solidFill>
                <a:latin typeface="Arial"/>
                <a:cs typeface="Arial"/>
              </a:rPr>
              <a:t>Short-</a:t>
            </a:r>
            <a:r>
              <a:rPr sz="1500" b="1" spc="-20" dirty="0">
                <a:solidFill>
                  <a:srgbClr val="FFFFFF"/>
                </a:solidFill>
                <a:latin typeface="Arial"/>
                <a:cs typeface="Arial"/>
              </a:rPr>
              <a:t>term </a:t>
            </a:r>
            <a:r>
              <a:rPr sz="1500" b="1" spc="-10" dirty="0">
                <a:solidFill>
                  <a:srgbClr val="FFFFFF"/>
                </a:solidFill>
                <a:latin typeface="Arial"/>
                <a:cs typeface="Arial"/>
              </a:rPr>
              <a:t>(R25)</a:t>
            </a:r>
            <a:endParaRPr sz="1500" dirty="0">
              <a:latin typeface="Arial"/>
              <a:cs typeface="Arial"/>
            </a:endParaRPr>
          </a:p>
        </p:txBody>
      </p:sp>
      <p:grpSp>
        <p:nvGrpSpPr>
          <p:cNvPr id="5" name="arrows" descr="Translational Science process from Identification to Development to Demonstration to Dissemination of Results">
            <a:extLst>
              <a:ext uri="{C183D7F6-B498-43B3-948B-1728B52AA6E4}">
                <adec:decorative xmlns:adec="http://schemas.microsoft.com/office/drawing/2017/decorative" val="0"/>
              </a:ext>
            </a:extLst>
          </p:cNvPr>
          <p:cNvGrpSpPr/>
          <p:nvPr/>
        </p:nvGrpSpPr>
        <p:grpSpPr>
          <a:xfrm>
            <a:off x="914400" y="4739766"/>
            <a:ext cx="9965690" cy="1286510"/>
            <a:chOff x="914400" y="4739766"/>
            <a:chExt cx="9965690" cy="1286510"/>
          </a:xfrm>
        </p:grpSpPr>
        <p:sp>
          <p:nvSpPr>
            <p:cNvPr id="6" name="object 6">
              <a:extLst>
                <a:ext uri="{C183D7F6-B498-43B3-948B-1728B52AA6E4}">
                  <adec:decorative xmlns:adec="http://schemas.microsoft.com/office/drawing/2017/decorative" val="1"/>
                </a:ext>
              </a:extLst>
            </p:cNvPr>
            <p:cNvSpPr/>
            <p:nvPr/>
          </p:nvSpPr>
          <p:spPr>
            <a:xfrm>
              <a:off x="1386458" y="4746116"/>
              <a:ext cx="2015489" cy="1273810"/>
            </a:xfrm>
            <a:custGeom>
              <a:avLst/>
              <a:gdLst/>
              <a:ahLst/>
              <a:cxnLst/>
              <a:rect l="l" t="t" r="r" b="b"/>
              <a:pathLst>
                <a:path w="2015489" h="1273810">
                  <a:moveTo>
                    <a:pt x="1378839" y="0"/>
                  </a:moveTo>
                  <a:lnTo>
                    <a:pt x="0" y="0"/>
                  </a:lnTo>
                  <a:lnTo>
                    <a:pt x="0" y="1273301"/>
                  </a:lnTo>
                  <a:lnTo>
                    <a:pt x="1378839" y="1273301"/>
                  </a:lnTo>
                  <a:lnTo>
                    <a:pt x="2015489" y="636650"/>
                  </a:lnTo>
                  <a:lnTo>
                    <a:pt x="1378839" y="0"/>
                  </a:lnTo>
                  <a:close/>
                </a:path>
              </a:pathLst>
            </a:custGeom>
            <a:solidFill>
              <a:srgbClr val="DEEBF7"/>
            </a:solidFill>
          </p:spPr>
          <p:txBody>
            <a:bodyPr wrap="square" lIns="0" tIns="0" rIns="0" bIns="0" rtlCol="0"/>
            <a:lstStyle/>
            <a:p>
              <a:endParaRPr/>
            </a:p>
          </p:txBody>
        </p:sp>
        <p:sp>
          <p:nvSpPr>
            <p:cNvPr id="7" name="object 7">
              <a:extLst>
                <a:ext uri="{C183D7F6-B498-43B3-948B-1728B52AA6E4}">
                  <adec:decorative xmlns:adec="http://schemas.microsoft.com/office/drawing/2017/decorative" val="1"/>
                </a:ext>
              </a:extLst>
            </p:cNvPr>
            <p:cNvSpPr/>
            <p:nvPr/>
          </p:nvSpPr>
          <p:spPr>
            <a:xfrm>
              <a:off x="1386458" y="4746116"/>
              <a:ext cx="2015489" cy="1273810"/>
            </a:xfrm>
            <a:custGeom>
              <a:avLst/>
              <a:gdLst/>
              <a:ahLst/>
              <a:cxnLst/>
              <a:rect l="l" t="t" r="r" b="b"/>
              <a:pathLst>
                <a:path w="2015489" h="1273810">
                  <a:moveTo>
                    <a:pt x="0" y="0"/>
                  </a:moveTo>
                  <a:lnTo>
                    <a:pt x="1378839" y="0"/>
                  </a:lnTo>
                  <a:lnTo>
                    <a:pt x="2015489" y="636650"/>
                  </a:lnTo>
                  <a:lnTo>
                    <a:pt x="1378839" y="1273301"/>
                  </a:lnTo>
                  <a:lnTo>
                    <a:pt x="0" y="1273301"/>
                  </a:lnTo>
                  <a:lnTo>
                    <a:pt x="0" y="0"/>
                  </a:lnTo>
                  <a:close/>
                </a:path>
              </a:pathLst>
            </a:custGeom>
            <a:ln w="12700">
              <a:solidFill>
                <a:srgbClr val="FFFFFF"/>
              </a:solidFill>
            </a:ln>
          </p:spPr>
          <p:txBody>
            <a:bodyPr wrap="square" lIns="0" tIns="0" rIns="0" bIns="0" rtlCol="0"/>
            <a:lstStyle/>
            <a:p>
              <a:endParaRPr/>
            </a:p>
          </p:txBody>
        </p:sp>
        <p:sp>
          <p:nvSpPr>
            <p:cNvPr id="8" name="object 8">
              <a:extLst>
                <a:ext uri="{C183D7F6-B498-43B3-948B-1728B52AA6E4}">
                  <adec:decorative xmlns:adec="http://schemas.microsoft.com/office/drawing/2017/decorative" val="1"/>
                </a:ext>
              </a:extLst>
            </p:cNvPr>
            <p:cNvSpPr/>
            <p:nvPr/>
          </p:nvSpPr>
          <p:spPr>
            <a:xfrm>
              <a:off x="914400" y="4745735"/>
              <a:ext cx="2176780" cy="1273810"/>
            </a:xfrm>
            <a:custGeom>
              <a:avLst/>
              <a:gdLst/>
              <a:ahLst/>
              <a:cxnLst/>
              <a:rect l="l" t="t" r="r" b="b"/>
              <a:pathLst>
                <a:path w="2176780" h="1273810">
                  <a:moveTo>
                    <a:pt x="2176272" y="0"/>
                  </a:moveTo>
                  <a:lnTo>
                    <a:pt x="0" y="0"/>
                  </a:lnTo>
                  <a:lnTo>
                    <a:pt x="0" y="1273302"/>
                  </a:lnTo>
                  <a:lnTo>
                    <a:pt x="2176272" y="1273302"/>
                  </a:lnTo>
                  <a:lnTo>
                    <a:pt x="2176272" y="0"/>
                  </a:lnTo>
                  <a:close/>
                </a:path>
              </a:pathLst>
            </a:custGeom>
            <a:solidFill>
              <a:srgbClr val="DEEBF7"/>
            </a:solidFill>
          </p:spPr>
          <p:txBody>
            <a:bodyPr wrap="square" lIns="0" tIns="0" rIns="0" bIns="0" rtlCol="0"/>
            <a:lstStyle/>
            <a:p>
              <a:endParaRPr/>
            </a:p>
          </p:txBody>
        </p:sp>
        <p:sp>
          <p:nvSpPr>
            <p:cNvPr id="9" name="object 9">
              <a:extLst>
                <a:ext uri="{C183D7F6-B498-43B3-948B-1728B52AA6E4}">
                  <adec:decorative xmlns:adec="http://schemas.microsoft.com/office/drawing/2017/decorative" val="1"/>
                </a:ext>
              </a:extLst>
            </p:cNvPr>
            <p:cNvSpPr/>
            <p:nvPr/>
          </p:nvSpPr>
          <p:spPr>
            <a:xfrm>
              <a:off x="2780157" y="4746116"/>
              <a:ext cx="3108325" cy="1273810"/>
            </a:xfrm>
            <a:custGeom>
              <a:avLst/>
              <a:gdLst/>
              <a:ahLst/>
              <a:cxnLst/>
              <a:rect l="l" t="t" r="r" b="b"/>
              <a:pathLst>
                <a:path w="3108325" h="1273810">
                  <a:moveTo>
                    <a:pt x="2471547" y="0"/>
                  </a:moveTo>
                  <a:lnTo>
                    <a:pt x="0" y="0"/>
                  </a:lnTo>
                  <a:lnTo>
                    <a:pt x="636651" y="636650"/>
                  </a:lnTo>
                  <a:lnTo>
                    <a:pt x="0" y="1273301"/>
                  </a:lnTo>
                  <a:lnTo>
                    <a:pt x="2471547" y="1273301"/>
                  </a:lnTo>
                  <a:lnTo>
                    <a:pt x="3108198" y="636650"/>
                  </a:lnTo>
                  <a:lnTo>
                    <a:pt x="2471547" y="0"/>
                  </a:lnTo>
                  <a:close/>
                </a:path>
              </a:pathLst>
            </a:custGeom>
            <a:solidFill>
              <a:srgbClr val="BCD6ED"/>
            </a:solidFill>
          </p:spPr>
          <p:txBody>
            <a:bodyPr wrap="square" lIns="0" tIns="0" rIns="0" bIns="0" rtlCol="0"/>
            <a:lstStyle/>
            <a:p>
              <a:endParaRPr/>
            </a:p>
          </p:txBody>
        </p:sp>
        <p:sp>
          <p:nvSpPr>
            <p:cNvPr id="10" name="object 10">
              <a:extLst>
                <a:ext uri="{C183D7F6-B498-43B3-948B-1728B52AA6E4}">
                  <adec:decorative xmlns:adec="http://schemas.microsoft.com/office/drawing/2017/decorative" val="1"/>
                </a:ext>
              </a:extLst>
            </p:cNvPr>
            <p:cNvSpPr/>
            <p:nvPr/>
          </p:nvSpPr>
          <p:spPr>
            <a:xfrm>
              <a:off x="2780157" y="4746116"/>
              <a:ext cx="3108325" cy="1273810"/>
            </a:xfrm>
            <a:custGeom>
              <a:avLst/>
              <a:gdLst/>
              <a:ahLst/>
              <a:cxnLst/>
              <a:rect l="l" t="t" r="r" b="b"/>
              <a:pathLst>
                <a:path w="3108325" h="1273810">
                  <a:moveTo>
                    <a:pt x="0" y="0"/>
                  </a:moveTo>
                  <a:lnTo>
                    <a:pt x="2471547" y="0"/>
                  </a:lnTo>
                  <a:lnTo>
                    <a:pt x="3108198" y="636650"/>
                  </a:lnTo>
                  <a:lnTo>
                    <a:pt x="2471547" y="1273301"/>
                  </a:lnTo>
                  <a:lnTo>
                    <a:pt x="0" y="1273301"/>
                  </a:lnTo>
                  <a:lnTo>
                    <a:pt x="636651" y="636650"/>
                  </a:lnTo>
                  <a:lnTo>
                    <a:pt x="0" y="0"/>
                  </a:lnTo>
                  <a:close/>
                </a:path>
              </a:pathLst>
            </a:custGeom>
            <a:ln w="12699">
              <a:solidFill>
                <a:srgbClr val="FFFFFF"/>
              </a:solidFill>
            </a:ln>
          </p:spPr>
          <p:txBody>
            <a:bodyPr wrap="square" lIns="0" tIns="0" rIns="0" bIns="0" rtlCol="0"/>
            <a:lstStyle/>
            <a:p>
              <a:endParaRPr/>
            </a:p>
          </p:txBody>
        </p:sp>
        <p:sp>
          <p:nvSpPr>
            <p:cNvPr id="11" name="object 11">
              <a:extLst>
                <a:ext uri="{C183D7F6-B498-43B3-948B-1728B52AA6E4}">
                  <adec:decorative xmlns:adec="http://schemas.microsoft.com/office/drawing/2017/decorative" val="1"/>
                </a:ext>
              </a:extLst>
            </p:cNvPr>
            <p:cNvSpPr/>
            <p:nvPr/>
          </p:nvSpPr>
          <p:spPr>
            <a:xfrm>
              <a:off x="3401567" y="4848605"/>
              <a:ext cx="2014855" cy="1175385"/>
            </a:xfrm>
            <a:custGeom>
              <a:avLst/>
              <a:gdLst/>
              <a:ahLst/>
              <a:cxnLst/>
              <a:rect l="l" t="t" r="r" b="b"/>
              <a:pathLst>
                <a:path w="2014854" h="1175385">
                  <a:moveTo>
                    <a:pt x="2014727" y="0"/>
                  </a:moveTo>
                  <a:lnTo>
                    <a:pt x="0" y="0"/>
                  </a:lnTo>
                  <a:lnTo>
                    <a:pt x="0" y="1175004"/>
                  </a:lnTo>
                  <a:lnTo>
                    <a:pt x="2014727" y="1175004"/>
                  </a:lnTo>
                  <a:lnTo>
                    <a:pt x="2014727" y="0"/>
                  </a:lnTo>
                  <a:close/>
                </a:path>
              </a:pathLst>
            </a:custGeom>
            <a:solidFill>
              <a:srgbClr val="BCD6ED"/>
            </a:solidFill>
          </p:spPr>
          <p:txBody>
            <a:bodyPr wrap="square" lIns="0" tIns="0" rIns="0" bIns="0" rtlCol="0"/>
            <a:lstStyle/>
            <a:p>
              <a:endParaRPr/>
            </a:p>
          </p:txBody>
        </p:sp>
        <p:pic>
          <p:nvPicPr>
            <p:cNvPr id="12" name="object 12">
              <a:extLst>
                <a:ext uri="{C183D7F6-B498-43B3-948B-1728B52AA6E4}">
                  <adec:decorative xmlns:adec="http://schemas.microsoft.com/office/drawing/2017/decorative" val="1"/>
                </a:ext>
              </a:extLst>
            </p:cNvPr>
            <p:cNvPicPr/>
            <p:nvPr/>
          </p:nvPicPr>
          <p:blipFill>
            <a:blip r:embed="rId3" cstate="print"/>
            <a:stretch>
              <a:fillRect/>
            </a:stretch>
          </p:blipFill>
          <p:spPr>
            <a:xfrm>
              <a:off x="5266563" y="4746116"/>
              <a:ext cx="3108959" cy="1273301"/>
            </a:xfrm>
            <a:prstGeom prst="rect">
              <a:avLst/>
            </a:prstGeom>
          </p:spPr>
        </p:pic>
        <p:sp>
          <p:nvSpPr>
            <p:cNvPr id="13" name="object 13">
              <a:extLst>
                <a:ext uri="{C183D7F6-B498-43B3-948B-1728B52AA6E4}">
                  <adec:decorative xmlns:adec="http://schemas.microsoft.com/office/drawing/2017/decorative" val="1"/>
                </a:ext>
              </a:extLst>
            </p:cNvPr>
            <p:cNvSpPr/>
            <p:nvPr/>
          </p:nvSpPr>
          <p:spPr>
            <a:xfrm>
              <a:off x="5266563" y="4746116"/>
              <a:ext cx="3108960" cy="1273810"/>
            </a:xfrm>
            <a:custGeom>
              <a:avLst/>
              <a:gdLst/>
              <a:ahLst/>
              <a:cxnLst/>
              <a:rect l="l" t="t" r="r" b="b"/>
              <a:pathLst>
                <a:path w="3108959" h="1273810">
                  <a:moveTo>
                    <a:pt x="0" y="0"/>
                  </a:moveTo>
                  <a:lnTo>
                    <a:pt x="2472309" y="0"/>
                  </a:lnTo>
                  <a:lnTo>
                    <a:pt x="3108960" y="636650"/>
                  </a:lnTo>
                  <a:lnTo>
                    <a:pt x="2472309" y="1273301"/>
                  </a:lnTo>
                  <a:lnTo>
                    <a:pt x="0" y="1273301"/>
                  </a:lnTo>
                  <a:lnTo>
                    <a:pt x="636651" y="636650"/>
                  </a:lnTo>
                  <a:lnTo>
                    <a:pt x="0" y="0"/>
                  </a:lnTo>
                  <a:close/>
                </a:path>
              </a:pathLst>
            </a:custGeom>
            <a:ln w="12700">
              <a:solidFill>
                <a:srgbClr val="FFFFFF"/>
              </a:solidFill>
            </a:ln>
          </p:spPr>
          <p:txBody>
            <a:bodyPr wrap="square" lIns="0" tIns="0" rIns="0" bIns="0" rtlCol="0"/>
            <a:lstStyle/>
            <a:p>
              <a:endParaRPr/>
            </a:p>
          </p:txBody>
        </p:sp>
        <p:pic>
          <p:nvPicPr>
            <p:cNvPr id="14" name="object 14">
              <a:extLst>
                <a:ext uri="{C183D7F6-B498-43B3-948B-1728B52AA6E4}">
                  <adec:decorative xmlns:adec="http://schemas.microsoft.com/office/drawing/2017/decorative" val="1"/>
                </a:ext>
              </a:extLst>
            </p:cNvPr>
            <p:cNvPicPr/>
            <p:nvPr/>
          </p:nvPicPr>
          <p:blipFill>
            <a:blip r:embed="rId4" cstate="print"/>
            <a:stretch>
              <a:fillRect/>
            </a:stretch>
          </p:blipFill>
          <p:spPr>
            <a:xfrm>
              <a:off x="7753731" y="4746116"/>
              <a:ext cx="3119628" cy="1273302"/>
            </a:xfrm>
            <a:prstGeom prst="rect">
              <a:avLst/>
            </a:prstGeom>
          </p:spPr>
        </p:pic>
        <p:sp>
          <p:nvSpPr>
            <p:cNvPr id="15" name="object 15">
              <a:extLst>
                <a:ext uri="{C183D7F6-B498-43B3-948B-1728B52AA6E4}">
                  <adec:decorative xmlns:adec="http://schemas.microsoft.com/office/drawing/2017/decorative" val="1"/>
                </a:ext>
              </a:extLst>
            </p:cNvPr>
            <p:cNvSpPr/>
            <p:nvPr/>
          </p:nvSpPr>
          <p:spPr>
            <a:xfrm>
              <a:off x="7753731" y="4746116"/>
              <a:ext cx="3119755" cy="1273810"/>
            </a:xfrm>
            <a:custGeom>
              <a:avLst/>
              <a:gdLst/>
              <a:ahLst/>
              <a:cxnLst/>
              <a:rect l="l" t="t" r="r" b="b"/>
              <a:pathLst>
                <a:path w="3119754" h="1273810">
                  <a:moveTo>
                    <a:pt x="0" y="0"/>
                  </a:moveTo>
                  <a:lnTo>
                    <a:pt x="2482977" y="0"/>
                  </a:lnTo>
                  <a:lnTo>
                    <a:pt x="3119628" y="636650"/>
                  </a:lnTo>
                  <a:lnTo>
                    <a:pt x="2482977" y="1273301"/>
                  </a:lnTo>
                  <a:lnTo>
                    <a:pt x="0" y="1273301"/>
                  </a:lnTo>
                  <a:lnTo>
                    <a:pt x="636651" y="636650"/>
                  </a:lnTo>
                  <a:lnTo>
                    <a:pt x="0" y="0"/>
                  </a:lnTo>
                  <a:close/>
                </a:path>
              </a:pathLst>
            </a:custGeom>
            <a:ln w="12700">
              <a:solidFill>
                <a:srgbClr val="FFFFFF"/>
              </a:solidFill>
            </a:ln>
          </p:spPr>
          <p:txBody>
            <a:bodyPr wrap="square" lIns="0" tIns="0" rIns="0" bIns="0" rtlCol="0"/>
            <a:lstStyle/>
            <a:p>
              <a:endParaRPr/>
            </a:p>
          </p:txBody>
        </p:sp>
      </p:grpSp>
      <p:sp>
        <p:nvSpPr>
          <p:cNvPr id="16" name="object 16"/>
          <p:cNvSpPr txBox="1"/>
          <p:nvPr/>
        </p:nvSpPr>
        <p:spPr>
          <a:xfrm>
            <a:off x="1117333" y="4832988"/>
            <a:ext cx="1821180" cy="845819"/>
          </a:xfrm>
          <a:prstGeom prst="rect">
            <a:avLst/>
          </a:prstGeom>
        </p:spPr>
        <p:txBody>
          <a:bodyPr vert="horz" wrap="square" lIns="0" tIns="12700" rIns="0" bIns="0" rtlCol="0">
            <a:spAutoFit/>
          </a:bodyPr>
          <a:lstStyle/>
          <a:p>
            <a:pPr marL="12700">
              <a:lnSpc>
                <a:spcPts val="1835"/>
              </a:lnSpc>
              <a:spcBef>
                <a:spcPts val="100"/>
              </a:spcBef>
            </a:pPr>
            <a:r>
              <a:rPr sz="1600" b="1" spc="-10" dirty="0">
                <a:latin typeface="Arial"/>
                <a:cs typeface="Arial"/>
              </a:rPr>
              <a:t>IDENTIFICATION</a:t>
            </a:r>
            <a:endParaRPr sz="1600">
              <a:latin typeface="Arial"/>
              <a:cs typeface="Arial"/>
            </a:endParaRPr>
          </a:p>
          <a:p>
            <a:pPr marL="26670" marR="5080" indent="-635" algn="ctr">
              <a:lnSpc>
                <a:spcPts val="1510"/>
              </a:lnSpc>
              <a:spcBef>
                <a:spcPts val="105"/>
              </a:spcBef>
            </a:pPr>
            <a:r>
              <a:rPr sz="1400" b="1" dirty="0">
                <a:latin typeface="Arial"/>
                <a:cs typeface="Arial"/>
              </a:rPr>
              <a:t>of</a:t>
            </a:r>
            <a:r>
              <a:rPr sz="1400" b="1" spc="-30" dirty="0">
                <a:latin typeface="Arial"/>
                <a:cs typeface="Arial"/>
              </a:rPr>
              <a:t> </a:t>
            </a:r>
            <a:r>
              <a:rPr sz="1400" b="1" dirty="0">
                <a:latin typeface="Arial"/>
                <a:cs typeface="Arial"/>
              </a:rPr>
              <a:t>processes</a:t>
            </a:r>
            <a:r>
              <a:rPr sz="1400" b="1" spc="-40" dirty="0">
                <a:latin typeface="Arial"/>
                <a:cs typeface="Arial"/>
              </a:rPr>
              <a:t> </a:t>
            </a:r>
            <a:r>
              <a:rPr sz="1400" b="1" spc="-50" dirty="0">
                <a:latin typeface="Arial"/>
                <a:cs typeface="Arial"/>
              </a:rPr>
              <a:t>&amp; </a:t>
            </a:r>
            <a:r>
              <a:rPr sz="1400" b="1" dirty="0">
                <a:latin typeface="Arial"/>
                <a:cs typeface="Arial"/>
              </a:rPr>
              <a:t>innovations</a:t>
            </a:r>
            <a:r>
              <a:rPr sz="1400" b="1" spc="-45" dirty="0">
                <a:latin typeface="Arial"/>
                <a:cs typeface="Arial"/>
              </a:rPr>
              <a:t> </a:t>
            </a:r>
            <a:r>
              <a:rPr sz="1400" b="1" dirty="0">
                <a:latin typeface="Arial"/>
                <a:cs typeface="Arial"/>
              </a:rPr>
              <a:t>that</a:t>
            </a:r>
            <a:r>
              <a:rPr sz="1400" b="1" spc="-40" dirty="0">
                <a:latin typeface="Arial"/>
                <a:cs typeface="Arial"/>
              </a:rPr>
              <a:t> </a:t>
            </a:r>
            <a:r>
              <a:rPr sz="1400" b="1" spc="-20" dirty="0">
                <a:latin typeface="Arial"/>
                <a:cs typeface="Arial"/>
              </a:rPr>
              <a:t>feed </a:t>
            </a:r>
            <a:r>
              <a:rPr sz="1400" b="1" spc="-25" dirty="0">
                <a:latin typeface="Arial"/>
                <a:cs typeface="Arial"/>
              </a:rPr>
              <a:t>CTS</a:t>
            </a:r>
            <a:endParaRPr sz="1400">
              <a:latin typeface="Arial"/>
              <a:cs typeface="Arial"/>
            </a:endParaRPr>
          </a:p>
        </p:txBody>
      </p:sp>
      <p:sp>
        <p:nvSpPr>
          <p:cNvPr id="17" name="object 17"/>
          <p:cNvSpPr txBox="1"/>
          <p:nvPr/>
        </p:nvSpPr>
        <p:spPr>
          <a:xfrm>
            <a:off x="3475852" y="4795598"/>
            <a:ext cx="1907539" cy="937260"/>
          </a:xfrm>
          <a:prstGeom prst="rect">
            <a:avLst/>
          </a:prstGeom>
        </p:spPr>
        <p:txBody>
          <a:bodyPr vert="horz" wrap="square" lIns="0" tIns="50165" rIns="0" bIns="0" rtlCol="0">
            <a:spAutoFit/>
          </a:bodyPr>
          <a:lstStyle/>
          <a:p>
            <a:pPr marL="120014">
              <a:lnSpc>
                <a:spcPct val="100000"/>
              </a:lnSpc>
              <a:spcBef>
                <a:spcPts val="395"/>
              </a:spcBef>
            </a:pPr>
            <a:r>
              <a:rPr sz="1600" b="1" spc="-10" dirty="0">
                <a:latin typeface="Arial"/>
                <a:cs typeface="Arial"/>
              </a:rPr>
              <a:t>DEVELOPMENT</a:t>
            </a:r>
            <a:endParaRPr sz="1600">
              <a:latin typeface="Arial"/>
              <a:cs typeface="Arial"/>
            </a:endParaRPr>
          </a:p>
          <a:p>
            <a:pPr marL="12065" marR="5080" algn="ctr">
              <a:lnSpc>
                <a:spcPts val="1510"/>
              </a:lnSpc>
              <a:spcBef>
                <a:spcPts val="445"/>
              </a:spcBef>
            </a:pPr>
            <a:r>
              <a:rPr sz="1400" b="1" dirty="0">
                <a:latin typeface="Arial"/>
                <a:cs typeface="Arial"/>
              </a:rPr>
              <a:t>of</a:t>
            </a:r>
            <a:r>
              <a:rPr sz="1400" b="1" spc="-20" dirty="0">
                <a:latin typeface="Arial"/>
                <a:cs typeface="Arial"/>
              </a:rPr>
              <a:t> </a:t>
            </a:r>
            <a:r>
              <a:rPr sz="1400" b="1" dirty="0">
                <a:latin typeface="Arial"/>
                <a:cs typeface="Arial"/>
              </a:rPr>
              <a:t>new</a:t>
            </a:r>
            <a:r>
              <a:rPr sz="1400" b="1" spc="-25" dirty="0">
                <a:latin typeface="Arial"/>
                <a:cs typeface="Arial"/>
              </a:rPr>
              <a:t> </a:t>
            </a:r>
            <a:r>
              <a:rPr sz="1400" b="1" spc="-10" dirty="0">
                <a:latin typeface="Arial"/>
                <a:cs typeface="Arial"/>
              </a:rPr>
              <a:t>approaches, technologies, </a:t>
            </a:r>
            <a:r>
              <a:rPr sz="1400" b="1" dirty="0">
                <a:latin typeface="Arial"/>
                <a:cs typeface="Arial"/>
              </a:rPr>
              <a:t>resources</a:t>
            </a:r>
            <a:r>
              <a:rPr sz="1400" b="1" spc="-45" dirty="0">
                <a:latin typeface="Arial"/>
                <a:cs typeface="Arial"/>
              </a:rPr>
              <a:t> </a:t>
            </a:r>
            <a:r>
              <a:rPr sz="1400" b="1" dirty="0">
                <a:latin typeface="Arial"/>
                <a:cs typeface="Arial"/>
              </a:rPr>
              <a:t>and</a:t>
            </a:r>
            <a:r>
              <a:rPr sz="1400" b="1" spc="-35" dirty="0">
                <a:latin typeface="Arial"/>
                <a:cs typeface="Arial"/>
              </a:rPr>
              <a:t> </a:t>
            </a:r>
            <a:r>
              <a:rPr sz="1400" b="1" spc="-10" dirty="0">
                <a:latin typeface="Arial"/>
                <a:cs typeface="Arial"/>
              </a:rPr>
              <a:t>models</a:t>
            </a:r>
            <a:endParaRPr sz="1400">
              <a:latin typeface="Arial"/>
              <a:cs typeface="Arial"/>
            </a:endParaRPr>
          </a:p>
        </p:txBody>
      </p:sp>
      <p:sp>
        <p:nvSpPr>
          <p:cNvPr id="18" name="object 18"/>
          <p:cNvSpPr txBox="1"/>
          <p:nvPr/>
        </p:nvSpPr>
        <p:spPr>
          <a:xfrm>
            <a:off x="5926982" y="4755756"/>
            <a:ext cx="1805939" cy="627380"/>
          </a:xfrm>
          <a:prstGeom prst="rect">
            <a:avLst/>
          </a:prstGeom>
        </p:spPr>
        <p:txBody>
          <a:bodyPr vert="horz" wrap="square" lIns="0" tIns="90170" rIns="0" bIns="0" rtlCol="0">
            <a:spAutoFit/>
          </a:bodyPr>
          <a:lstStyle/>
          <a:p>
            <a:pPr algn="ctr">
              <a:lnSpc>
                <a:spcPct val="100000"/>
              </a:lnSpc>
              <a:spcBef>
                <a:spcPts val="710"/>
              </a:spcBef>
            </a:pPr>
            <a:r>
              <a:rPr sz="1600" b="1" spc="-10" dirty="0">
                <a:latin typeface="Arial"/>
                <a:cs typeface="Arial"/>
              </a:rPr>
              <a:t>DEMONSTRATION</a:t>
            </a:r>
            <a:endParaRPr sz="1600">
              <a:latin typeface="Arial"/>
              <a:cs typeface="Arial"/>
            </a:endParaRPr>
          </a:p>
          <a:p>
            <a:pPr marL="25400" algn="ctr">
              <a:lnSpc>
                <a:spcPct val="100000"/>
              </a:lnSpc>
              <a:spcBef>
                <a:spcPts val="530"/>
              </a:spcBef>
            </a:pPr>
            <a:r>
              <a:rPr sz="1400" b="1" dirty="0">
                <a:latin typeface="Arial"/>
                <a:cs typeface="Arial"/>
              </a:rPr>
              <a:t>of</a:t>
            </a:r>
            <a:r>
              <a:rPr sz="1400" b="1" spc="-20" dirty="0">
                <a:latin typeface="Arial"/>
                <a:cs typeface="Arial"/>
              </a:rPr>
              <a:t> </a:t>
            </a:r>
            <a:r>
              <a:rPr sz="1400" b="1" dirty="0">
                <a:latin typeface="Arial"/>
                <a:cs typeface="Arial"/>
              </a:rPr>
              <a:t>their</a:t>
            </a:r>
            <a:r>
              <a:rPr sz="1400" b="1" spc="-20" dirty="0">
                <a:latin typeface="Arial"/>
                <a:cs typeface="Arial"/>
              </a:rPr>
              <a:t> </a:t>
            </a:r>
            <a:r>
              <a:rPr sz="1400" b="1" spc="-10" dirty="0">
                <a:latin typeface="Arial"/>
                <a:cs typeface="Arial"/>
              </a:rPr>
              <a:t>utility</a:t>
            </a:r>
            <a:endParaRPr sz="1400">
              <a:latin typeface="Arial"/>
              <a:cs typeface="Arial"/>
            </a:endParaRPr>
          </a:p>
        </p:txBody>
      </p:sp>
      <p:sp>
        <p:nvSpPr>
          <p:cNvPr id="19" name="object 19"/>
          <p:cNvSpPr txBox="1"/>
          <p:nvPr/>
        </p:nvSpPr>
        <p:spPr>
          <a:xfrm>
            <a:off x="8489927" y="4801162"/>
            <a:ext cx="1718310" cy="926465"/>
          </a:xfrm>
          <a:prstGeom prst="rect">
            <a:avLst/>
          </a:prstGeom>
        </p:spPr>
        <p:txBody>
          <a:bodyPr vert="horz" wrap="square" lIns="0" tIns="44450" rIns="0" bIns="0" rtlCol="0">
            <a:spAutoFit/>
          </a:bodyPr>
          <a:lstStyle/>
          <a:p>
            <a:pPr marL="27305">
              <a:lnSpc>
                <a:spcPct val="100000"/>
              </a:lnSpc>
              <a:spcBef>
                <a:spcPts val="350"/>
              </a:spcBef>
            </a:pPr>
            <a:r>
              <a:rPr sz="1600" b="1" spc="-10" dirty="0">
                <a:latin typeface="Arial"/>
                <a:cs typeface="Arial"/>
              </a:rPr>
              <a:t>DISSEMINATION</a:t>
            </a:r>
            <a:endParaRPr sz="1600">
              <a:latin typeface="Arial"/>
              <a:cs typeface="Arial"/>
            </a:endParaRPr>
          </a:p>
          <a:p>
            <a:pPr marL="46355" marR="5080" indent="-34290" algn="just">
              <a:lnSpc>
                <a:spcPts val="1510"/>
              </a:lnSpc>
              <a:spcBef>
                <a:spcPts val="409"/>
              </a:spcBef>
            </a:pPr>
            <a:r>
              <a:rPr sz="1400" b="1" dirty="0">
                <a:latin typeface="Arial"/>
                <a:cs typeface="Arial"/>
              </a:rPr>
              <a:t>of</a:t>
            </a:r>
            <a:r>
              <a:rPr sz="1400" b="1" spc="-20" dirty="0">
                <a:latin typeface="Arial"/>
                <a:cs typeface="Arial"/>
              </a:rPr>
              <a:t> </a:t>
            </a:r>
            <a:r>
              <a:rPr sz="1400" b="1" dirty="0">
                <a:latin typeface="Arial"/>
                <a:cs typeface="Arial"/>
              </a:rPr>
              <a:t>the</a:t>
            </a:r>
            <a:r>
              <a:rPr sz="1400" b="1" spc="-15" dirty="0">
                <a:latin typeface="Arial"/>
                <a:cs typeface="Arial"/>
              </a:rPr>
              <a:t> </a:t>
            </a:r>
            <a:r>
              <a:rPr sz="1400" b="1" dirty="0">
                <a:latin typeface="Arial"/>
                <a:cs typeface="Arial"/>
              </a:rPr>
              <a:t>data,</a:t>
            </a:r>
            <a:r>
              <a:rPr sz="1400" b="1" spc="-25" dirty="0">
                <a:latin typeface="Arial"/>
                <a:cs typeface="Arial"/>
              </a:rPr>
              <a:t> </a:t>
            </a:r>
            <a:r>
              <a:rPr sz="1400" b="1" spc="-10" dirty="0">
                <a:latin typeface="Arial"/>
                <a:cs typeface="Arial"/>
              </a:rPr>
              <a:t>analysis </a:t>
            </a:r>
            <a:r>
              <a:rPr sz="1400" b="1" dirty="0">
                <a:latin typeface="Arial"/>
                <a:cs typeface="Arial"/>
              </a:rPr>
              <a:t>and</a:t>
            </a:r>
            <a:r>
              <a:rPr sz="1400" b="1" spc="-20" dirty="0">
                <a:latin typeface="Arial"/>
                <a:cs typeface="Arial"/>
              </a:rPr>
              <a:t> </a:t>
            </a:r>
            <a:r>
              <a:rPr sz="1400" b="1" spc="-10" dirty="0">
                <a:latin typeface="Arial"/>
                <a:cs typeface="Arial"/>
              </a:rPr>
              <a:t>methodologies </a:t>
            </a:r>
            <a:r>
              <a:rPr sz="1400" b="1" dirty="0">
                <a:latin typeface="Arial"/>
                <a:cs typeface="Arial"/>
              </a:rPr>
              <a:t>to</a:t>
            </a:r>
            <a:r>
              <a:rPr sz="1400" b="1" spc="-20" dirty="0">
                <a:latin typeface="Arial"/>
                <a:cs typeface="Arial"/>
              </a:rPr>
              <a:t> </a:t>
            </a:r>
            <a:r>
              <a:rPr sz="1400" b="1" dirty="0">
                <a:latin typeface="Arial"/>
                <a:cs typeface="Arial"/>
              </a:rPr>
              <a:t>the</a:t>
            </a:r>
            <a:r>
              <a:rPr sz="1400" b="1" spc="-10" dirty="0">
                <a:latin typeface="Arial"/>
                <a:cs typeface="Arial"/>
              </a:rPr>
              <a:t> community</a:t>
            </a:r>
            <a:endParaRPr sz="140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9DA4814-9237-84AE-6DE2-BB904902CEBE}"/>
            </a:ext>
          </a:extLst>
        </p:cNvPr>
        <p:cNvGrpSpPr/>
        <p:nvPr/>
      </p:nvGrpSpPr>
      <p:grpSpPr>
        <a:xfrm>
          <a:off x="0" y="0"/>
          <a:ext cx="0" cy="0"/>
          <a:chOff x="0" y="0"/>
          <a:chExt cx="0" cy="0"/>
        </a:xfrm>
      </p:grpSpPr>
      <p:sp>
        <p:nvSpPr>
          <p:cNvPr id="43" name="title">
            <a:extLst>
              <a:ext uri="{FF2B5EF4-FFF2-40B4-BE49-F238E27FC236}">
                <a16:creationId xmlns:a16="http://schemas.microsoft.com/office/drawing/2014/main" id="{1899396C-6269-6C4F-364A-E9B49BBC3A84}"/>
              </a:ext>
            </a:extLst>
          </p:cNvPr>
          <p:cNvSpPr txBox="1">
            <a:spLocks noGrp="1"/>
          </p:cNvSpPr>
          <p:nvPr>
            <p:ph type="title" idx="4294967295"/>
          </p:nvPr>
        </p:nvSpPr>
        <p:spPr>
          <a:xfrm>
            <a:off x="3571777" y="66291"/>
            <a:ext cx="4230370" cy="513080"/>
          </a:xfrm>
          <a:prstGeom prst="rect">
            <a:avLst/>
          </a:prstGeom>
          <a:noFill/>
          <a:ln>
            <a:noFill/>
            <a:prstDash/>
          </a:ln>
          <a:effectLst/>
        </p:spPr>
        <p:txBody>
          <a:bodyPr rot="0" spcFirstLastPara="0" vertOverflow="overflow" horzOverflow="overflow" vert="horz" wrap="square" lIns="0" tIns="12065" rIns="0" bIns="0" numCol="1" spcCol="0" rtlCol="0" fromWordArt="0" anchor="t" anchorCtr="0" forceAA="0" compatLnSpc="1">
            <a:prstTxWarp prst="textNoShape">
              <a:avLst/>
            </a:prstTxWarp>
            <a:spAutoFit/>
          </a:bodyPr>
          <a:lstStyle>
            <a:lvl1pPr>
              <a:defRPr sz="3600" b="1" i="0">
                <a:solidFill>
                  <a:schemeClr val="tx1"/>
                </a:solidFill>
                <a:latin typeface="Arial"/>
                <a:ea typeface="+mj-ea"/>
                <a:cs typeface="Arial"/>
              </a:defRPr>
            </a:lvl1pPr>
          </a:lstStyle>
          <a:p>
            <a:pPr marL="12700" marR="0" lvl="0" indent="0" algn="ctr" defTabSz="914400" eaLnBrk="1" fontAlgn="auto" latinLnBrk="0" hangingPunct="1">
              <a:lnSpc>
                <a:spcPct val="100000"/>
              </a:lnSpc>
              <a:spcBef>
                <a:spcPts val="95"/>
              </a:spcBef>
              <a:spcAft>
                <a:spcPts val="0"/>
              </a:spcAft>
              <a:buClrTx/>
              <a:buSzTx/>
              <a:buFontTx/>
              <a:buNone/>
              <a:tabLst/>
              <a:defRPr/>
            </a:pPr>
            <a:r>
              <a:rPr kumimoji="0" lang="en-US" sz="3200" b="1" i="0" u="none" strike="noStrike" kern="0" cap="none" spc="0" normalizeH="0" baseline="0" noProof="0" dirty="0">
                <a:ln>
                  <a:noFill/>
                </a:ln>
                <a:solidFill>
                  <a:srgbClr val="006278"/>
                </a:solidFill>
                <a:effectLst/>
                <a:uLnTx/>
                <a:uFillTx/>
                <a:latin typeface="Arial"/>
                <a:ea typeface="+mj-ea"/>
                <a:cs typeface="Arial"/>
              </a:rPr>
              <a:t>CTSA</a:t>
            </a:r>
            <a:r>
              <a:rPr kumimoji="0" lang="en-US" sz="3200" b="1" i="0" u="none" strike="noStrike" kern="0" cap="none" spc="-160" normalizeH="0" baseline="0" noProof="0" dirty="0">
                <a:ln>
                  <a:noFill/>
                </a:ln>
                <a:solidFill>
                  <a:srgbClr val="006278"/>
                </a:solidFill>
                <a:effectLst/>
                <a:uLnTx/>
                <a:uFillTx/>
                <a:latin typeface="Arial"/>
                <a:ea typeface="+mj-ea"/>
                <a:cs typeface="Arial"/>
              </a:rPr>
              <a:t> </a:t>
            </a:r>
            <a:r>
              <a:rPr kumimoji="0" lang="en-US" sz="3200" b="1" i="0" u="none" strike="noStrike" kern="0" cap="none" spc="-20" normalizeH="0" baseline="0" noProof="0" dirty="0">
                <a:ln>
                  <a:noFill/>
                </a:ln>
                <a:solidFill>
                  <a:srgbClr val="006278"/>
                </a:solidFill>
                <a:effectLst/>
                <a:uLnTx/>
                <a:uFillTx/>
                <a:latin typeface="Arial"/>
                <a:ea typeface="+mj-ea"/>
                <a:cs typeface="Arial"/>
              </a:rPr>
              <a:t>NOFOs</a:t>
            </a:r>
            <a:endParaRPr kumimoji="0" lang="en-US" sz="3200" b="1" i="0" u="none" strike="noStrike" kern="0" cap="none" spc="0" normalizeH="0" baseline="0" noProof="0" dirty="0">
              <a:ln>
                <a:noFill/>
              </a:ln>
              <a:solidFill>
                <a:schemeClr val="tx1"/>
              </a:solidFill>
              <a:effectLst/>
              <a:uLnTx/>
              <a:uFillTx/>
              <a:latin typeface="Arial"/>
              <a:ea typeface="+mj-ea"/>
              <a:cs typeface="Arial"/>
            </a:endParaRPr>
          </a:p>
        </p:txBody>
      </p:sp>
      <p:sp>
        <p:nvSpPr>
          <p:cNvPr id="25" name="required">
            <a:extLst>
              <a:ext uri="{FF2B5EF4-FFF2-40B4-BE49-F238E27FC236}">
                <a16:creationId xmlns:a16="http://schemas.microsoft.com/office/drawing/2014/main" id="{2DA10AC4-2B0A-E1ED-4288-ECD2E15A49BC}"/>
              </a:ext>
            </a:extLst>
          </p:cNvPr>
          <p:cNvSpPr txBox="1"/>
          <p:nvPr/>
        </p:nvSpPr>
        <p:spPr>
          <a:xfrm>
            <a:off x="2539902" y="787732"/>
            <a:ext cx="1031875" cy="254000"/>
          </a:xfrm>
          <a:prstGeom prst="rect">
            <a:avLst/>
          </a:prstGeom>
        </p:spPr>
        <p:txBody>
          <a:bodyPr vert="horz" wrap="square" lIns="0" tIns="12700" rIns="0" bIns="0" rtlCol="0">
            <a:spAutoFit/>
          </a:bodyPr>
          <a:lstStyle/>
          <a:p>
            <a:pPr marL="12700">
              <a:lnSpc>
                <a:spcPct val="100000"/>
              </a:lnSpc>
              <a:spcBef>
                <a:spcPts val="100"/>
              </a:spcBef>
            </a:pPr>
            <a:r>
              <a:rPr sz="1500" b="1" spc="-10" dirty="0">
                <a:latin typeface="Arial"/>
                <a:cs typeface="Arial"/>
              </a:rPr>
              <a:t>REQUIRED</a:t>
            </a:r>
            <a:endParaRPr sz="1500" dirty="0">
              <a:latin typeface="Arial"/>
              <a:cs typeface="Arial"/>
            </a:endParaRPr>
          </a:p>
        </p:txBody>
      </p:sp>
      <p:pic>
        <p:nvPicPr>
          <p:cNvPr id="2" name="bottom art">
            <a:extLst>
              <a:ext uri="{FF2B5EF4-FFF2-40B4-BE49-F238E27FC236}">
                <a16:creationId xmlns:a16="http://schemas.microsoft.com/office/drawing/2014/main" id="{197D173F-B255-C0CD-30EA-3937C0410DBD}"/>
              </a:ext>
              <a:ext uri="{C183D7F6-B498-43B3-948B-1728B52AA6E4}">
                <adec:decorative xmlns:adec="http://schemas.microsoft.com/office/drawing/2017/decorative" val="1"/>
              </a:ext>
            </a:extLst>
          </p:cNvPr>
          <p:cNvPicPr/>
          <p:nvPr/>
        </p:nvPicPr>
        <p:blipFill>
          <a:blip r:embed="rId2" cstate="print"/>
          <a:stretch>
            <a:fillRect/>
          </a:stretch>
        </p:blipFill>
        <p:spPr>
          <a:xfrm>
            <a:off x="1523" y="5355335"/>
            <a:ext cx="11509247" cy="1496567"/>
          </a:xfrm>
          <a:prstGeom prst="rect">
            <a:avLst/>
          </a:prstGeom>
        </p:spPr>
      </p:pic>
      <p:sp>
        <p:nvSpPr>
          <p:cNvPr id="4" name="pink box">
            <a:extLst>
              <a:ext uri="{FF2B5EF4-FFF2-40B4-BE49-F238E27FC236}">
                <a16:creationId xmlns:a16="http://schemas.microsoft.com/office/drawing/2014/main" id="{BC04967E-F095-96DA-40B0-1E18D2267B95}"/>
              </a:ext>
              <a:ext uri="{C183D7F6-B498-43B3-948B-1728B52AA6E4}">
                <adec:decorative xmlns:adec="http://schemas.microsoft.com/office/drawing/2017/decorative" val="1"/>
              </a:ext>
            </a:extLst>
          </p:cNvPr>
          <p:cNvSpPr/>
          <p:nvPr/>
        </p:nvSpPr>
        <p:spPr>
          <a:xfrm>
            <a:off x="1374647" y="1124709"/>
            <a:ext cx="3362960" cy="3458845"/>
          </a:xfrm>
          <a:custGeom>
            <a:avLst/>
            <a:gdLst/>
            <a:ahLst/>
            <a:cxnLst/>
            <a:rect l="l" t="t" r="r" b="b"/>
            <a:pathLst>
              <a:path w="3362960" h="3458845">
                <a:moveTo>
                  <a:pt x="2802242" y="0"/>
                </a:moveTo>
                <a:lnTo>
                  <a:pt x="560463" y="0"/>
                </a:lnTo>
                <a:lnTo>
                  <a:pt x="512104" y="2057"/>
                </a:lnTo>
                <a:lnTo>
                  <a:pt x="464887" y="8116"/>
                </a:lnTo>
                <a:lnTo>
                  <a:pt x="418981" y="18010"/>
                </a:lnTo>
                <a:lnTo>
                  <a:pt x="374554" y="31569"/>
                </a:lnTo>
                <a:lnTo>
                  <a:pt x="331773" y="48626"/>
                </a:lnTo>
                <a:lnTo>
                  <a:pt x="290808" y="69013"/>
                </a:lnTo>
                <a:lnTo>
                  <a:pt x="251827" y="92560"/>
                </a:lnTo>
                <a:lnTo>
                  <a:pt x="214997" y="119101"/>
                </a:lnTo>
                <a:lnTo>
                  <a:pt x="180487" y="148466"/>
                </a:lnTo>
                <a:lnTo>
                  <a:pt x="148466" y="180487"/>
                </a:lnTo>
                <a:lnTo>
                  <a:pt x="119101" y="214997"/>
                </a:lnTo>
                <a:lnTo>
                  <a:pt x="92560" y="251827"/>
                </a:lnTo>
                <a:lnTo>
                  <a:pt x="69013" y="290808"/>
                </a:lnTo>
                <a:lnTo>
                  <a:pt x="48626" y="331773"/>
                </a:lnTo>
                <a:lnTo>
                  <a:pt x="31569" y="374554"/>
                </a:lnTo>
                <a:lnTo>
                  <a:pt x="18010" y="418981"/>
                </a:lnTo>
                <a:lnTo>
                  <a:pt x="8116" y="464887"/>
                </a:lnTo>
                <a:lnTo>
                  <a:pt x="2057" y="512104"/>
                </a:lnTo>
                <a:lnTo>
                  <a:pt x="0" y="560463"/>
                </a:lnTo>
                <a:lnTo>
                  <a:pt x="0" y="2898254"/>
                </a:lnTo>
                <a:lnTo>
                  <a:pt x="2057" y="2946613"/>
                </a:lnTo>
                <a:lnTo>
                  <a:pt x="8116" y="2993830"/>
                </a:lnTo>
                <a:lnTo>
                  <a:pt x="18010" y="3039736"/>
                </a:lnTo>
                <a:lnTo>
                  <a:pt x="31569" y="3084163"/>
                </a:lnTo>
                <a:lnTo>
                  <a:pt x="48626" y="3126944"/>
                </a:lnTo>
                <a:lnTo>
                  <a:pt x="69013" y="3167909"/>
                </a:lnTo>
                <a:lnTo>
                  <a:pt x="92560" y="3206890"/>
                </a:lnTo>
                <a:lnTo>
                  <a:pt x="119101" y="3243720"/>
                </a:lnTo>
                <a:lnTo>
                  <a:pt x="148466" y="3278230"/>
                </a:lnTo>
                <a:lnTo>
                  <a:pt x="180487" y="3310251"/>
                </a:lnTo>
                <a:lnTo>
                  <a:pt x="214997" y="3339616"/>
                </a:lnTo>
                <a:lnTo>
                  <a:pt x="251827" y="3366157"/>
                </a:lnTo>
                <a:lnTo>
                  <a:pt x="290808" y="3389704"/>
                </a:lnTo>
                <a:lnTo>
                  <a:pt x="331773" y="3410091"/>
                </a:lnTo>
                <a:lnTo>
                  <a:pt x="374554" y="3427148"/>
                </a:lnTo>
                <a:lnTo>
                  <a:pt x="418981" y="3440707"/>
                </a:lnTo>
                <a:lnTo>
                  <a:pt x="464887" y="3450601"/>
                </a:lnTo>
                <a:lnTo>
                  <a:pt x="512104" y="3456660"/>
                </a:lnTo>
                <a:lnTo>
                  <a:pt x="560463" y="3458718"/>
                </a:lnTo>
                <a:lnTo>
                  <a:pt x="2802242" y="3458718"/>
                </a:lnTo>
                <a:lnTo>
                  <a:pt x="2850601" y="3456660"/>
                </a:lnTo>
                <a:lnTo>
                  <a:pt x="2897818" y="3450601"/>
                </a:lnTo>
                <a:lnTo>
                  <a:pt x="2943724" y="3440707"/>
                </a:lnTo>
                <a:lnTo>
                  <a:pt x="2988151" y="3427148"/>
                </a:lnTo>
                <a:lnTo>
                  <a:pt x="3030932" y="3410091"/>
                </a:lnTo>
                <a:lnTo>
                  <a:pt x="3071897" y="3389704"/>
                </a:lnTo>
                <a:lnTo>
                  <a:pt x="3110878" y="3366157"/>
                </a:lnTo>
                <a:lnTo>
                  <a:pt x="3147708" y="3339616"/>
                </a:lnTo>
                <a:lnTo>
                  <a:pt x="3182218" y="3310251"/>
                </a:lnTo>
                <a:lnTo>
                  <a:pt x="3214239" y="3278230"/>
                </a:lnTo>
                <a:lnTo>
                  <a:pt x="3243604" y="3243720"/>
                </a:lnTo>
                <a:lnTo>
                  <a:pt x="3270145" y="3206890"/>
                </a:lnTo>
                <a:lnTo>
                  <a:pt x="3293692" y="3167909"/>
                </a:lnTo>
                <a:lnTo>
                  <a:pt x="3314079" y="3126944"/>
                </a:lnTo>
                <a:lnTo>
                  <a:pt x="3331136" y="3084163"/>
                </a:lnTo>
                <a:lnTo>
                  <a:pt x="3344695" y="3039736"/>
                </a:lnTo>
                <a:lnTo>
                  <a:pt x="3354589" y="2993830"/>
                </a:lnTo>
                <a:lnTo>
                  <a:pt x="3360648" y="2946613"/>
                </a:lnTo>
                <a:lnTo>
                  <a:pt x="3362705" y="2898254"/>
                </a:lnTo>
                <a:lnTo>
                  <a:pt x="3362705" y="560463"/>
                </a:lnTo>
                <a:lnTo>
                  <a:pt x="3360648" y="512104"/>
                </a:lnTo>
                <a:lnTo>
                  <a:pt x="3354589" y="464887"/>
                </a:lnTo>
                <a:lnTo>
                  <a:pt x="3344695" y="418981"/>
                </a:lnTo>
                <a:lnTo>
                  <a:pt x="3331136" y="374554"/>
                </a:lnTo>
                <a:lnTo>
                  <a:pt x="3314079" y="331773"/>
                </a:lnTo>
                <a:lnTo>
                  <a:pt x="3293692" y="290808"/>
                </a:lnTo>
                <a:lnTo>
                  <a:pt x="3270145" y="251827"/>
                </a:lnTo>
                <a:lnTo>
                  <a:pt x="3243604" y="214997"/>
                </a:lnTo>
                <a:lnTo>
                  <a:pt x="3214239" y="180487"/>
                </a:lnTo>
                <a:lnTo>
                  <a:pt x="3182218" y="148466"/>
                </a:lnTo>
                <a:lnTo>
                  <a:pt x="3147708" y="119101"/>
                </a:lnTo>
                <a:lnTo>
                  <a:pt x="3110878" y="92560"/>
                </a:lnTo>
                <a:lnTo>
                  <a:pt x="3071897" y="69013"/>
                </a:lnTo>
                <a:lnTo>
                  <a:pt x="3030932" y="48626"/>
                </a:lnTo>
                <a:lnTo>
                  <a:pt x="2988151" y="31569"/>
                </a:lnTo>
                <a:lnTo>
                  <a:pt x="2943724" y="18010"/>
                </a:lnTo>
                <a:lnTo>
                  <a:pt x="2897818" y="8116"/>
                </a:lnTo>
                <a:lnTo>
                  <a:pt x="2850601" y="2057"/>
                </a:lnTo>
                <a:lnTo>
                  <a:pt x="2802242" y="0"/>
                </a:lnTo>
                <a:close/>
              </a:path>
            </a:pathLst>
          </a:custGeom>
          <a:solidFill>
            <a:srgbClr val="CC9CD3">
              <a:alpha val="50195"/>
            </a:srgbClr>
          </a:solidFill>
        </p:spPr>
        <p:txBody>
          <a:bodyPr wrap="square" lIns="0" tIns="0" rIns="0" bIns="0" rtlCol="0"/>
          <a:lstStyle/>
          <a:p>
            <a:endParaRPr/>
          </a:p>
        </p:txBody>
      </p:sp>
      <p:grpSp>
        <p:nvGrpSpPr>
          <p:cNvPr id="20" name="purple box">
            <a:extLst>
              <a:ext uri="{FF2B5EF4-FFF2-40B4-BE49-F238E27FC236}">
                <a16:creationId xmlns:a16="http://schemas.microsoft.com/office/drawing/2014/main" id="{4906C0D2-D324-1119-E1D2-5AB16ACCA504}"/>
              </a:ext>
              <a:ext uri="{C183D7F6-B498-43B3-948B-1728B52AA6E4}">
                <adec:decorative xmlns:adec="http://schemas.microsoft.com/office/drawing/2017/decorative" val="1"/>
              </a:ext>
            </a:extLst>
          </p:cNvPr>
          <p:cNvGrpSpPr/>
          <p:nvPr/>
        </p:nvGrpSpPr>
        <p:grpSpPr>
          <a:xfrm>
            <a:off x="1715135" y="1480442"/>
            <a:ext cx="2682875" cy="1178560"/>
            <a:chOff x="1715135" y="1480442"/>
            <a:chExt cx="2682875" cy="1178560"/>
          </a:xfrm>
        </p:grpSpPr>
        <p:sp>
          <p:nvSpPr>
            <p:cNvPr id="21" name="object 21">
              <a:extLst>
                <a:ext uri="{FF2B5EF4-FFF2-40B4-BE49-F238E27FC236}">
                  <a16:creationId xmlns:a16="http://schemas.microsoft.com/office/drawing/2014/main" id="{3970FA15-E7AC-7122-35BE-3FBA284F7554}"/>
                </a:ext>
                <a:ext uri="{C183D7F6-B498-43B3-948B-1728B52AA6E4}">
                  <adec:decorative xmlns:adec="http://schemas.microsoft.com/office/drawing/2017/decorative" val="1"/>
                </a:ext>
              </a:extLst>
            </p:cNvPr>
            <p:cNvSpPr/>
            <p:nvPr/>
          </p:nvSpPr>
          <p:spPr>
            <a:xfrm>
              <a:off x="1727835" y="1493142"/>
              <a:ext cx="2657475" cy="1153160"/>
            </a:xfrm>
            <a:custGeom>
              <a:avLst/>
              <a:gdLst/>
              <a:ahLst/>
              <a:cxnLst/>
              <a:rect l="l" t="t" r="r" b="b"/>
              <a:pathLst>
                <a:path w="2657475" h="1153160">
                  <a:moveTo>
                    <a:pt x="2464943" y="0"/>
                  </a:moveTo>
                  <a:lnTo>
                    <a:pt x="192151" y="0"/>
                  </a:lnTo>
                  <a:lnTo>
                    <a:pt x="148092" y="5074"/>
                  </a:lnTo>
                  <a:lnTo>
                    <a:pt x="107648" y="19530"/>
                  </a:lnTo>
                  <a:lnTo>
                    <a:pt x="71970" y="42213"/>
                  </a:lnTo>
                  <a:lnTo>
                    <a:pt x="42213" y="71970"/>
                  </a:lnTo>
                  <a:lnTo>
                    <a:pt x="19530" y="107648"/>
                  </a:lnTo>
                  <a:lnTo>
                    <a:pt x="5074" y="148092"/>
                  </a:lnTo>
                  <a:lnTo>
                    <a:pt x="0" y="192150"/>
                  </a:lnTo>
                  <a:lnTo>
                    <a:pt x="0" y="960742"/>
                  </a:lnTo>
                  <a:lnTo>
                    <a:pt x="5074" y="1004805"/>
                  </a:lnTo>
                  <a:lnTo>
                    <a:pt x="19530" y="1045253"/>
                  </a:lnTo>
                  <a:lnTo>
                    <a:pt x="42213" y="1080932"/>
                  </a:lnTo>
                  <a:lnTo>
                    <a:pt x="71970" y="1110691"/>
                  </a:lnTo>
                  <a:lnTo>
                    <a:pt x="107648" y="1133375"/>
                  </a:lnTo>
                  <a:lnTo>
                    <a:pt x="148092" y="1147831"/>
                  </a:lnTo>
                  <a:lnTo>
                    <a:pt x="192151" y="1152906"/>
                  </a:lnTo>
                  <a:lnTo>
                    <a:pt x="2464943" y="1152906"/>
                  </a:lnTo>
                  <a:lnTo>
                    <a:pt x="2509001" y="1147831"/>
                  </a:lnTo>
                  <a:lnTo>
                    <a:pt x="2549445" y="1133375"/>
                  </a:lnTo>
                  <a:lnTo>
                    <a:pt x="2585123" y="1110691"/>
                  </a:lnTo>
                  <a:lnTo>
                    <a:pt x="2614880" y="1080932"/>
                  </a:lnTo>
                  <a:lnTo>
                    <a:pt x="2637563" y="1045253"/>
                  </a:lnTo>
                  <a:lnTo>
                    <a:pt x="2652019" y="1004805"/>
                  </a:lnTo>
                  <a:lnTo>
                    <a:pt x="2657094" y="960742"/>
                  </a:lnTo>
                  <a:lnTo>
                    <a:pt x="2657094" y="192150"/>
                  </a:lnTo>
                  <a:lnTo>
                    <a:pt x="2652019" y="148092"/>
                  </a:lnTo>
                  <a:lnTo>
                    <a:pt x="2637563" y="107648"/>
                  </a:lnTo>
                  <a:lnTo>
                    <a:pt x="2614880" y="71970"/>
                  </a:lnTo>
                  <a:lnTo>
                    <a:pt x="2585123" y="42213"/>
                  </a:lnTo>
                  <a:lnTo>
                    <a:pt x="2549445" y="19530"/>
                  </a:lnTo>
                  <a:lnTo>
                    <a:pt x="2509001" y="5074"/>
                  </a:lnTo>
                  <a:lnTo>
                    <a:pt x="2464943" y="0"/>
                  </a:lnTo>
                  <a:close/>
                </a:path>
              </a:pathLst>
            </a:custGeom>
            <a:solidFill>
              <a:srgbClr val="632E6C"/>
            </a:solidFill>
          </p:spPr>
          <p:txBody>
            <a:bodyPr wrap="square" lIns="0" tIns="0" rIns="0" bIns="0" rtlCol="0"/>
            <a:lstStyle/>
            <a:p>
              <a:endParaRPr/>
            </a:p>
          </p:txBody>
        </p:sp>
        <p:sp>
          <p:nvSpPr>
            <p:cNvPr id="22" name="object 22">
              <a:extLst>
                <a:ext uri="{FF2B5EF4-FFF2-40B4-BE49-F238E27FC236}">
                  <a16:creationId xmlns:a16="http://schemas.microsoft.com/office/drawing/2014/main" id="{9D9D108A-3F0F-7B10-41FD-F3083EBB02A9}"/>
                </a:ext>
                <a:ext uri="{C183D7F6-B498-43B3-948B-1728B52AA6E4}">
                  <adec:decorative xmlns:adec="http://schemas.microsoft.com/office/drawing/2017/decorative" val="1"/>
                </a:ext>
              </a:extLst>
            </p:cNvPr>
            <p:cNvSpPr/>
            <p:nvPr/>
          </p:nvSpPr>
          <p:spPr>
            <a:xfrm>
              <a:off x="1727835" y="1493142"/>
              <a:ext cx="2657475" cy="1153160"/>
            </a:xfrm>
            <a:custGeom>
              <a:avLst/>
              <a:gdLst/>
              <a:ahLst/>
              <a:cxnLst/>
              <a:rect l="l" t="t" r="r" b="b"/>
              <a:pathLst>
                <a:path w="2657475" h="1153160">
                  <a:moveTo>
                    <a:pt x="0" y="192150"/>
                  </a:moveTo>
                  <a:lnTo>
                    <a:pt x="5074" y="148092"/>
                  </a:lnTo>
                  <a:lnTo>
                    <a:pt x="19530" y="107648"/>
                  </a:lnTo>
                  <a:lnTo>
                    <a:pt x="42213" y="71970"/>
                  </a:lnTo>
                  <a:lnTo>
                    <a:pt x="71970" y="42213"/>
                  </a:lnTo>
                  <a:lnTo>
                    <a:pt x="107648" y="19530"/>
                  </a:lnTo>
                  <a:lnTo>
                    <a:pt x="148092" y="5074"/>
                  </a:lnTo>
                  <a:lnTo>
                    <a:pt x="192151" y="0"/>
                  </a:lnTo>
                  <a:lnTo>
                    <a:pt x="2464943" y="0"/>
                  </a:lnTo>
                  <a:lnTo>
                    <a:pt x="2509001" y="5074"/>
                  </a:lnTo>
                  <a:lnTo>
                    <a:pt x="2549445" y="19530"/>
                  </a:lnTo>
                  <a:lnTo>
                    <a:pt x="2585123" y="42213"/>
                  </a:lnTo>
                  <a:lnTo>
                    <a:pt x="2614880" y="71970"/>
                  </a:lnTo>
                  <a:lnTo>
                    <a:pt x="2637563" y="107648"/>
                  </a:lnTo>
                  <a:lnTo>
                    <a:pt x="2652019" y="148092"/>
                  </a:lnTo>
                  <a:lnTo>
                    <a:pt x="2657094" y="192150"/>
                  </a:lnTo>
                  <a:lnTo>
                    <a:pt x="2657094" y="960742"/>
                  </a:lnTo>
                  <a:lnTo>
                    <a:pt x="2652019" y="1004805"/>
                  </a:lnTo>
                  <a:lnTo>
                    <a:pt x="2637563" y="1045253"/>
                  </a:lnTo>
                  <a:lnTo>
                    <a:pt x="2614880" y="1080932"/>
                  </a:lnTo>
                  <a:lnTo>
                    <a:pt x="2585123" y="1110691"/>
                  </a:lnTo>
                  <a:lnTo>
                    <a:pt x="2549445" y="1133375"/>
                  </a:lnTo>
                  <a:lnTo>
                    <a:pt x="2509001" y="1147831"/>
                  </a:lnTo>
                  <a:lnTo>
                    <a:pt x="2464943" y="1152906"/>
                  </a:lnTo>
                  <a:lnTo>
                    <a:pt x="192151" y="1152906"/>
                  </a:lnTo>
                  <a:lnTo>
                    <a:pt x="148092" y="1147831"/>
                  </a:lnTo>
                  <a:lnTo>
                    <a:pt x="107648" y="1133375"/>
                  </a:lnTo>
                  <a:lnTo>
                    <a:pt x="71970" y="1110691"/>
                  </a:lnTo>
                  <a:lnTo>
                    <a:pt x="42213" y="1080932"/>
                  </a:lnTo>
                  <a:lnTo>
                    <a:pt x="19530" y="1045253"/>
                  </a:lnTo>
                  <a:lnTo>
                    <a:pt x="5074" y="1004805"/>
                  </a:lnTo>
                  <a:lnTo>
                    <a:pt x="0" y="960742"/>
                  </a:lnTo>
                  <a:lnTo>
                    <a:pt x="0" y="192150"/>
                  </a:lnTo>
                  <a:close/>
                </a:path>
              </a:pathLst>
            </a:custGeom>
            <a:ln w="25400">
              <a:solidFill>
                <a:srgbClr val="47214E"/>
              </a:solidFill>
            </a:ln>
          </p:spPr>
          <p:txBody>
            <a:bodyPr wrap="square" lIns="0" tIns="0" rIns="0" bIns="0" rtlCol="0"/>
            <a:lstStyle/>
            <a:p>
              <a:endParaRPr/>
            </a:p>
          </p:txBody>
        </p:sp>
      </p:grpSp>
      <p:sp>
        <p:nvSpPr>
          <p:cNvPr id="23" name="ctsa hub grants">
            <a:extLst>
              <a:ext uri="{FF2B5EF4-FFF2-40B4-BE49-F238E27FC236}">
                <a16:creationId xmlns:a16="http://schemas.microsoft.com/office/drawing/2014/main" id="{C7ECFB7E-4945-7DA8-58E2-9230BAB6C280}"/>
              </a:ext>
            </a:extLst>
          </p:cNvPr>
          <p:cNvSpPr txBox="1"/>
          <p:nvPr/>
        </p:nvSpPr>
        <p:spPr>
          <a:xfrm>
            <a:off x="2126802" y="1708495"/>
            <a:ext cx="1858645" cy="711200"/>
          </a:xfrm>
          <a:prstGeom prst="rect">
            <a:avLst/>
          </a:prstGeom>
        </p:spPr>
        <p:txBody>
          <a:bodyPr vert="horz" wrap="square" lIns="0" tIns="12700" rIns="0" bIns="0" rtlCol="0">
            <a:spAutoFit/>
          </a:bodyPr>
          <a:lstStyle/>
          <a:p>
            <a:pPr marL="12700" marR="5080" algn="ctr">
              <a:lnSpc>
                <a:spcPct val="100000"/>
              </a:lnSpc>
              <a:spcBef>
                <a:spcPts val="100"/>
              </a:spcBef>
            </a:pPr>
            <a:r>
              <a:rPr sz="1500" b="1" dirty="0">
                <a:solidFill>
                  <a:srgbClr val="FFFFFF"/>
                </a:solidFill>
                <a:latin typeface="Arial"/>
                <a:cs typeface="Arial"/>
              </a:rPr>
              <a:t>CTSA</a:t>
            </a:r>
            <a:r>
              <a:rPr sz="1500" b="1" spc="-80" dirty="0">
                <a:solidFill>
                  <a:srgbClr val="FFFFFF"/>
                </a:solidFill>
                <a:latin typeface="Arial"/>
                <a:cs typeface="Arial"/>
              </a:rPr>
              <a:t> </a:t>
            </a:r>
            <a:r>
              <a:rPr sz="1500" b="1" dirty="0">
                <a:solidFill>
                  <a:srgbClr val="FFFFFF"/>
                </a:solidFill>
                <a:latin typeface="Arial"/>
                <a:cs typeface="Arial"/>
              </a:rPr>
              <a:t>Hub</a:t>
            </a:r>
            <a:r>
              <a:rPr sz="1500" b="1" spc="-40" dirty="0">
                <a:solidFill>
                  <a:srgbClr val="FFFFFF"/>
                </a:solidFill>
                <a:latin typeface="Arial"/>
                <a:cs typeface="Arial"/>
              </a:rPr>
              <a:t> </a:t>
            </a:r>
            <a:r>
              <a:rPr sz="1500" b="1" dirty="0">
                <a:solidFill>
                  <a:srgbClr val="FFFFFF"/>
                </a:solidFill>
                <a:latin typeface="Arial"/>
                <a:cs typeface="Arial"/>
              </a:rPr>
              <a:t>Grants</a:t>
            </a:r>
            <a:r>
              <a:rPr sz="1500" b="1" spc="-20" dirty="0">
                <a:solidFill>
                  <a:srgbClr val="FFFFFF"/>
                </a:solidFill>
                <a:latin typeface="Arial"/>
                <a:cs typeface="Arial"/>
              </a:rPr>
              <a:t> </a:t>
            </a:r>
            <a:r>
              <a:rPr sz="1500" b="1" spc="-25" dirty="0">
                <a:solidFill>
                  <a:srgbClr val="FFFFFF"/>
                </a:solidFill>
                <a:latin typeface="Arial"/>
                <a:cs typeface="Arial"/>
              </a:rPr>
              <a:t>to </a:t>
            </a:r>
            <a:r>
              <a:rPr sz="1500" b="1" dirty="0">
                <a:solidFill>
                  <a:srgbClr val="FFFFFF"/>
                </a:solidFill>
                <a:latin typeface="Arial"/>
                <a:cs typeface="Arial"/>
              </a:rPr>
              <a:t>Medical</a:t>
            </a:r>
            <a:r>
              <a:rPr sz="1500" b="1" spc="-50" dirty="0">
                <a:solidFill>
                  <a:srgbClr val="FFFFFF"/>
                </a:solidFill>
                <a:latin typeface="Arial"/>
                <a:cs typeface="Arial"/>
              </a:rPr>
              <a:t> </a:t>
            </a:r>
            <a:r>
              <a:rPr sz="1500" b="1" spc="-10" dirty="0">
                <a:solidFill>
                  <a:srgbClr val="FFFFFF"/>
                </a:solidFill>
                <a:latin typeface="Arial"/>
                <a:cs typeface="Arial"/>
              </a:rPr>
              <a:t>Research </a:t>
            </a:r>
            <a:r>
              <a:rPr sz="1500" b="1" dirty="0">
                <a:solidFill>
                  <a:srgbClr val="FFFFFF"/>
                </a:solidFill>
                <a:latin typeface="Arial"/>
                <a:cs typeface="Arial"/>
              </a:rPr>
              <a:t>Institution(s)</a:t>
            </a:r>
            <a:r>
              <a:rPr sz="1500" b="1" spc="-90" dirty="0">
                <a:solidFill>
                  <a:srgbClr val="FFFFFF"/>
                </a:solidFill>
                <a:latin typeface="Arial"/>
                <a:cs typeface="Arial"/>
              </a:rPr>
              <a:t> </a:t>
            </a:r>
            <a:r>
              <a:rPr sz="1500" b="1" spc="-20" dirty="0">
                <a:solidFill>
                  <a:srgbClr val="FFFFFF"/>
                </a:solidFill>
                <a:latin typeface="Arial"/>
                <a:cs typeface="Arial"/>
              </a:rPr>
              <a:t>(UM1)</a:t>
            </a:r>
            <a:endParaRPr sz="1500" dirty="0">
              <a:latin typeface="Arial"/>
              <a:cs typeface="Arial"/>
            </a:endParaRPr>
          </a:p>
        </p:txBody>
      </p:sp>
      <p:sp>
        <p:nvSpPr>
          <p:cNvPr id="31" name="plus">
            <a:extLst>
              <a:ext uri="{FF2B5EF4-FFF2-40B4-BE49-F238E27FC236}">
                <a16:creationId xmlns:a16="http://schemas.microsoft.com/office/drawing/2014/main" id="{091372EE-D912-EECA-AA56-D9FC01F975FB}"/>
              </a:ext>
              <a:ext uri="{C183D7F6-B498-43B3-948B-1728B52AA6E4}">
                <adec:decorative xmlns:adec="http://schemas.microsoft.com/office/drawing/2017/decorative" val="1"/>
              </a:ext>
            </a:extLst>
          </p:cNvPr>
          <p:cNvSpPr txBox="1"/>
          <p:nvPr/>
        </p:nvSpPr>
        <p:spPr>
          <a:xfrm>
            <a:off x="2843269" y="2585968"/>
            <a:ext cx="292735" cy="574040"/>
          </a:xfrm>
          <a:prstGeom prst="rect">
            <a:avLst/>
          </a:prstGeom>
        </p:spPr>
        <p:txBody>
          <a:bodyPr vert="horz" wrap="square" lIns="0" tIns="12700" rIns="0" bIns="0" rtlCol="0">
            <a:spAutoFit/>
          </a:bodyPr>
          <a:lstStyle/>
          <a:p>
            <a:pPr marL="12700">
              <a:lnSpc>
                <a:spcPct val="100000"/>
              </a:lnSpc>
              <a:spcBef>
                <a:spcPts val="100"/>
              </a:spcBef>
            </a:pPr>
            <a:r>
              <a:rPr sz="3600" b="1" spc="-50" dirty="0">
                <a:latin typeface="Arial"/>
                <a:cs typeface="Arial"/>
              </a:rPr>
              <a:t>+</a:t>
            </a:r>
            <a:endParaRPr sz="3600" dirty="0">
              <a:latin typeface="Arial"/>
              <a:cs typeface="Arial"/>
            </a:endParaRPr>
          </a:p>
        </p:txBody>
      </p:sp>
      <p:sp>
        <p:nvSpPr>
          <p:cNvPr id="24" name="green box">
            <a:extLst>
              <a:ext uri="{FF2B5EF4-FFF2-40B4-BE49-F238E27FC236}">
                <a16:creationId xmlns:a16="http://schemas.microsoft.com/office/drawing/2014/main" id="{153AA078-DF14-4B72-3E6A-55FA3B790058}"/>
              </a:ext>
            </a:extLst>
          </p:cNvPr>
          <p:cNvSpPr txBox="1"/>
          <p:nvPr/>
        </p:nvSpPr>
        <p:spPr>
          <a:xfrm>
            <a:off x="1708785" y="3177920"/>
            <a:ext cx="2566035" cy="1079500"/>
          </a:xfrm>
          <a:prstGeom prst="rect">
            <a:avLst/>
          </a:prstGeom>
          <a:solidFill>
            <a:srgbClr val="006378"/>
          </a:solidFill>
        </p:spPr>
        <p:txBody>
          <a:bodyPr vert="horz" wrap="square" lIns="0" tIns="85725" rIns="0" bIns="0" rtlCol="0">
            <a:spAutoFit/>
          </a:bodyPr>
          <a:lstStyle/>
          <a:p>
            <a:pPr>
              <a:lnSpc>
                <a:spcPct val="100000"/>
              </a:lnSpc>
              <a:spcBef>
                <a:spcPts val="675"/>
              </a:spcBef>
            </a:pPr>
            <a:endParaRPr sz="1500" dirty="0">
              <a:latin typeface="Times New Roman"/>
              <a:cs typeface="Times New Roman"/>
            </a:endParaRPr>
          </a:p>
          <a:p>
            <a:pPr marL="94615" marR="87630" indent="194310">
              <a:lnSpc>
                <a:spcPct val="100000"/>
              </a:lnSpc>
            </a:pPr>
            <a:r>
              <a:rPr sz="1500" b="1" dirty="0">
                <a:solidFill>
                  <a:srgbClr val="FFFFFF"/>
                </a:solidFill>
                <a:latin typeface="Arial"/>
                <a:cs typeface="Arial"/>
              </a:rPr>
              <a:t>Institutional</a:t>
            </a:r>
            <a:r>
              <a:rPr sz="1500" b="1" spc="-60" dirty="0">
                <a:solidFill>
                  <a:srgbClr val="FFFFFF"/>
                </a:solidFill>
                <a:latin typeface="Arial"/>
                <a:cs typeface="Arial"/>
              </a:rPr>
              <a:t> </a:t>
            </a:r>
            <a:r>
              <a:rPr sz="1500" b="1" spc="-10" dirty="0">
                <a:solidFill>
                  <a:srgbClr val="FFFFFF"/>
                </a:solidFill>
                <a:latin typeface="Arial"/>
                <a:cs typeface="Arial"/>
              </a:rPr>
              <a:t>Mentored </a:t>
            </a:r>
            <a:r>
              <a:rPr sz="1500" b="1" dirty="0">
                <a:solidFill>
                  <a:srgbClr val="FFFFFF"/>
                </a:solidFill>
                <a:latin typeface="Arial"/>
                <a:cs typeface="Arial"/>
              </a:rPr>
              <a:t>Career</a:t>
            </a:r>
            <a:r>
              <a:rPr sz="1500" b="1" spc="-40" dirty="0">
                <a:solidFill>
                  <a:srgbClr val="FFFFFF"/>
                </a:solidFill>
                <a:latin typeface="Arial"/>
                <a:cs typeface="Arial"/>
              </a:rPr>
              <a:t> </a:t>
            </a:r>
            <a:r>
              <a:rPr sz="1500" b="1" dirty="0">
                <a:solidFill>
                  <a:srgbClr val="FFFFFF"/>
                </a:solidFill>
                <a:latin typeface="Arial"/>
                <a:cs typeface="Arial"/>
              </a:rPr>
              <a:t>Dev</a:t>
            </a:r>
            <a:r>
              <a:rPr sz="1500" b="1" spc="-45" dirty="0">
                <a:solidFill>
                  <a:srgbClr val="FFFFFF"/>
                </a:solidFill>
                <a:latin typeface="Arial"/>
                <a:cs typeface="Arial"/>
              </a:rPr>
              <a:t> </a:t>
            </a:r>
            <a:r>
              <a:rPr sz="1500" b="1" dirty="0">
                <a:solidFill>
                  <a:srgbClr val="FFFFFF"/>
                </a:solidFill>
                <a:latin typeface="Arial"/>
                <a:cs typeface="Arial"/>
              </a:rPr>
              <a:t>Program</a:t>
            </a:r>
            <a:r>
              <a:rPr sz="1500" b="1" spc="-50" dirty="0">
                <a:solidFill>
                  <a:srgbClr val="FFFFFF"/>
                </a:solidFill>
                <a:latin typeface="Arial"/>
                <a:cs typeface="Arial"/>
              </a:rPr>
              <a:t> </a:t>
            </a:r>
            <a:r>
              <a:rPr sz="1500" b="1" spc="-10" dirty="0">
                <a:solidFill>
                  <a:srgbClr val="FFFFFF"/>
                </a:solidFill>
                <a:latin typeface="Arial"/>
                <a:cs typeface="Arial"/>
              </a:rPr>
              <a:t>(K12)</a:t>
            </a:r>
            <a:endParaRPr sz="1500" dirty="0">
              <a:latin typeface="Arial"/>
              <a:cs typeface="Arial"/>
            </a:endParaRPr>
          </a:p>
        </p:txBody>
      </p:sp>
      <p:sp>
        <p:nvSpPr>
          <p:cNvPr id="30" name="optional">
            <a:extLst>
              <a:ext uri="{FF2B5EF4-FFF2-40B4-BE49-F238E27FC236}">
                <a16:creationId xmlns:a16="http://schemas.microsoft.com/office/drawing/2014/main" id="{2CB02D6D-BD18-C06B-2AC0-3248BE326CCF}"/>
              </a:ext>
            </a:extLst>
          </p:cNvPr>
          <p:cNvSpPr txBox="1"/>
          <p:nvPr/>
        </p:nvSpPr>
        <p:spPr>
          <a:xfrm>
            <a:off x="7209396" y="780686"/>
            <a:ext cx="1009650" cy="254000"/>
          </a:xfrm>
          <a:prstGeom prst="rect">
            <a:avLst/>
          </a:prstGeom>
        </p:spPr>
        <p:txBody>
          <a:bodyPr vert="horz" wrap="square" lIns="0" tIns="12700" rIns="0" bIns="0" rtlCol="0">
            <a:spAutoFit/>
          </a:bodyPr>
          <a:lstStyle/>
          <a:p>
            <a:pPr marL="12700">
              <a:lnSpc>
                <a:spcPct val="100000"/>
              </a:lnSpc>
              <a:spcBef>
                <a:spcPts val="100"/>
              </a:spcBef>
            </a:pPr>
            <a:r>
              <a:rPr sz="1500" b="1" spc="-10" dirty="0">
                <a:latin typeface="Arial"/>
                <a:cs typeface="Arial"/>
              </a:rPr>
              <a:t>OPTIONAL</a:t>
            </a:r>
            <a:endParaRPr sz="1500" dirty="0">
              <a:latin typeface="Arial"/>
              <a:cs typeface="Arial"/>
            </a:endParaRPr>
          </a:p>
        </p:txBody>
      </p:sp>
      <p:sp>
        <p:nvSpPr>
          <p:cNvPr id="3" name="gray box">
            <a:extLst>
              <a:ext uri="{FF2B5EF4-FFF2-40B4-BE49-F238E27FC236}">
                <a16:creationId xmlns:a16="http://schemas.microsoft.com/office/drawing/2014/main" id="{C7FD911B-6F20-3D94-2A1F-FD5F7084B4F2}"/>
              </a:ext>
              <a:ext uri="{C183D7F6-B498-43B3-948B-1728B52AA6E4}">
                <adec:decorative xmlns:adec="http://schemas.microsoft.com/office/drawing/2017/decorative" val="1"/>
              </a:ext>
            </a:extLst>
          </p:cNvPr>
          <p:cNvSpPr/>
          <p:nvPr/>
        </p:nvSpPr>
        <p:spPr>
          <a:xfrm>
            <a:off x="5044440" y="1121661"/>
            <a:ext cx="5340350" cy="3463290"/>
          </a:xfrm>
          <a:custGeom>
            <a:avLst/>
            <a:gdLst/>
            <a:ahLst/>
            <a:cxnLst/>
            <a:rect l="l" t="t" r="r" b="b"/>
            <a:pathLst>
              <a:path w="5340350" h="3463290">
                <a:moveTo>
                  <a:pt x="4762868" y="0"/>
                </a:moveTo>
                <a:lnTo>
                  <a:pt x="577227" y="0"/>
                </a:lnTo>
                <a:lnTo>
                  <a:pt x="529885" y="1913"/>
                </a:lnTo>
                <a:lnTo>
                  <a:pt x="483598" y="7554"/>
                </a:lnTo>
                <a:lnTo>
                  <a:pt x="438512" y="16775"/>
                </a:lnTo>
                <a:lnTo>
                  <a:pt x="394778" y="29427"/>
                </a:lnTo>
                <a:lnTo>
                  <a:pt x="352544" y="45361"/>
                </a:lnTo>
                <a:lnTo>
                  <a:pt x="311957" y="64428"/>
                </a:lnTo>
                <a:lnTo>
                  <a:pt x="273168" y="86481"/>
                </a:lnTo>
                <a:lnTo>
                  <a:pt x="236323" y="111371"/>
                </a:lnTo>
                <a:lnTo>
                  <a:pt x="201573" y="138948"/>
                </a:lnTo>
                <a:lnTo>
                  <a:pt x="169065" y="169065"/>
                </a:lnTo>
                <a:lnTo>
                  <a:pt x="138948" y="201573"/>
                </a:lnTo>
                <a:lnTo>
                  <a:pt x="111371" y="236323"/>
                </a:lnTo>
                <a:lnTo>
                  <a:pt x="86481" y="273168"/>
                </a:lnTo>
                <a:lnTo>
                  <a:pt x="64428" y="311957"/>
                </a:lnTo>
                <a:lnTo>
                  <a:pt x="45361" y="352544"/>
                </a:lnTo>
                <a:lnTo>
                  <a:pt x="29427" y="394778"/>
                </a:lnTo>
                <a:lnTo>
                  <a:pt x="16775" y="438512"/>
                </a:lnTo>
                <a:lnTo>
                  <a:pt x="7554" y="483598"/>
                </a:lnTo>
                <a:lnTo>
                  <a:pt x="1913" y="529885"/>
                </a:lnTo>
                <a:lnTo>
                  <a:pt x="0" y="577227"/>
                </a:lnTo>
                <a:lnTo>
                  <a:pt x="0" y="2886062"/>
                </a:lnTo>
                <a:lnTo>
                  <a:pt x="1913" y="2933404"/>
                </a:lnTo>
                <a:lnTo>
                  <a:pt x="7554" y="2979691"/>
                </a:lnTo>
                <a:lnTo>
                  <a:pt x="16775" y="3024777"/>
                </a:lnTo>
                <a:lnTo>
                  <a:pt x="29427" y="3068511"/>
                </a:lnTo>
                <a:lnTo>
                  <a:pt x="45361" y="3110745"/>
                </a:lnTo>
                <a:lnTo>
                  <a:pt x="64428" y="3151332"/>
                </a:lnTo>
                <a:lnTo>
                  <a:pt x="86481" y="3190121"/>
                </a:lnTo>
                <a:lnTo>
                  <a:pt x="111371" y="3226966"/>
                </a:lnTo>
                <a:lnTo>
                  <a:pt x="138948" y="3261716"/>
                </a:lnTo>
                <a:lnTo>
                  <a:pt x="169065" y="3294224"/>
                </a:lnTo>
                <a:lnTo>
                  <a:pt x="201573" y="3324341"/>
                </a:lnTo>
                <a:lnTo>
                  <a:pt x="236323" y="3351918"/>
                </a:lnTo>
                <a:lnTo>
                  <a:pt x="273168" y="3376808"/>
                </a:lnTo>
                <a:lnTo>
                  <a:pt x="311957" y="3398861"/>
                </a:lnTo>
                <a:lnTo>
                  <a:pt x="352544" y="3417928"/>
                </a:lnTo>
                <a:lnTo>
                  <a:pt x="394778" y="3433862"/>
                </a:lnTo>
                <a:lnTo>
                  <a:pt x="438512" y="3446514"/>
                </a:lnTo>
                <a:lnTo>
                  <a:pt x="483598" y="3455735"/>
                </a:lnTo>
                <a:lnTo>
                  <a:pt x="529885" y="3461376"/>
                </a:lnTo>
                <a:lnTo>
                  <a:pt x="577227" y="3463290"/>
                </a:lnTo>
                <a:lnTo>
                  <a:pt x="4762868" y="3463290"/>
                </a:lnTo>
                <a:lnTo>
                  <a:pt x="4810210" y="3461376"/>
                </a:lnTo>
                <a:lnTo>
                  <a:pt x="4856497" y="3455735"/>
                </a:lnTo>
                <a:lnTo>
                  <a:pt x="4901583" y="3446514"/>
                </a:lnTo>
                <a:lnTo>
                  <a:pt x="4945317" y="3433862"/>
                </a:lnTo>
                <a:lnTo>
                  <a:pt x="4987551" y="3417928"/>
                </a:lnTo>
                <a:lnTo>
                  <a:pt x="5028138" y="3398861"/>
                </a:lnTo>
                <a:lnTo>
                  <a:pt x="5066927" y="3376808"/>
                </a:lnTo>
                <a:lnTo>
                  <a:pt x="5103772" y="3351918"/>
                </a:lnTo>
                <a:lnTo>
                  <a:pt x="5138522" y="3324341"/>
                </a:lnTo>
                <a:lnTo>
                  <a:pt x="5171030" y="3294224"/>
                </a:lnTo>
                <a:lnTo>
                  <a:pt x="5201147" y="3261716"/>
                </a:lnTo>
                <a:lnTo>
                  <a:pt x="5228724" y="3226966"/>
                </a:lnTo>
                <a:lnTo>
                  <a:pt x="5253614" y="3190121"/>
                </a:lnTo>
                <a:lnTo>
                  <a:pt x="5275667" y="3151332"/>
                </a:lnTo>
                <a:lnTo>
                  <a:pt x="5294734" y="3110745"/>
                </a:lnTo>
                <a:lnTo>
                  <a:pt x="5310668" y="3068511"/>
                </a:lnTo>
                <a:lnTo>
                  <a:pt x="5323320" y="3024777"/>
                </a:lnTo>
                <a:lnTo>
                  <a:pt x="5332541" y="2979691"/>
                </a:lnTo>
                <a:lnTo>
                  <a:pt x="5338182" y="2933404"/>
                </a:lnTo>
                <a:lnTo>
                  <a:pt x="5340096" y="2886062"/>
                </a:lnTo>
                <a:lnTo>
                  <a:pt x="5340096" y="577227"/>
                </a:lnTo>
                <a:lnTo>
                  <a:pt x="5338182" y="529885"/>
                </a:lnTo>
                <a:lnTo>
                  <a:pt x="5332541" y="483598"/>
                </a:lnTo>
                <a:lnTo>
                  <a:pt x="5323320" y="438512"/>
                </a:lnTo>
                <a:lnTo>
                  <a:pt x="5310668" y="394778"/>
                </a:lnTo>
                <a:lnTo>
                  <a:pt x="5294734" y="352544"/>
                </a:lnTo>
                <a:lnTo>
                  <a:pt x="5275667" y="311957"/>
                </a:lnTo>
                <a:lnTo>
                  <a:pt x="5253614" y="273168"/>
                </a:lnTo>
                <a:lnTo>
                  <a:pt x="5228724" y="236323"/>
                </a:lnTo>
                <a:lnTo>
                  <a:pt x="5201147" y="201573"/>
                </a:lnTo>
                <a:lnTo>
                  <a:pt x="5171030" y="169065"/>
                </a:lnTo>
                <a:lnTo>
                  <a:pt x="5138522" y="138948"/>
                </a:lnTo>
                <a:lnTo>
                  <a:pt x="5103772" y="111371"/>
                </a:lnTo>
                <a:lnTo>
                  <a:pt x="5066927" y="86481"/>
                </a:lnTo>
                <a:lnTo>
                  <a:pt x="5028138" y="64428"/>
                </a:lnTo>
                <a:lnTo>
                  <a:pt x="4987551" y="45361"/>
                </a:lnTo>
                <a:lnTo>
                  <a:pt x="4945317" y="29427"/>
                </a:lnTo>
                <a:lnTo>
                  <a:pt x="4901583" y="16775"/>
                </a:lnTo>
                <a:lnTo>
                  <a:pt x="4856497" y="7554"/>
                </a:lnTo>
                <a:lnTo>
                  <a:pt x="4810210" y="1913"/>
                </a:lnTo>
                <a:lnTo>
                  <a:pt x="4762868" y="0"/>
                </a:lnTo>
                <a:close/>
              </a:path>
            </a:pathLst>
          </a:custGeom>
          <a:solidFill>
            <a:srgbClr val="D0CECE"/>
          </a:solidFill>
        </p:spPr>
        <p:txBody>
          <a:bodyPr wrap="square" lIns="0" tIns="0" rIns="0" bIns="0" rtlCol="0"/>
          <a:lstStyle/>
          <a:p>
            <a:endParaRPr/>
          </a:p>
        </p:txBody>
      </p:sp>
      <p:sp>
        <p:nvSpPr>
          <p:cNvPr id="40" name="purple box">
            <a:extLst>
              <a:ext uri="{FF2B5EF4-FFF2-40B4-BE49-F238E27FC236}">
                <a16:creationId xmlns:a16="http://schemas.microsoft.com/office/drawing/2014/main" id="{C0A7E85C-38F7-3F05-2EC9-199F2765C52B}"/>
              </a:ext>
              <a:ext uri="{C183D7F6-B498-43B3-948B-1728B52AA6E4}">
                <adec:decorative xmlns:adec="http://schemas.microsoft.com/office/drawing/2017/decorative" val="1"/>
              </a:ext>
            </a:extLst>
          </p:cNvPr>
          <p:cNvSpPr/>
          <p:nvPr/>
        </p:nvSpPr>
        <p:spPr>
          <a:xfrm>
            <a:off x="5637276" y="2497076"/>
            <a:ext cx="1955800" cy="986790"/>
          </a:xfrm>
          <a:custGeom>
            <a:avLst/>
            <a:gdLst/>
            <a:ahLst/>
            <a:cxnLst/>
            <a:rect l="l" t="t" r="r" b="b"/>
            <a:pathLst>
              <a:path w="1955800" h="986789">
                <a:moveTo>
                  <a:pt x="1790827" y="0"/>
                </a:moveTo>
                <a:lnTo>
                  <a:pt x="164465" y="0"/>
                </a:lnTo>
                <a:lnTo>
                  <a:pt x="120744" y="5874"/>
                </a:lnTo>
                <a:lnTo>
                  <a:pt x="81456" y="22454"/>
                </a:lnTo>
                <a:lnTo>
                  <a:pt x="48171" y="48171"/>
                </a:lnTo>
                <a:lnTo>
                  <a:pt x="22454" y="81456"/>
                </a:lnTo>
                <a:lnTo>
                  <a:pt x="5874" y="120744"/>
                </a:lnTo>
                <a:lnTo>
                  <a:pt x="0" y="164464"/>
                </a:lnTo>
                <a:lnTo>
                  <a:pt x="0" y="822324"/>
                </a:lnTo>
                <a:lnTo>
                  <a:pt x="5874" y="866045"/>
                </a:lnTo>
                <a:lnTo>
                  <a:pt x="22454" y="905333"/>
                </a:lnTo>
                <a:lnTo>
                  <a:pt x="48171" y="938618"/>
                </a:lnTo>
                <a:lnTo>
                  <a:pt x="81456" y="964335"/>
                </a:lnTo>
                <a:lnTo>
                  <a:pt x="120744" y="980915"/>
                </a:lnTo>
                <a:lnTo>
                  <a:pt x="164465" y="986789"/>
                </a:lnTo>
                <a:lnTo>
                  <a:pt x="1790827" y="986789"/>
                </a:lnTo>
                <a:lnTo>
                  <a:pt x="1834547" y="980915"/>
                </a:lnTo>
                <a:lnTo>
                  <a:pt x="1873835" y="964335"/>
                </a:lnTo>
                <a:lnTo>
                  <a:pt x="1907120" y="938618"/>
                </a:lnTo>
                <a:lnTo>
                  <a:pt x="1932837" y="905333"/>
                </a:lnTo>
                <a:lnTo>
                  <a:pt x="1949417" y="866045"/>
                </a:lnTo>
                <a:lnTo>
                  <a:pt x="1955292" y="822324"/>
                </a:lnTo>
                <a:lnTo>
                  <a:pt x="1955292" y="164464"/>
                </a:lnTo>
                <a:lnTo>
                  <a:pt x="1949417" y="120744"/>
                </a:lnTo>
                <a:lnTo>
                  <a:pt x="1932837" y="81456"/>
                </a:lnTo>
                <a:lnTo>
                  <a:pt x="1907120" y="48171"/>
                </a:lnTo>
                <a:lnTo>
                  <a:pt x="1873835" y="22454"/>
                </a:lnTo>
                <a:lnTo>
                  <a:pt x="1834547" y="5874"/>
                </a:lnTo>
                <a:lnTo>
                  <a:pt x="1790827" y="0"/>
                </a:lnTo>
                <a:close/>
              </a:path>
            </a:pathLst>
          </a:custGeom>
          <a:solidFill>
            <a:srgbClr val="632E6C"/>
          </a:solidFill>
          <a:ln w="38100">
            <a:solidFill>
              <a:srgbClr val="FF0000"/>
            </a:solidFill>
          </a:ln>
        </p:spPr>
        <p:txBody>
          <a:bodyPr wrap="square" lIns="0" tIns="0" rIns="0" bIns="0" rtlCol="0"/>
          <a:lstStyle/>
          <a:p>
            <a:endParaRPr/>
          </a:p>
        </p:txBody>
      </p:sp>
      <p:sp>
        <p:nvSpPr>
          <p:cNvPr id="41" name="high impact">
            <a:extLst>
              <a:ext uri="{FF2B5EF4-FFF2-40B4-BE49-F238E27FC236}">
                <a16:creationId xmlns:a16="http://schemas.microsoft.com/office/drawing/2014/main" id="{D4F43DDD-9BC8-4EE8-835F-BB12D68901CC}"/>
              </a:ext>
            </a:extLst>
          </p:cNvPr>
          <p:cNvSpPr txBox="1"/>
          <p:nvPr/>
        </p:nvSpPr>
        <p:spPr>
          <a:xfrm>
            <a:off x="5842018" y="2629343"/>
            <a:ext cx="1546860" cy="711200"/>
          </a:xfrm>
          <a:prstGeom prst="rect">
            <a:avLst/>
          </a:prstGeom>
        </p:spPr>
        <p:txBody>
          <a:bodyPr vert="horz" wrap="square" lIns="0" tIns="12700" rIns="0" bIns="0" rtlCol="0">
            <a:spAutoFit/>
          </a:bodyPr>
          <a:lstStyle/>
          <a:p>
            <a:pPr marL="12065" marR="5080" algn="ctr">
              <a:lnSpc>
                <a:spcPct val="100000"/>
              </a:lnSpc>
              <a:spcBef>
                <a:spcPts val="100"/>
              </a:spcBef>
            </a:pPr>
            <a:r>
              <a:rPr sz="1500" b="1" dirty="0">
                <a:solidFill>
                  <a:srgbClr val="FFFFFF"/>
                </a:solidFill>
                <a:latin typeface="Arial"/>
                <a:cs typeface="Arial"/>
              </a:rPr>
              <a:t>High</a:t>
            </a:r>
            <a:r>
              <a:rPr sz="1500" b="1" spc="-30" dirty="0">
                <a:solidFill>
                  <a:srgbClr val="FFFFFF"/>
                </a:solidFill>
                <a:latin typeface="Arial"/>
                <a:cs typeface="Arial"/>
              </a:rPr>
              <a:t> </a:t>
            </a:r>
            <a:r>
              <a:rPr sz="1500" b="1" spc="-10" dirty="0">
                <a:solidFill>
                  <a:srgbClr val="FFFFFF"/>
                </a:solidFill>
                <a:latin typeface="Arial"/>
                <a:cs typeface="Arial"/>
              </a:rPr>
              <a:t>Impact Specialized </a:t>
            </a:r>
            <a:r>
              <a:rPr sz="1500" b="1" dirty="0">
                <a:solidFill>
                  <a:srgbClr val="FFFFFF"/>
                </a:solidFill>
                <a:latin typeface="Arial"/>
                <a:cs typeface="Arial"/>
              </a:rPr>
              <a:t>Innovation</a:t>
            </a:r>
            <a:r>
              <a:rPr sz="1500" b="1" spc="-60" dirty="0">
                <a:solidFill>
                  <a:srgbClr val="FFFFFF"/>
                </a:solidFill>
                <a:latin typeface="Arial"/>
                <a:cs typeface="Arial"/>
              </a:rPr>
              <a:t> </a:t>
            </a:r>
            <a:r>
              <a:rPr sz="1500" b="1" spc="-20" dirty="0">
                <a:solidFill>
                  <a:srgbClr val="FFFFFF"/>
                </a:solidFill>
                <a:latin typeface="Arial"/>
                <a:cs typeface="Arial"/>
              </a:rPr>
              <a:t>(RC2)</a:t>
            </a:r>
            <a:endParaRPr sz="1500" dirty="0">
              <a:latin typeface="Arial"/>
              <a:cs typeface="Arial"/>
            </a:endParaRPr>
          </a:p>
        </p:txBody>
      </p:sp>
      <p:grpSp>
        <p:nvGrpSpPr>
          <p:cNvPr id="32" name="oval">
            <a:extLst>
              <a:ext uri="{FF2B5EF4-FFF2-40B4-BE49-F238E27FC236}">
                <a16:creationId xmlns:a16="http://schemas.microsoft.com/office/drawing/2014/main" id="{2E9DE47B-F8A2-218C-C164-D769A7167147}"/>
              </a:ext>
              <a:ext uri="{C183D7F6-B498-43B3-948B-1728B52AA6E4}">
                <adec:decorative xmlns:adec="http://schemas.microsoft.com/office/drawing/2017/decorative" val="1"/>
              </a:ext>
            </a:extLst>
          </p:cNvPr>
          <p:cNvGrpSpPr/>
          <p:nvPr/>
        </p:nvGrpSpPr>
        <p:grpSpPr>
          <a:xfrm>
            <a:off x="7772272" y="1212977"/>
            <a:ext cx="1933575" cy="1012190"/>
            <a:chOff x="7772272" y="1212977"/>
            <a:chExt cx="1933575" cy="1012190"/>
          </a:xfrm>
        </p:grpSpPr>
        <p:sp>
          <p:nvSpPr>
            <p:cNvPr id="33" name="object 33">
              <a:extLst>
                <a:ext uri="{FF2B5EF4-FFF2-40B4-BE49-F238E27FC236}">
                  <a16:creationId xmlns:a16="http://schemas.microsoft.com/office/drawing/2014/main" id="{A217A3FC-9061-3EA8-592A-DC951922F7D2}"/>
                </a:ext>
                <a:ext uri="{C183D7F6-B498-43B3-948B-1728B52AA6E4}">
                  <adec:decorative xmlns:adec="http://schemas.microsoft.com/office/drawing/2017/decorative" val="1"/>
                </a:ext>
              </a:extLst>
            </p:cNvPr>
            <p:cNvSpPr/>
            <p:nvPr/>
          </p:nvSpPr>
          <p:spPr>
            <a:xfrm>
              <a:off x="7784972" y="1225677"/>
              <a:ext cx="1908175" cy="986790"/>
            </a:xfrm>
            <a:custGeom>
              <a:avLst/>
              <a:gdLst/>
              <a:ahLst/>
              <a:cxnLst/>
              <a:rect l="l" t="t" r="r" b="b"/>
              <a:pathLst>
                <a:path w="1908175" h="986789">
                  <a:moveTo>
                    <a:pt x="954024" y="0"/>
                  </a:moveTo>
                  <a:lnTo>
                    <a:pt x="891296" y="1049"/>
                  </a:lnTo>
                  <a:lnTo>
                    <a:pt x="829651" y="4154"/>
                  </a:lnTo>
                  <a:lnTo>
                    <a:pt x="769216" y="9250"/>
                  </a:lnTo>
                  <a:lnTo>
                    <a:pt x="710116" y="16271"/>
                  </a:lnTo>
                  <a:lnTo>
                    <a:pt x="652476" y="25153"/>
                  </a:lnTo>
                  <a:lnTo>
                    <a:pt x="596423" y="35831"/>
                  </a:lnTo>
                  <a:lnTo>
                    <a:pt x="542082" y="48239"/>
                  </a:lnTo>
                  <a:lnTo>
                    <a:pt x="489578" y="62313"/>
                  </a:lnTo>
                  <a:lnTo>
                    <a:pt x="439038" y="77987"/>
                  </a:lnTo>
                  <a:lnTo>
                    <a:pt x="390587" y="95197"/>
                  </a:lnTo>
                  <a:lnTo>
                    <a:pt x="344351" y="113877"/>
                  </a:lnTo>
                  <a:lnTo>
                    <a:pt x="300456" y="133963"/>
                  </a:lnTo>
                  <a:lnTo>
                    <a:pt x="259026" y="155389"/>
                  </a:lnTo>
                  <a:lnTo>
                    <a:pt x="220189" y="178091"/>
                  </a:lnTo>
                  <a:lnTo>
                    <a:pt x="184069" y="202003"/>
                  </a:lnTo>
                  <a:lnTo>
                    <a:pt x="150793" y="227061"/>
                  </a:lnTo>
                  <a:lnTo>
                    <a:pt x="120486" y="253199"/>
                  </a:lnTo>
                  <a:lnTo>
                    <a:pt x="93274" y="280352"/>
                  </a:lnTo>
                  <a:lnTo>
                    <a:pt x="48636" y="337445"/>
                  </a:lnTo>
                  <a:lnTo>
                    <a:pt x="17886" y="397819"/>
                  </a:lnTo>
                  <a:lnTo>
                    <a:pt x="2029" y="460954"/>
                  </a:lnTo>
                  <a:lnTo>
                    <a:pt x="0" y="493395"/>
                  </a:lnTo>
                  <a:lnTo>
                    <a:pt x="2029" y="525835"/>
                  </a:lnTo>
                  <a:lnTo>
                    <a:pt x="17886" y="588970"/>
                  </a:lnTo>
                  <a:lnTo>
                    <a:pt x="48636" y="649344"/>
                  </a:lnTo>
                  <a:lnTo>
                    <a:pt x="93274" y="706437"/>
                  </a:lnTo>
                  <a:lnTo>
                    <a:pt x="120486" y="733590"/>
                  </a:lnTo>
                  <a:lnTo>
                    <a:pt x="150793" y="759728"/>
                  </a:lnTo>
                  <a:lnTo>
                    <a:pt x="184069" y="784786"/>
                  </a:lnTo>
                  <a:lnTo>
                    <a:pt x="220189" y="808698"/>
                  </a:lnTo>
                  <a:lnTo>
                    <a:pt x="259026" y="831400"/>
                  </a:lnTo>
                  <a:lnTo>
                    <a:pt x="300456" y="852826"/>
                  </a:lnTo>
                  <a:lnTo>
                    <a:pt x="344351" y="872912"/>
                  </a:lnTo>
                  <a:lnTo>
                    <a:pt x="390587" y="891592"/>
                  </a:lnTo>
                  <a:lnTo>
                    <a:pt x="439038" y="908802"/>
                  </a:lnTo>
                  <a:lnTo>
                    <a:pt x="489578" y="924476"/>
                  </a:lnTo>
                  <a:lnTo>
                    <a:pt x="542082" y="938550"/>
                  </a:lnTo>
                  <a:lnTo>
                    <a:pt x="596423" y="950958"/>
                  </a:lnTo>
                  <a:lnTo>
                    <a:pt x="652476" y="961636"/>
                  </a:lnTo>
                  <a:lnTo>
                    <a:pt x="710116" y="970518"/>
                  </a:lnTo>
                  <a:lnTo>
                    <a:pt x="769216" y="977539"/>
                  </a:lnTo>
                  <a:lnTo>
                    <a:pt x="829651" y="982635"/>
                  </a:lnTo>
                  <a:lnTo>
                    <a:pt x="891296" y="985740"/>
                  </a:lnTo>
                  <a:lnTo>
                    <a:pt x="954024" y="986790"/>
                  </a:lnTo>
                  <a:lnTo>
                    <a:pt x="1016751" y="985740"/>
                  </a:lnTo>
                  <a:lnTo>
                    <a:pt x="1078396" y="982635"/>
                  </a:lnTo>
                  <a:lnTo>
                    <a:pt x="1138831" y="977539"/>
                  </a:lnTo>
                  <a:lnTo>
                    <a:pt x="1197931" y="970518"/>
                  </a:lnTo>
                  <a:lnTo>
                    <a:pt x="1255571" y="961636"/>
                  </a:lnTo>
                  <a:lnTo>
                    <a:pt x="1311624" y="950958"/>
                  </a:lnTo>
                  <a:lnTo>
                    <a:pt x="1365965" y="938550"/>
                  </a:lnTo>
                  <a:lnTo>
                    <a:pt x="1418469" y="924476"/>
                  </a:lnTo>
                  <a:lnTo>
                    <a:pt x="1469009" y="908802"/>
                  </a:lnTo>
                  <a:lnTo>
                    <a:pt x="1517460" y="891592"/>
                  </a:lnTo>
                  <a:lnTo>
                    <a:pt x="1563696" y="872912"/>
                  </a:lnTo>
                  <a:lnTo>
                    <a:pt x="1607591" y="852826"/>
                  </a:lnTo>
                  <a:lnTo>
                    <a:pt x="1649021" y="831400"/>
                  </a:lnTo>
                  <a:lnTo>
                    <a:pt x="1687858" y="808698"/>
                  </a:lnTo>
                  <a:lnTo>
                    <a:pt x="1723978" y="784786"/>
                  </a:lnTo>
                  <a:lnTo>
                    <a:pt x="1757254" y="759728"/>
                  </a:lnTo>
                  <a:lnTo>
                    <a:pt x="1787561" y="733590"/>
                  </a:lnTo>
                  <a:lnTo>
                    <a:pt x="1814773" y="706437"/>
                  </a:lnTo>
                  <a:lnTo>
                    <a:pt x="1859411" y="649344"/>
                  </a:lnTo>
                  <a:lnTo>
                    <a:pt x="1890161" y="588970"/>
                  </a:lnTo>
                  <a:lnTo>
                    <a:pt x="1906018" y="525835"/>
                  </a:lnTo>
                  <a:lnTo>
                    <a:pt x="1908048" y="493395"/>
                  </a:lnTo>
                  <a:lnTo>
                    <a:pt x="1906018" y="460954"/>
                  </a:lnTo>
                  <a:lnTo>
                    <a:pt x="1890161" y="397819"/>
                  </a:lnTo>
                  <a:lnTo>
                    <a:pt x="1859411" y="337445"/>
                  </a:lnTo>
                  <a:lnTo>
                    <a:pt x="1814773" y="280352"/>
                  </a:lnTo>
                  <a:lnTo>
                    <a:pt x="1787561" y="253199"/>
                  </a:lnTo>
                  <a:lnTo>
                    <a:pt x="1757254" y="227061"/>
                  </a:lnTo>
                  <a:lnTo>
                    <a:pt x="1723978" y="202003"/>
                  </a:lnTo>
                  <a:lnTo>
                    <a:pt x="1687858" y="178091"/>
                  </a:lnTo>
                  <a:lnTo>
                    <a:pt x="1649021" y="155389"/>
                  </a:lnTo>
                  <a:lnTo>
                    <a:pt x="1607591" y="133963"/>
                  </a:lnTo>
                  <a:lnTo>
                    <a:pt x="1563696" y="113877"/>
                  </a:lnTo>
                  <a:lnTo>
                    <a:pt x="1517460" y="95197"/>
                  </a:lnTo>
                  <a:lnTo>
                    <a:pt x="1469009" y="77987"/>
                  </a:lnTo>
                  <a:lnTo>
                    <a:pt x="1418469" y="62313"/>
                  </a:lnTo>
                  <a:lnTo>
                    <a:pt x="1365965" y="48239"/>
                  </a:lnTo>
                  <a:lnTo>
                    <a:pt x="1311624" y="35831"/>
                  </a:lnTo>
                  <a:lnTo>
                    <a:pt x="1255571" y="25153"/>
                  </a:lnTo>
                  <a:lnTo>
                    <a:pt x="1197931" y="16271"/>
                  </a:lnTo>
                  <a:lnTo>
                    <a:pt x="1138831" y="9250"/>
                  </a:lnTo>
                  <a:lnTo>
                    <a:pt x="1078396" y="4154"/>
                  </a:lnTo>
                  <a:lnTo>
                    <a:pt x="1016751" y="1049"/>
                  </a:lnTo>
                  <a:lnTo>
                    <a:pt x="954024" y="0"/>
                  </a:lnTo>
                  <a:close/>
                </a:path>
              </a:pathLst>
            </a:custGeom>
            <a:solidFill>
              <a:srgbClr val="626669"/>
            </a:solidFill>
          </p:spPr>
          <p:txBody>
            <a:bodyPr wrap="square" lIns="0" tIns="0" rIns="0" bIns="0" rtlCol="0"/>
            <a:lstStyle/>
            <a:p>
              <a:endParaRPr/>
            </a:p>
          </p:txBody>
        </p:sp>
        <p:sp>
          <p:nvSpPr>
            <p:cNvPr id="34" name="object 34">
              <a:extLst>
                <a:ext uri="{FF2B5EF4-FFF2-40B4-BE49-F238E27FC236}">
                  <a16:creationId xmlns:a16="http://schemas.microsoft.com/office/drawing/2014/main" id="{1E48D6C4-E17B-0CC9-E4BF-3AD28B56CF82}"/>
                </a:ext>
                <a:ext uri="{C183D7F6-B498-43B3-948B-1728B52AA6E4}">
                  <adec:decorative xmlns:adec="http://schemas.microsoft.com/office/drawing/2017/decorative" val="1"/>
                </a:ext>
              </a:extLst>
            </p:cNvPr>
            <p:cNvSpPr/>
            <p:nvPr/>
          </p:nvSpPr>
          <p:spPr>
            <a:xfrm>
              <a:off x="7784972" y="1225677"/>
              <a:ext cx="1908175" cy="986790"/>
            </a:xfrm>
            <a:custGeom>
              <a:avLst/>
              <a:gdLst/>
              <a:ahLst/>
              <a:cxnLst/>
              <a:rect l="l" t="t" r="r" b="b"/>
              <a:pathLst>
                <a:path w="1908175" h="986789">
                  <a:moveTo>
                    <a:pt x="0" y="493395"/>
                  </a:moveTo>
                  <a:lnTo>
                    <a:pt x="8033" y="429074"/>
                  </a:lnTo>
                  <a:lnTo>
                    <a:pt x="31462" y="367254"/>
                  </a:lnTo>
                  <a:lnTo>
                    <a:pt x="69282" y="308456"/>
                  </a:lnTo>
                  <a:lnTo>
                    <a:pt x="120486" y="253199"/>
                  </a:lnTo>
                  <a:lnTo>
                    <a:pt x="150793" y="227061"/>
                  </a:lnTo>
                  <a:lnTo>
                    <a:pt x="184069" y="202003"/>
                  </a:lnTo>
                  <a:lnTo>
                    <a:pt x="220189" y="178091"/>
                  </a:lnTo>
                  <a:lnTo>
                    <a:pt x="259026" y="155389"/>
                  </a:lnTo>
                  <a:lnTo>
                    <a:pt x="300456" y="133963"/>
                  </a:lnTo>
                  <a:lnTo>
                    <a:pt x="344351" y="113877"/>
                  </a:lnTo>
                  <a:lnTo>
                    <a:pt x="390587" y="95197"/>
                  </a:lnTo>
                  <a:lnTo>
                    <a:pt x="439038" y="77987"/>
                  </a:lnTo>
                  <a:lnTo>
                    <a:pt x="489578" y="62313"/>
                  </a:lnTo>
                  <a:lnTo>
                    <a:pt x="542082" y="48239"/>
                  </a:lnTo>
                  <a:lnTo>
                    <a:pt x="596423" y="35831"/>
                  </a:lnTo>
                  <a:lnTo>
                    <a:pt x="652476" y="25153"/>
                  </a:lnTo>
                  <a:lnTo>
                    <a:pt x="710116" y="16271"/>
                  </a:lnTo>
                  <a:lnTo>
                    <a:pt x="769216" y="9250"/>
                  </a:lnTo>
                  <a:lnTo>
                    <a:pt x="829651" y="4154"/>
                  </a:lnTo>
                  <a:lnTo>
                    <a:pt x="891296" y="1049"/>
                  </a:lnTo>
                  <a:lnTo>
                    <a:pt x="954024" y="0"/>
                  </a:lnTo>
                  <a:lnTo>
                    <a:pt x="1016751" y="1049"/>
                  </a:lnTo>
                  <a:lnTo>
                    <a:pt x="1078396" y="4154"/>
                  </a:lnTo>
                  <a:lnTo>
                    <a:pt x="1138831" y="9250"/>
                  </a:lnTo>
                  <a:lnTo>
                    <a:pt x="1197931" y="16271"/>
                  </a:lnTo>
                  <a:lnTo>
                    <a:pt x="1255571" y="25153"/>
                  </a:lnTo>
                  <a:lnTo>
                    <a:pt x="1311624" y="35831"/>
                  </a:lnTo>
                  <a:lnTo>
                    <a:pt x="1365965" y="48239"/>
                  </a:lnTo>
                  <a:lnTo>
                    <a:pt x="1418469" y="62313"/>
                  </a:lnTo>
                  <a:lnTo>
                    <a:pt x="1469009" y="77987"/>
                  </a:lnTo>
                  <a:lnTo>
                    <a:pt x="1517460" y="95197"/>
                  </a:lnTo>
                  <a:lnTo>
                    <a:pt x="1563696" y="113877"/>
                  </a:lnTo>
                  <a:lnTo>
                    <a:pt x="1607591" y="133963"/>
                  </a:lnTo>
                  <a:lnTo>
                    <a:pt x="1649021" y="155389"/>
                  </a:lnTo>
                  <a:lnTo>
                    <a:pt x="1687858" y="178091"/>
                  </a:lnTo>
                  <a:lnTo>
                    <a:pt x="1723978" y="202003"/>
                  </a:lnTo>
                  <a:lnTo>
                    <a:pt x="1757254" y="227061"/>
                  </a:lnTo>
                  <a:lnTo>
                    <a:pt x="1787561" y="253199"/>
                  </a:lnTo>
                  <a:lnTo>
                    <a:pt x="1814773" y="280352"/>
                  </a:lnTo>
                  <a:lnTo>
                    <a:pt x="1859411" y="337445"/>
                  </a:lnTo>
                  <a:lnTo>
                    <a:pt x="1890161" y="397819"/>
                  </a:lnTo>
                  <a:lnTo>
                    <a:pt x="1906018" y="460954"/>
                  </a:lnTo>
                  <a:lnTo>
                    <a:pt x="1908048" y="493395"/>
                  </a:lnTo>
                  <a:lnTo>
                    <a:pt x="1906018" y="525835"/>
                  </a:lnTo>
                  <a:lnTo>
                    <a:pt x="1890161" y="588970"/>
                  </a:lnTo>
                  <a:lnTo>
                    <a:pt x="1859411" y="649344"/>
                  </a:lnTo>
                  <a:lnTo>
                    <a:pt x="1814773" y="706437"/>
                  </a:lnTo>
                  <a:lnTo>
                    <a:pt x="1787561" y="733590"/>
                  </a:lnTo>
                  <a:lnTo>
                    <a:pt x="1757254" y="759728"/>
                  </a:lnTo>
                  <a:lnTo>
                    <a:pt x="1723978" y="784786"/>
                  </a:lnTo>
                  <a:lnTo>
                    <a:pt x="1687858" y="808698"/>
                  </a:lnTo>
                  <a:lnTo>
                    <a:pt x="1649021" y="831400"/>
                  </a:lnTo>
                  <a:lnTo>
                    <a:pt x="1607591" y="852826"/>
                  </a:lnTo>
                  <a:lnTo>
                    <a:pt x="1563696" y="872912"/>
                  </a:lnTo>
                  <a:lnTo>
                    <a:pt x="1517460" y="891592"/>
                  </a:lnTo>
                  <a:lnTo>
                    <a:pt x="1469009" y="908802"/>
                  </a:lnTo>
                  <a:lnTo>
                    <a:pt x="1418469" y="924476"/>
                  </a:lnTo>
                  <a:lnTo>
                    <a:pt x="1365965" y="938550"/>
                  </a:lnTo>
                  <a:lnTo>
                    <a:pt x="1311624" y="950958"/>
                  </a:lnTo>
                  <a:lnTo>
                    <a:pt x="1255571" y="961636"/>
                  </a:lnTo>
                  <a:lnTo>
                    <a:pt x="1197931" y="970518"/>
                  </a:lnTo>
                  <a:lnTo>
                    <a:pt x="1138831" y="977539"/>
                  </a:lnTo>
                  <a:lnTo>
                    <a:pt x="1078396" y="982635"/>
                  </a:lnTo>
                  <a:lnTo>
                    <a:pt x="1016751" y="985740"/>
                  </a:lnTo>
                  <a:lnTo>
                    <a:pt x="954024" y="986790"/>
                  </a:lnTo>
                  <a:lnTo>
                    <a:pt x="891296" y="985740"/>
                  </a:lnTo>
                  <a:lnTo>
                    <a:pt x="829651" y="982635"/>
                  </a:lnTo>
                  <a:lnTo>
                    <a:pt x="769216" y="977539"/>
                  </a:lnTo>
                  <a:lnTo>
                    <a:pt x="710116" y="970518"/>
                  </a:lnTo>
                  <a:lnTo>
                    <a:pt x="652476" y="961636"/>
                  </a:lnTo>
                  <a:lnTo>
                    <a:pt x="596423" y="950958"/>
                  </a:lnTo>
                  <a:lnTo>
                    <a:pt x="542082" y="938550"/>
                  </a:lnTo>
                  <a:lnTo>
                    <a:pt x="489578" y="924476"/>
                  </a:lnTo>
                  <a:lnTo>
                    <a:pt x="439038" y="908802"/>
                  </a:lnTo>
                  <a:lnTo>
                    <a:pt x="390587" y="891592"/>
                  </a:lnTo>
                  <a:lnTo>
                    <a:pt x="344351" y="872912"/>
                  </a:lnTo>
                  <a:lnTo>
                    <a:pt x="300456" y="852826"/>
                  </a:lnTo>
                  <a:lnTo>
                    <a:pt x="259026" y="831400"/>
                  </a:lnTo>
                  <a:lnTo>
                    <a:pt x="220189" y="808698"/>
                  </a:lnTo>
                  <a:lnTo>
                    <a:pt x="184069" y="784786"/>
                  </a:lnTo>
                  <a:lnTo>
                    <a:pt x="150793" y="759728"/>
                  </a:lnTo>
                  <a:lnTo>
                    <a:pt x="120486" y="733590"/>
                  </a:lnTo>
                  <a:lnTo>
                    <a:pt x="93274" y="706437"/>
                  </a:lnTo>
                  <a:lnTo>
                    <a:pt x="48636" y="649344"/>
                  </a:lnTo>
                  <a:lnTo>
                    <a:pt x="17886" y="588970"/>
                  </a:lnTo>
                  <a:lnTo>
                    <a:pt x="2029" y="525835"/>
                  </a:lnTo>
                  <a:lnTo>
                    <a:pt x="0" y="493395"/>
                  </a:lnTo>
                  <a:close/>
                </a:path>
              </a:pathLst>
            </a:custGeom>
            <a:ln w="25400">
              <a:solidFill>
                <a:srgbClr val="626669"/>
              </a:solidFill>
            </a:ln>
          </p:spPr>
          <p:txBody>
            <a:bodyPr wrap="square" lIns="0" tIns="0" rIns="0" bIns="0" rtlCol="0"/>
            <a:lstStyle/>
            <a:p>
              <a:endParaRPr/>
            </a:p>
          </p:txBody>
        </p:sp>
      </p:grpSp>
      <p:sp>
        <p:nvSpPr>
          <p:cNvPr id="35" name="post doc">
            <a:extLst>
              <a:ext uri="{FF2B5EF4-FFF2-40B4-BE49-F238E27FC236}">
                <a16:creationId xmlns:a16="http://schemas.microsoft.com/office/drawing/2014/main" id="{C68DA587-0565-BAAC-2CBE-693CF4D7CCD3}"/>
              </a:ext>
            </a:extLst>
          </p:cNvPr>
          <p:cNvSpPr txBox="1"/>
          <p:nvPr/>
        </p:nvSpPr>
        <p:spPr>
          <a:xfrm>
            <a:off x="8318107" y="1471817"/>
            <a:ext cx="841375" cy="482600"/>
          </a:xfrm>
          <a:prstGeom prst="rect">
            <a:avLst/>
          </a:prstGeom>
        </p:spPr>
        <p:txBody>
          <a:bodyPr vert="horz" wrap="square" lIns="0" tIns="12700" rIns="0" bIns="0" rtlCol="0">
            <a:spAutoFit/>
          </a:bodyPr>
          <a:lstStyle/>
          <a:p>
            <a:pPr marL="193040" marR="5080" indent="-180975">
              <a:lnSpc>
                <a:spcPct val="100000"/>
              </a:lnSpc>
              <a:spcBef>
                <a:spcPts val="100"/>
              </a:spcBef>
            </a:pPr>
            <a:r>
              <a:rPr sz="1500" b="1" spc="-10" dirty="0">
                <a:solidFill>
                  <a:srgbClr val="FFFFFF"/>
                </a:solidFill>
                <a:latin typeface="Arial"/>
                <a:cs typeface="Arial"/>
              </a:rPr>
              <a:t>Post-</a:t>
            </a:r>
            <a:r>
              <a:rPr sz="1500" b="1" spc="-25" dirty="0">
                <a:solidFill>
                  <a:srgbClr val="FFFFFF"/>
                </a:solidFill>
                <a:latin typeface="Arial"/>
                <a:cs typeface="Arial"/>
              </a:rPr>
              <a:t>doc </a:t>
            </a:r>
            <a:r>
              <a:rPr sz="1500" b="1" spc="-10" dirty="0">
                <a:solidFill>
                  <a:srgbClr val="FFFFFF"/>
                </a:solidFill>
                <a:latin typeface="Arial"/>
                <a:cs typeface="Arial"/>
              </a:rPr>
              <a:t>(T32)</a:t>
            </a:r>
            <a:endParaRPr sz="1500" dirty="0">
              <a:latin typeface="Arial"/>
              <a:cs typeface="Arial"/>
            </a:endParaRPr>
          </a:p>
        </p:txBody>
      </p:sp>
      <p:grpSp>
        <p:nvGrpSpPr>
          <p:cNvPr id="26" name="oval">
            <a:extLst>
              <a:ext uri="{FF2B5EF4-FFF2-40B4-BE49-F238E27FC236}">
                <a16:creationId xmlns:a16="http://schemas.microsoft.com/office/drawing/2014/main" id="{8E75CA42-A83E-7110-074B-A1653D578779}"/>
              </a:ext>
              <a:ext uri="{C183D7F6-B498-43B3-948B-1728B52AA6E4}">
                <adec:decorative xmlns:adec="http://schemas.microsoft.com/office/drawing/2017/decorative" val="1"/>
              </a:ext>
            </a:extLst>
          </p:cNvPr>
          <p:cNvGrpSpPr/>
          <p:nvPr/>
        </p:nvGrpSpPr>
        <p:grpSpPr>
          <a:xfrm>
            <a:off x="7772272" y="2388742"/>
            <a:ext cx="1933575" cy="1012190"/>
            <a:chOff x="7772272" y="2388742"/>
            <a:chExt cx="1933575" cy="1012190"/>
          </a:xfrm>
        </p:grpSpPr>
        <p:sp>
          <p:nvSpPr>
            <p:cNvPr id="27" name="object 27">
              <a:extLst>
                <a:ext uri="{FF2B5EF4-FFF2-40B4-BE49-F238E27FC236}">
                  <a16:creationId xmlns:a16="http://schemas.microsoft.com/office/drawing/2014/main" id="{E9741602-4218-A071-B4AC-53B76520E1C6}"/>
                </a:ext>
                <a:ext uri="{C183D7F6-B498-43B3-948B-1728B52AA6E4}">
                  <adec:decorative xmlns:adec="http://schemas.microsoft.com/office/drawing/2017/decorative" val="1"/>
                </a:ext>
              </a:extLst>
            </p:cNvPr>
            <p:cNvSpPr/>
            <p:nvPr/>
          </p:nvSpPr>
          <p:spPr>
            <a:xfrm>
              <a:off x="7784972" y="2401442"/>
              <a:ext cx="1908175" cy="986790"/>
            </a:xfrm>
            <a:custGeom>
              <a:avLst/>
              <a:gdLst/>
              <a:ahLst/>
              <a:cxnLst/>
              <a:rect l="l" t="t" r="r" b="b"/>
              <a:pathLst>
                <a:path w="1908175" h="986789">
                  <a:moveTo>
                    <a:pt x="954024" y="0"/>
                  </a:moveTo>
                  <a:lnTo>
                    <a:pt x="891296" y="1049"/>
                  </a:lnTo>
                  <a:lnTo>
                    <a:pt x="829651" y="4154"/>
                  </a:lnTo>
                  <a:lnTo>
                    <a:pt x="769216" y="9250"/>
                  </a:lnTo>
                  <a:lnTo>
                    <a:pt x="710116" y="16271"/>
                  </a:lnTo>
                  <a:lnTo>
                    <a:pt x="652476" y="25153"/>
                  </a:lnTo>
                  <a:lnTo>
                    <a:pt x="596423" y="35831"/>
                  </a:lnTo>
                  <a:lnTo>
                    <a:pt x="542082" y="48239"/>
                  </a:lnTo>
                  <a:lnTo>
                    <a:pt x="489578" y="62313"/>
                  </a:lnTo>
                  <a:lnTo>
                    <a:pt x="439038" y="77987"/>
                  </a:lnTo>
                  <a:lnTo>
                    <a:pt x="390587" y="95197"/>
                  </a:lnTo>
                  <a:lnTo>
                    <a:pt x="344351" y="113877"/>
                  </a:lnTo>
                  <a:lnTo>
                    <a:pt x="300456" y="133963"/>
                  </a:lnTo>
                  <a:lnTo>
                    <a:pt x="259026" y="155389"/>
                  </a:lnTo>
                  <a:lnTo>
                    <a:pt x="220189" y="178091"/>
                  </a:lnTo>
                  <a:lnTo>
                    <a:pt x="184069" y="202003"/>
                  </a:lnTo>
                  <a:lnTo>
                    <a:pt x="150793" y="227061"/>
                  </a:lnTo>
                  <a:lnTo>
                    <a:pt x="120486" y="253199"/>
                  </a:lnTo>
                  <a:lnTo>
                    <a:pt x="93274" y="280352"/>
                  </a:lnTo>
                  <a:lnTo>
                    <a:pt x="48636" y="337445"/>
                  </a:lnTo>
                  <a:lnTo>
                    <a:pt x="17886" y="397819"/>
                  </a:lnTo>
                  <a:lnTo>
                    <a:pt x="2029" y="460954"/>
                  </a:lnTo>
                  <a:lnTo>
                    <a:pt x="0" y="493395"/>
                  </a:lnTo>
                  <a:lnTo>
                    <a:pt x="2029" y="525835"/>
                  </a:lnTo>
                  <a:lnTo>
                    <a:pt x="17886" y="588970"/>
                  </a:lnTo>
                  <a:lnTo>
                    <a:pt x="48636" y="649344"/>
                  </a:lnTo>
                  <a:lnTo>
                    <a:pt x="93274" y="706437"/>
                  </a:lnTo>
                  <a:lnTo>
                    <a:pt x="120486" y="733590"/>
                  </a:lnTo>
                  <a:lnTo>
                    <a:pt x="150793" y="759728"/>
                  </a:lnTo>
                  <a:lnTo>
                    <a:pt x="184069" y="784786"/>
                  </a:lnTo>
                  <a:lnTo>
                    <a:pt x="220189" y="808698"/>
                  </a:lnTo>
                  <a:lnTo>
                    <a:pt x="259026" y="831400"/>
                  </a:lnTo>
                  <a:lnTo>
                    <a:pt x="300456" y="852826"/>
                  </a:lnTo>
                  <a:lnTo>
                    <a:pt x="344351" y="872912"/>
                  </a:lnTo>
                  <a:lnTo>
                    <a:pt x="390587" y="891592"/>
                  </a:lnTo>
                  <a:lnTo>
                    <a:pt x="439038" y="908802"/>
                  </a:lnTo>
                  <a:lnTo>
                    <a:pt x="489578" y="924476"/>
                  </a:lnTo>
                  <a:lnTo>
                    <a:pt x="542082" y="938550"/>
                  </a:lnTo>
                  <a:lnTo>
                    <a:pt x="596423" y="950958"/>
                  </a:lnTo>
                  <a:lnTo>
                    <a:pt x="652476" y="961636"/>
                  </a:lnTo>
                  <a:lnTo>
                    <a:pt x="710116" y="970518"/>
                  </a:lnTo>
                  <a:lnTo>
                    <a:pt x="769216" y="977539"/>
                  </a:lnTo>
                  <a:lnTo>
                    <a:pt x="829651" y="982635"/>
                  </a:lnTo>
                  <a:lnTo>
                    <a:pt x="891296" y="985740"/>
                  </a:lnTo>
                  <a:lnTo>
                    <a:pt x="954024" y="986790"/>
                  </a:lnTo>
                  <a:lnTo>
                    <a:pt x="1016751" y="985740"/>
                  </a:lnTo>
                  <a:lnTo>
                    <a:pt x="1078396" y="982635"/>
                  </a:lnTo>
                  <a:lnTo>
                    <a:pt x="1138831" y="977539"/>
                  </a:lnTo>
                  <a:lnTo>
                    <a:pt x="1197931" y="970518"/>
                  </a:lnTo>
                  <a:lnTo>
                    <a:pt x="1255571" y="961636"/>
                  </a:lnTo>
                  <a:lnTo>
                    <a:pt x="1311624" y="950958"/>
                  </a:lnTo>
                  <a:lnTo>
                    <a:pt x="1365965" y="938550"/>
                  </a:lnTo>
                  <a:lnTo>
                    <a:pt x="1418469" y="924476"/>
                  </a:lnTo>
                  <a:lnTo>
                    <a:pt x="1469009" y="908802"/>
                  </a:lnTo>
                  <a:lnTo>
                    <a:pt x="1517460" y="891592"/>
                  </a:lnTo>
                  <a:lnTo>
                    <a:pt x="1563696" y="872912"/>
                  </a:lnTo>
                  <a:lnTo>
                    <a:pt x="1607591" y="852826"/>
                  </a:lnTo>
                  <a:lnTo>
                    <a:pt x="1649021" y="831400"/>
                  </a:lnTo>
                  <a:lnTo>
                    <a:pt x="1687858" y="808698"/>
                  </a:lnTo>
                  <a:lnTo>
                    <a:pt x="1723978" y="784786"/>
                  </a:lnTo>
                  <a:lnTo>
                    <a:pt x="1757254" y="759728"/>
                  </a:lnTo>
                  <a:lnTo>
                    <a:pt x="1787561" y="733590"/>
                  </a:lnTo>
                  <a:lnTo>
                    <a:pt x="1814773" y="706437"/>
                  </a:lnTo>
                  <a:lnTo>
                    <a:pt x="1859411" y="649344"/>
                  </a:lnTo>
                  <a:lnTo>
                    <a:pt x="1890161" y="588970"/>
                  </a:lnTo>
                  <a:lnTo>
                    <a:pt x="1906018" y="525835"/>
                  </a:lnTo>
                  <a:lnTo>
                    <a:pt x="1908048" y="493395"/>
                  </a:lnTo>
                  <a:lnTo>
                    <a:pt x="1906018" y="460954"/>
                  </a:lnTo>
                  <a:lnTo>
                    <a:pt x="1890161" y="397819"/>
                  </a:lnTo>
                  <a:lnTo>
                    <a:pt x="1859411" y="337445"/>
                  </a:lnTo>
                  <a:lnTo>
                    <a:pt x="1814773" y="280352"/>
                  </a:lnTo>
                  <a:lnTo>
                    <a:pt x="1787561" y="253199"/>
                  </a:lnTo>
                  <a:lnTo>
                    <a:pt x="1757254" y="227061"/>
                  </a:lnTo>
                  <a:lnTo>
                    <a:pt x="1723978" y="202003"/>
                  </a:lnTo>
                  <a:lnTo>
                    <a:pt x="1687858" y="178091"/>
                  </a:lnTo>
                  <a:lnTo>
                    <a:pt x="1649021" y="155389"/>
                  </a:lnTo>
                  <a:lnTo>
                    <a:pt x="1607591" y="133963"/>
                  </a:lnTo>
                  <a:lnTo>
                    <a:pt x="1563696" y="113877"/>
                  </a:lnTo>
                  <a:lnTo>
                    <a:pt x="1517460" y="95197"/>
                  </a:lnTo>
                  <a:lnTo>
                    <a:pt x="1469009" y="77987"/>
                  </a:lnTo>
                  <a:lnTo>
                    <a:pt x="1418469" y="62313"/>
                  </a:lnTo>
                  <a:lnTo>
                    <a:pt x="1365965" y="48239"/>
                  </a:lnTo>
                  <a:lnTo>
                    <a:pt x="1311624" y="35831"/>
                  </a:lnTo>
                  <a:lnTo>
                    <a:pt x="1255571" y="25153"/>
                  </a:lnTo>
                  <a:lnTo>
                    <a:pt x="1197931" y="16271"/>
                  </a:lnTo>
                  <a:lnTo>
                    <a:pt x="1138831" y="9250"/>
                  </a:lnTo>
                  <a:lnTo>
                    <a:pt x="1078396" y="4154"/>
                  </a:lnTo>
                  <a:lnTo>
                    <a:pt x="1016751" y="1049"/>
                  </a:lnTo>
                  <a:lnTo>
                    <a:pt x="954024" y="0"/>
                  </a:lnTo>
                  <a:close/>
                </a:path>
              </a:pathLst>
            </a:custGeom>
            <a:solidFill>
              <a:srgbClr val="626669"/>
            </a:solidFill>
          </p:spPr>
          <p:txBody>
            <a:bodyPr wrap="square" lIns="0" tIns="0" rIns="0" bIns="0" rtlCol="0"/>
            <a:lstStyle/>
            <a:p>
              <a:endParaRPr/>
            </a:p>
          </p:txBody>
        </p:sp>
        <p:sp>
          <p:nvSpPr>
            <p:cNvPr id="28" name="object 28">
              <a:extLst>
                <a:ext uri="{FF2B5EF4-FFF2-40B4-BE49-F238E27FC236}">
                  <a16:creationId xmlns:a16="http://schemas.microsoft.com/office/drawing/2014/main" id="{42CDCD8B-B3D3-5ECE-AD20-99695A5CC8C3}"/>
                </a:ext>
                <a:ext uri="{C183D7F6-B498-43B3-948B-1728B52AA6E4}">
                  <adec:decorative xmlns:adec="http://schemas.microsoft.com/office/drawing/2017/decorative" val="1"/>
                </a:ext>
              </a:extLst>
            </p:cNvPr>
            <p:cNvSpPr/>
            <p:nvPr/>
          </p:nvSpPr>
          <p:spPr>
            <a:xfrm>
              <a:off x="7784972" y="2401442"/>
              <a:ext cx="1908175" cy="986790"/>
            </a:xfrm>
            <a:custGeom>
              <a:avLst/>
              <a:gdLst/>
              <a:ahLst/>
              <a:cxnLst/>
              <a:rect l="l" t="t" r="r" b="b"/>
              <a:pathLst>
                <a:path w="1908175" h="986789">
                  <a:moveTo>
                    <a:pt x="0" y="493395"/>
                  </a:moveTo>
                  <a:lnTo>
                    <a:pt x="8033" y="429074"/>
                  </a:lnTo>
                  <a:lnTo>
                    <a:pt x="31462" y="367254"/>
                  </a:lnTo>
                  <a:lnTo>
                    <a:pt x="69282" y="308456"/>
                  </a:lnTo>
                  <a:lnTo>
                    <a:pt x="120486" y="253199"/>
                  </a:lnTo>
                  <a:lnTo>
                    <a:pt x="150793" y="227061"/>
                  </a:lnTo>
                  <a:lnTo>
                    <a:pt x="184069" y="202003"/>
                  </a:lnTo>
                  <a:lnTo>
                    <a:pt x="220189" y="178091"/>
                  </a:lnTo>
                  <a:lnTo>
                    <a:pt x="259026" y="155389"/>
                  </a:lnTo>
                  <a:lnTo>
                    <a:pt x="300456" y="133963"/>
                  </a:lnTo>
                  <a:lnTo>
                    <a:pt x="344351" y="113877"/>
                  </a:lnTo>
                  <a:lnTo>
                    <a:pt x="390587" y="95197"/>
                  </a:lnTo>
                  <a:lnTo>
                    <a:pt x="439038" y="77987"/>
                  </a:lnTo>
                  <a:lnTo>
                    <a:pt x="489578" y="62313"/>
                  </a:lnTo>
                  <a:lnTo>
                    <a:pt x="542082" y="48239"/>
                  </a:lnTo>
                  <a:lnTo>
                    <a:pt x="596423" y="35831"/>
                  </a:lnTo>
                  <a:lnTo>
                    <a:pt x="652476" y="25153"/>
                  </a:lnTo>
                  <a:lnTo>
                    <a:pt x="710116" y="16271"/>
                  </a:lnTo>
                  <a:lnTo>
                    <a:pt x="769216" y="9250"/>
                  </a:lnTo>
                  <a:lnTo>
                    <a:pt x="829651" y="4154"/>
                  </a:lnTo>
                  <a:lnTo>
                    <a:pt x="891296" y="1049"/>
                  </a:lnTo>
                  <a:lnTo>
                    <a:pt x="954024" y="0"/>
                  </a:lnTo>
                  <a:lnTo>
                    <a:pt x="1016751" y="1049"/>
                  </a:lnTo>
                  <a:lnTo>
                    <a:pt x="1078396" y="4154"/>
                  </a:lnTo>
                  <a:lnTo>
                    <a:pt x="1138831" y="9250"/>
                  </a:lnTo>
                  <a:lnTo>
                    <a:pt x="1197931" y="16271"/>
                  </a:lnTo>
                  <a:lnTo>
                    <a:pt x="1255571" y="25153"/>
                  </a:lnTo>
                  <a:lnTo>
                    <a:pt x="1311624" y="35831"/>
                  </a:lnTo>
                  <a:lnTo>
                    <a:pt x="1365965" y="48239"/>
                  </a:lnTo>
                  <a:lnTo>
                    <a:pt x="1418469" y="62313"/>
                  </a:lnTo>
                  <a:lnTo>
                    <a:pt x="1469009" y="77987"/>
                  </a:lnTo>
                  <a:lnTo>
                    <a:pt x="1517460" y="95197"/>
                  </a:lnTo>
                  <a:lnTo>
                    <a:pt x="1563696" y="113877"/>
                  </a:lnTo>
                  <a:lnTo>
                    <a:pt x="1607591" y="133963"/>
                  </a:lnTo>
                  <a:lnTo>
                    <a:pt x="1649021" y="155389"/>
                  </a:lnTo>
                  <a:lnTo>
                    <a:pt x="1687858" y="178091"/>
                  </a:lnTo>
                  <a:lnTo>
                    <a:pt x="1723978" y="202003"/>
                  </a:lnTo>
                  <a:lnTo>
                    <a:pt x="1757254" y="227061"/>
                  </a:lnTo>
                  <a:lnTo>
                    <a:pt x="1787561" y="253199"/>
                  </a:lnTo>
                  <a:lnTo>
                    <a:pt x="1814773" y="280352"/>
                  </a:lnTo>
                  <a:lnTo>
                    <a:pt x="1859411" y="337445"/>
                  </a:lnTo>
                  <a:lnTo>
                    <a:pt x="1890161" y="397819"/>
                  </a:lnTo>
                  <a:lnTo>
                    <a:pt x="1906018" y="460954"/>
                  </a:lnTo>
                  <a:lnTo>
                    <a:pt x="1908048" y="493395"/>
                  </a:lnTo>
                  <a:lnTo>
                    <a:pt x="1906018" y="525835"/>
                  </a:lnTo>
                  <a:lnTo>
                    <a:pt x="1890161" y="588970"/>
                  </a:lnTo>
                  <a:lnTo>
                    <a:pt x="1859411" y="649344"/>
                  </a:lnTo>
                  <a:lnTo>
                    <a:pt x="1814773" y="706437"/>
                  </a:lnTo>
                  <a:lnTo>
                    <a:pt x="1787561" y="733590"/>
                  </a:lnTo>
                  <a:lnTo>
                    <a:pt x="1757254" y="759728"/>
                  </a:lnTo>
                  <a:lnTo>
                    <a:pt x="1723978" y="784786"/>
                  </a:lnTo>
                  <a:lnTo>
                    <a:pt x="1687858" y="808698"/>
                  </a:lnTo>
                  <a:lnTo>
                    <a:pt x="1649021" y="831400"/>
                  </a:lnTo>
                  <a:lnTo>
                    <a:pt x="1607591" y="852826"/>
                  </a:lnTo>
                  <a:lnTo>
                    <a:pt x="1563696" y="872912"/>
                  </a:lnTo>
                  <a:lnTo>
                    <a:pt x="1517460" y="891592"/>
                  </a:lnTo>
                  <a:lnTo>
                    <a:pt x="1469009" y="908802"/>
                  </a:lnTo>
                  <a:lnTo>
                    <a:pt x="1418469" y="924476"/>
                  </a:lnTo>
                  <a:lnTo>
                    <a:pt x="1365965" y="938550"/>
                  </a:lnTo>
                  <a:lnTo>
                    <a:pt x="1311624" y="950958"/>
                  </a:lnTo>
                  <a:lnTo>
                    <a:pt x="1255571" y="961636"/>
                  </a:lnTo>
                  <a:lnTo>
                    <a:pt x="1197931" y="970518"/>
                  </a:lnTo>
                  <a:lnTo>
                    <a:pt x="1138831" y="977539"/>
                  </a:lnTo>
                  <a:lnTo>
                    <a:pt x="1078396" y="982635"/>
                  </a:lnTo>
                  <a:lnTo>
                    <a:pt x="1016751" y="985740"/>
                  </a:lnTo>
                  <a:lnTo>
                    <a:pt x="954024" y="986790"/>
                  </a:lnTo>
                  <a:lnTo>
                    <a:pt x="891296" y="985740"/>
                  </a:lnTo>
                  <a:lnTo>
                    <a:pt x="829651" y="982635"/>
                  </a:lnTo>
                  <a:lnTo>
                    <a:pt x="769216" y="977539"/>
                  </a:lnTo>
                  <a:lnTo>
                    <a:pt x="710116" y="970518"/>
                  </a:lnTo>
                  <a:lnTo>
                    <a:pt x="652476" y="961636"/>
                  </a:lnTo>
                  <a:lnTo>
                    <a:pt x="596423" y="950958"/>
                  </a:lnTo>
                  <a:lnTo>
                    <a:pt x="542082" y="938550"/>
                  </a:lnTo>
                  <a:lnTo>
                    <a:pt x="489578" y="924476"/>
                  </a:lnTo>
                  <a:lnTo>
                    <a:pt x="439038" y="908802"/>
                  </a:lnTo>
                  <a:lnTo>
                    <a:pt x="390587" y="891592"/>
                  </a:lnTo>
                  <a:lnTo>
                    <a:pt x="344351" y="872912"/>
                  </a:lnTo>
                  <a:lnTo>
                    <a:pt x="300456" y="852826"/>
                  </a:lnTo>
                  <a:lnTo>
                    <a:pt x="259026" y="831400"/>
                  </a:lnTo>
                  <a:lnTo>
                    <a:pt x="220189" y="808698"/>
                  </a:lnTo>
                  <a:lnTo>
                    <a:pt x="184069" y="784786"/>
                  </a:lnTo>
                  <a:lnTo>
                    <a:pt x="150793" y="759728"/>
                  </a:lnTo>
                  <a:lnTo>
                    <a:pt x="120486" y="733590"/>
                  </a:lnTo>
                  <a:lnTo>
                    <a:pt x="93274" y="706437"/>
                  </a:lnTo>
                  <a:lnTo>
                    <a:pt x="48636" y="649344"/>
                  </a:lnTo>
                  <a:lnTo>
                    <a:pt x="17886" y="588970"/>
                  </a:lnTo>
                  <a:lnTo>
                    <a:pt x="2029" y="525835"/>
                  </a:lnTo>
                  <a:lnTo>
                    <a:pt x="0" y="493395"/>
                  </a:lnTo>
                  <a:close/>
                </a:path>
              </a:pathLst>
            </a:custGeom>
            <a:ln w="25400">
              <a:solidFill>
                <a:srgbClr val="626669"/>
              </a:solidFill>
            </a:ln>
          </p:spPr>
          <p:txBody>
            <a:bodyPr wrap="square" lIns="0" tIns="0" rIns="0" bIns="0" rtlCol="0"/>
            <a:lstStyle/>
            <a:p>
              <a:endParaRPr/>
            </a:p>
          </p:txBody>
        </p:sp>
      </p:grpSp>
      <p:sp>
        <p:nvSpPr>
          <p:cNvPr id="29" name="pre doc">
            <a:extLst>
              <a:ext uri="{FF2B5EF4-FFF2-40B4-BE49-F238E27FC236}">
                <a16:creationId xmlns:a16="http://schemas.microsoft.com/office/drawing/2014/main" id="{1B35ECC4-25FC-D483-C2F9-C398DD38B985}"/>
              </a:ext>
            </a:extLst>
          </p:cNvPr>
          <p:cNvSpPr txBox="1"/>
          <p:nvPr/>
        </p:nvSpPr>
        <p:spPr>
          <a:xfrm>
            <a:off x="8371446" y="2647777"/>
            <a:ext cx="735330" cy="482600"/>
          </a:xfrm>
          <a:prstGeom prst="rect">
            <a:avLst/>
          </a:prstGeom>
        </p:spPr>
        <p:txBody>
          <a:bodyPr vert="horz" wrap="square" lIns="0" tIns="12700" rIns="0" bIns="0" rtlCol="0">
            <a:spAutoFit/>
          </a:bodyPr>
          <a:lstStyle/>
          <a:p>
            <a:pPr marL="139700" marR="5080" indent="-127635">
              <a:lnSpc>
                <a:spcPct val="100000"/>
              </a:lnSpc>
              <a:spcBef>
                <a:spcPts val="100"/>
              </a:spcBef>
            </a:pPr>
            <a:r>
              <a:rPr sz="1500" b="1" spc="-10" dirty="0">
                <a:solidFill>
                  <a:srgbClr val="FFFFFF"/>
                </a:solidFill>
                <a:latin typeface="Arial"/>
                <a:cs typeface="Arial"/>
              </a:rPr>
              <a:t>Pre-</a:t>
            </a:r>
            <a:r>
              <a:rPr sz="1500" b="1" spc="-25" dirty="0">
                <a:solidFill>
                  <a:srgbClr val="FFFFFF"/>
                </a:solidFill>
                <a:latin typeface="Arial"/>
                <a:cs typeface="Arial"/>
              </a:rPr>
              <a:t>doc </a:t>
            </a:r>
            <a:r>
              <a:rPr sz="1500" b="1" spc="-20" dirty="0">
                <a:solidFill>
                  <a:srgbClr val="FFFFFF"/>
                </a:solidFill>
                <a:latin typeface="Arial"/>
                <a:cs typeface="Arial"/>
              </a:rPr>
              <a:t>(T32)</a:t>
            </a:r>
            <a:endParaRPr sz="1500" dirty="0">
              <a:latin typeface="Arial"/>
              <a:cs typeface="Arial"/>
            </a:endParaRPr>
          </a:p>
        </p:txBody>
      </p:sp>
      <p:grpSp>
        <p:nvGrpSpPr>
          <p:cNvPr id="36" name="oval">
            <a:extLst>
              <a:ext uri="{FF2B5EF4-FFF2-40B4-BE49-F238E27FC236}">
                <a16:creationId xmlns:a16="http://schemas.microsoft.com/office/drawing/2014/main" id="{ED5786DE-28BA-8AB4-AE27-4AC54DE45C62}"/>
              </a:ext>
              <a:ext uri="{C183D7F6-B498-43B3-948B-1728B52AA6E4}">
                <adec:decorative xmlns:adec="http://schemas.microsoft.com/office/drawing/2017/decorative" val="1"/>
              </a:ext>
            </a:extLst>
          </p:cNvPr>
          <p:cNvGrpSpPr/>
          <p:nvPr/>
        </p:nvGrpSpPr>
        <p:grpSpPr>
          <a:xfrm>
            <a:off x="7772272" y="3488309"/>
            <a:ext cx="1933575" cy="1012190"/>
            <a:chOff x="7772272" y="3488309"/>
            <a:chExt cx="1933575" cy="1012190"/>
          </a:xfrm>
        </p:grpSpPr>
        <p:sp>
          <p:nvSpPr>
            <p:cNvPr id="37" name="object 37">
              <a:extLst>
                <a:ext uri="{FF2B5EF4-FFF2-40B4-BE49-F238E27FC236}">
                  <a16:creationId xmlns:a16="http://schemas.microsoft.com/office/drawing/2014/main" id="{3C3426ED-ECF2-95BE-60E2-264D712247D7}"/>
                </a:ext>
                <a:ext uri="{C183D7F6-B498-43B3-948B-1728B52AA6E4}">
                  <adec:decorative xmlns:adec="http://schemas.microsoft.com/office/drawing/2017/decorative" val="1"/>
                </a:ext>
              </a:extLst>
            </p:cNvPr>
            <p:cNvSpPr/>
            <p:nvPr/>
          </p:nvSpPr>
          <p:spPr>
            <a:xfrm>
              <a:off x="7784972" y="3501009"/>
              <a:ext cx="1908175" cy="986790"/>
            </a:xfrm>
            <a:custGeom>
              <a:avLst/>
              <a:gdLst/>
              <a:ahLst/>
              <a:cxnLst/>
              <a:rect l="l" t="t" r="r" b="b"/>
              <a:pathLst>
                <a:path w="1908175" h="986789">
                  <a:moveTo>
                    <a:pt x="954024" y="0"/>
                  </a:moveTo>
                  <a:lnTo>
                    <a:pt x="891296" y="1049"/>
                  </a:lnTo>
                  <a:lnTo>
                    <a:pt x="829651" y="4154"/>
                  </a:lnTo>
                  <a:lnTo>
                    <a:pt x="769216" y="9250"/>
                  </a:lnTo>
                  <a:lnTo>
                    <a:pt x="710116" y="16271"/>
                  </a:lnTo>
                  <a:lnTo>
                    <a:pt x="652476" y="25153"/>
                  </a:lnTo>
                  <a:lnTo>
                    <a:pt x="596423" y="35831"/>
                  </a:lnTo>
                  <a:lnTo>
                    <a:pt x="542082" y="48239"/>
                  </a:lnTo>
                  <a:lnTo>
                    <a:pt x="489578" y="62313"/>
                  </a:lnTo>
                  <a:lnTo>
                    <a:pt x="439038" y="77987"/>
                  </a:lnTo>
                  <a:lnTo>
                    <a:pt x="390587" y="95197"/>
                  </a:lnTo>
                  <a:lnTo>
                    <a:pt x="344351" y="113877"/>
                  </a:lnTo>
                  <a:lnTo>
                    <a:pt x="300456" y="133963"/>
                  </a:lnTo>
                  <a:lnTo>
                    <a:pt x="259026" y="155389"/>
                  </a:lnTo>
                  <a:lnTo>
                    <a:pt x="220189" y="178091"/>
                  </a:lnTo>
                  <a:lnTo>
                    <a:pt x="184069" y="202003"/>
                  </a:lnTo>
                  <a:lnTo>
                    <a:pt x="150793" y="227061"/>
                  </a:lnTo>
                  <a:lnTo>
                    <a:pt x="120486" y="253199"/>
                  </a:lnTo>
                  <a:lnTo>
                    <a:pt x="93274" y="280352"/>
                  </a:lnTo>
                  <a:lnTo>
                    <a:pt x="48636" y="337445"/>
                  </a:lnTo>
                  <a:lnTo>
                    <a:pt x="17886" y="397819"/>
                  </a:lnTo>
                  <a:lnTo>
                    <a:pt x="2029" y="460954"/>
                  </a:lnTo>
                  <a:lnTo>
                    <a:pt x="0" y="493394"/>
                  </a:lnTo>
                  <a:lnTo>
                    <a:pt x="2029" y="525835"/>
                  </a:lnTo>
                  <a:lnTo>
                    <a:pt x="17886" y="588970"/>
                  </a:lnTo>
                  <a:lnTo>
                    <a:pt x="48636" y="649344"/>
                  </a:lnTo>
                  <a:lnTo>
                    <a:pt x="93274" y="706437"/>
                  </a:lnTo>
                  <a:lnTo>
                    <a:pt x="120486" y="733590"/>
                  </a:lnTo>
                  <a:lnTo>
                    <a:pt x="150793" y="759728"/>
                  </a:lnTo>
                  <a:lnTo>
                    <a:pt x="184069" y="784786"/>
                  </a:lnTo>
                  <a:lnTo>
                    <a:pt x="220189" y="808698"/>
                  </a:lnTo>
                  <a:lnTo>
                    <a:pt x="259026" y="831400"/>
                  </a:lnTo>
                  <a:lnTo>
                    <a:pt x="300456" y="852826"/>
                  </a:lnTo>
                  <a:lnTo>
                    <a:pt x="344351" y="872912"/>
                  </a:lnTo>
                  <a:lnTo>
                    <a:pt x="390587" y="891592"/>
                  </a:lnTo>
                  <a:lnTo>
                    <a:pt x="439038" y="908802"/>
                  </a:lnTo>
                  <a:lnTo>
                    <a:pt x="489578" y="924476"/>
                  </a:lnTo>
                  <a:lnTo>
                    <a:pt x="542082" y="938550"/>
                  </a:lnTo>
                  <a:lnTo>
                    <a:pt x="596423" y="950958"/>
                  </a:lnTo>
                  <a:lnTo>
                    <a:pt x="652476" y="961636"/>
                  </a:lnTo>
                  <a:lnTo>
                    <a:pt x="710116" y="970518"/>
                  </a:lnTo>
                  <a:lnTo>
                    <a:pt x="769216" y="977539"/>
                  </a:lnTo>
                  <a:lnTo>
                    <a:pt x="829651" y="982635"/>
                  </a:lnTo>
                  <a:lnTo>
                    <a:pt x="891296" y="985740"/>
                  </a:lnTo>
                  <a:lnTo>
                    <a:pt x="954024" y="986789"/>
                  </a:lnTo>
                  <a:lnTo>
                    <a:pt x="1016751" y="985740"/>
                  </a:lnTo>
                  <a:lnTo>
                    <a:pt x="1078396" y="982635"/>
                  </a:lnTo>
                  <a:lnTo>
                    <a:pt x="1138831" y="977539"/>
                  </a:lnTo>
                  <a:lnTo>
                    <a:pt x="1197931" y="970518"/>
                  </a:lnTo>
                  <a:lnTo>
                    <a:pt x="1255571" y="961636"/>
                  </a:lnTo>
                  <a:lnTo>
                    <a:pt x="1311624" y="950958"/>
                  </a:lnTo>
                  <a:lnTo>
                    <a:pt x="1365965" y="938550"/>
                  </a:lnTo>
                  <a:lnTo>
                    <a:pt x="1418469" y="924476"/>
                  </a:lnTo>
                  <a:lnTo>
                    <a:pt x="1469009" y="908802"/>
                  </a:lnTo>
                  <a:lnTo>
                    <a:pt x="1517460" y="891592"/>
                  </a:lnTo>
                  <a:lnTo>
                    <a:pt x="1563696" y="872912"/>
                  </a:lnTo>
                  <a:lnTo>
                    <a:pt x="1607591" y="852826"/>
                  </a:lnTo>
                  <a:lnTo>
                    <a:pt x="1649021" y="831400"/>
                  </a:lnTo>
                  <a:lnTo>
                    <a:pt x="1687858" y="808698"/>
                  </a:lnTo>
                  <a:lnTo>
                    <a:pt x="1723978" y="784786"/>
                  </a:lnTo>
                  <a:lnTo>
                    <a:pt x="1757254" y="759728"/>
                  </a:lnTo>
                  <a:lnTo>
                    <a:pt x="1787561" y="733590"/>
                  </a:lnTo>
                  <a:lnTo>
                    <a:pt x="1814773" y="706437"/>
                  </a:lnTo>
                  <a:lnTo>
                    <a:pt x="1859411" y="649344"/>
                  </a:lnTo>
                  <a:lnTo>
                    <a:pt x="1890161" y="588970"/>
                  </a:lnTo>
                  <a:lnTo>
                    <a:pt x="1906018" y="525835"/>
                  </a:lnTo>
                  <a:lnTo>
                    <a:pt x="1908048" y="493394"/>
                  </a:lnTo>
                  <a:lnTo>
                    <a:pt x="1906018" y="460954"/>
                  </a:lnTo>
                  <a:lnTo>
                    <a:pt x="1890161" y="397819"/>
                  </a:lnTo>
                  <a:lnTo>
                    <a:pt x="1859411" y="337445"/>
                  </a:lnTo>
                  <a:lnTo>
                    <a:pt x="1814773" y="280352"/>
                  </a:lnTo>
                  <a:lnTo>
                    <a:pt x="1787561" y="253199"/>
                  </a:lnTo>
                  <a:lnTo>
                    <a:pt x="1757254" y="227061"/>
                  </a:lnTo>
                  <a:lnTo>
                    <a:pt x="1723978" y="202003"/>
                  </a:lnTo>
                  <a:lnTo>
                    <a:pt x="1687858" y="178091"/>
                  </a:lnTo>
                  <a:lnTo>
                    <a:pt x="1649021" y="155389"/>
                  </a:lnTo>
                  <a:lnTo>
                    <a:pt x="1607591" y="133963"/>
                  </a:lnTo>
                  <a:lnTo>
                    <a:pt x="1563696" y="113877"/>
                  </a:lnTo>
                  <a:lnTo>
                    <a:pt x="1517460" y="95197"/>
                  </a:lnTo>
                  <a:lnTo>
                    <a:pt x="1469009" y="77987"/>
                  </a:lnTo>
                  <a:lnTo>
                    <a:pt x="1418469" y="62313"/>
                  </a:lnTo>
                  <a:lnTo>
                    <a:pt x="1365965" y="48239"/>
                  </a:lnTo>
                  <a:lnTo>
                    <a:pt x="1311624" y="35831"/>
                  </a:lnTo>
                  <a:lnTo>
                    <a:pt x="1255571" y="25153"/>
                  </a:lnTo>
                  <a:lnTo>
                    <a:pt x="1197931" y="16271"/>
                  </a:lnTo>
                  <a:lnTo>
                    <a:pt x="1138831" y="9250"/>
                  </a:lnTo>
                  <a:lnTo>
                    <a:pt x="1078396" y="4154"/>
                  </a:lnTo>
                  <a:lnTo>
                    <a:pt x="1016751" y="1049"/>
                  </a:lnTo>
                  <a:lnTo>
                    <a:pt x="954024" y="0"/>
                  </a:lnTo>
                  <a:close/>
                </a:path>
              </a:pathLst>
            </a:custGeom>
            <a:solidFill>
              <a:srgbClr val="626669"/>
            </a:solidFill>
          </p:spPr>
          <p:txBody>
            <a:bodyPr wrap="square" lIns="0" tIns="0" rIns="0" bIns="0" rtlCol="0"/>
            <a:lstStyle/>
            <a:p>
              <a:endParaRPr/>
            </a:p>
          </p:txBody>
        </p:sp>
        <p:sp>
          <p:nvSpPr>
            <p:cNvPr id="38" name="object 38">
              <a:extLst>
                <a:ext uri="{FF2B5EF4-FFF2-40B4-BE49-F238E27FC236}">
                  <a16:creationId xmlns:a16="http://schemas.microsoft.com/office/drawing/2014/main" id="{5798CB9F-C833-B7F1-9845-D767A56F551E}"/>
                </a:ext>
                <a:ext uri="{C183D7F6-B498-43B3-948B-1728B52AA6E4}">
                  <adec:decorative xmlns:adec="http://schemas.microsoft.com/office/drawing/2017/decorative" val="1"/>
                </a:ext>
              </a:extLst>
            </p:cNvPr>
            <p:cNvSpPr/>
            <p:nvPr/>
          </p:nvSpPr>
          <p:spPr>
            <a:xfrm>
              <a:off x="7784972" y="3501009"/>
              <a:ext cx="1908175" cy="986790"/>
            </a:xfrm>
            <a:custGeom>
              <a:avLst/>
              <a:gdLst/>
              <a:ahLst/>
              <a:cxnLst/>
              <a:rect l="l" t="t" r="r" b="b"/>
              <a:pathLst>
                <a:path w="1908175" h="986789">
                  <a:moveTo>
                    <a:pt x="0" y="493394"/>
                  </a:moveTo>
                  <a:lnTo>
                    <a:pt x="8033" y="429074"/>
                  </a:lnTo>
                  <a:lnTo>
                    <a:pt x="31462" y="367254"/>
                  </a:lnTo>
                  <a:lnTo>
                    <a:pt x="69282" y="308456"/>
                  </a:lnTo>
                  <a:lnTo>
                    <a:pt x="120486" y="253199"/>
                  </a:lnTo>
                  <a:lnTo>
                    <a:pt x="150793" y="227061"/>
                  </a:lnTo>
                  <a:lnTo>
                    <a:pt x="184069" y="202003"/>
                  </a:lnTo>
                  <a:lnTo>
                    <a:pt x="220189" y="178091"/>
                  </a:lnTo>
                  <a:lnTo>
                    <a:pt x="259026" y="155389"/>
                  </a:lnTo>
                  <a:lnTo>
                    <a:pt x="300456" y="133963"/>
                  </a:lnTo>
                  <a:lnTo>
                    <a:pt x="344351" y="113877"/>
                  </a:lnTo>
                  <a:lnTo>
                    <a:pt x="390587" y="95197"/>
                  </a:lnTo>
                  <a:lnTo>
                    <a:pt x="439038" y="77987"/>
                  </a:lnTo>
                  <a:lnTo>
                    <a:pt x="489578" y="62313"/>
                  </a:lnTo>
                  <a:lnTo>
                    <a:pt x="542082" y="48239"/>
                  </a:lnTo>
                  <a:lnTo>
                    <a:pt x="596423" y="35831"/>
                  </a:lnTo>
                  <a:lnTo>
                    <a:pt x="652476" y="25153"/>
                  </a:lnTo>
                  <a:lnTo>
                    <a:pt x="710116" y="16271"/>
                  </a:lnTo>
                  <a:lnTo>
                    <a:pt x="769216" y="9250"/>
                  </a:lnTo>
                  <a:lnTo>
                    <a:pt x="829651" y="4154"/>
                  </a:lnTo>
                  <a:lnTo>
                    <a:pt x="891296" y="1049"/>
                  </a:lnTo>
                  <a:lnTo>
                    <a:pt x="954024" y="0"/>
                  </a:lnTo>
                  <a:lnTo>
                    <a:pt x="1016751" y="1049"/>
                  </a:lnTo>
                  <a:lnTo>
                    <a:pt x="1078396" y="4154"/>
                  </a:lnTo>
                  <a:lnTo>
                    <a:pt x="1138831" y="9250"/>
                  </a:lnTo>
                  <a:lnTo>
                    <a:pt x="1197931" y="16271"/>
                  </a:lnTo>
                  <a:lnTo>
                    <a:pt x="1255571" y="25153"/>
                  </a:lnTo>
                  <a:lnTo>
                    <a:pt x="1311624" y="35831"/>
                  </a:lnTo>
                  <a:lnTo>
                    <a:pt x="1365965" y="48239"/>
                  </a:lnTo>
                  <a:lnTo>
                    <a:pt x="1418469" y="62313"/>
                  </a:lnTo>
                  <a:lnTo>
                    <a:pt x="1469009" y="77987"/>
                  </a:lnTo>
                  <a:lnTo>
                    <a:pt x="1517460" y="95197"/>
                  </a:lnTo>
                  <a:lnTo>
                    <a:pt x="1563696" y="113877"/>
                  </a:lnTo>
                  <a:lnTo>
                    <a:pt x="1607591" y="133963"/>
                  </a:lnTo>
                  <a:lnTo>
                    <a:pt x="1649021" y="155389"/>
                  </a:lnTo>
                  <a:lnTo>
                    <a:pt x="1687858" y="178091"/>
                  </a:lnTo>
                  <a:lnTo>
                    <a:pt x="1723978" y="202003"/>
                  </a:lnTo>
                  <a:lnTo>
                    <a:pt x="1757254" y="227061"/>
                  </a:lnTo>
                  <a:lnTo>
                    <a:pt x="1787561" y="253199"/>
                  </a:lnTo>
                  <a:lnTo>
                    <a:pt x="1814773" y="280352"/>
                  </a:lnTo>
                  <a:lnTo>
                    <a:pt x="1859411" y="337445"/>
                  </a:lnTo>
                  <a:lnTo>
                    <a:pt x="1890161" y="397819"/>
                  </a:lnTo>
                  <a:lnTo>
                    <a:pt x="1906018" y="460954"/>
                  </a:lnTo>
                  <a:lnTo>
                    <a:pt x="1908048" y="493394"/>
                  </a:lnTo>
                  <a:lnTo>
                    <a:pt x="1906018" y="525835"/>
                  </a:lnTo>
                  <a:lnTo>
                    <a:pt x="1890161" y="588970"/>
                  </a:lnTo>
                  <a:lnTo>
                    <a:pt x="1859411" y="649344"/>
                  </a:lnTo>
                  <a:lnTo>
                    <a:pt x="1814773" y="706437"/>
                  </a:lnTo>
                  <a:lnTo>
                    <a:pt x="1787561" y="733590"/>
                  </a:lnTo>
                  <a:lnTo>
                    <a:pt x="1757254" y="759728"/>
                  </a:lnTo>
                  <a:lnTo>
                    <a:pt x="1723978" y="784786"/>
                  </a:lnTo>
                  <a:lnTo>
                    <a:pt x="1687858" y="808698"/>
                  </a:lnTo>
                  <a:lnTo>
                    <a:pt x="1649021" y="831400"/>
                  </a:lnTo>
                  <a:lnTo>
                    <a:pt x="1607591" y="852826"/>
                  </a:lnTo>
                  <a:lnTo>
                    <a:pt x="1563696" y="872912"/>
                  </a:lnTo>
                  <a:lnTo>
                    <a:pt x="1517460" y="891592"/>
                  </a:lnTo>
                  <a:lnTo>
                    <a:pt x="1469009" y="908802"/>
                  </a:lnTo>
                  <a:lnTo>
                    <a:pt x="1418469" y="924476"/>
                  </a:lnTo>
                  <a:lnTo>
                    <a:pt x="1365965" y="938550"/>
                  </a:lnTo>
                  <a:lnTo>
                    <a:pt x="1311624" y="950958"/>
                  </a:lnTo>
                  <a:lnTo>
                    <a:pt x="1255571" y="961636"/>
                  </a:lnTo>
                  <a:lnTo>
                    <a:pt x="1197931" y="970518"/>
                  </a:lnTo>
                  <a:lnTo>
                    <a:pt x="1138831" y="977539"/>
                  </a:lnTo>
                  <a:lnTo>
                    <a:pt x="1078396" y="982635"/>
                  </a:lnTo>
                  <a:lnTo>
                    <a:pt x="1016751" y="985740"/>
                  </a:lnTo>
                  <a:lnTo>
                    <a:pt x="954024" y="986789"/>
                  </a:lnTo>
                  <a:lnTo>
                    <a:pt x="891296" y="985740"/>
                  </a:lnTo>
                  <a:lnTo>
                    <a:pt x="829651" y="982635"/>
                  </a:lnTo>
                  <a:lnTo>
                    <a:pt x="769216" y="977539"/>
                  </a:lnTo>
                  <a:lnTo>
                    <a:pt x="710116" y="970518"/>
                  </a:lnTo>
                  <a:lnTo>
                    <a:pt x="652476" y="961636"/>
                  </a:lnTo>
                  <a:lnTo>
                    <a:pt x="596423" y="950958"/>
                  </a:lnTo>
                  <a:lnTo>
                    <a:pt x="542082" y="938550"/>
                  </a:lnTo>
                  <a:lnTo>
                    <a:pt x="489578" y="924476"/>
                  </a:lnTo>
                  <a:lnTo>
                    <a:pt x="439038" y="908802"/>
                  </a:lnTo>
                  <a:lnTo>
                    <a:pt x="390587" y="891592"/>
                  </a:lnTo>
                  <a:lnTo>
                    <a:pt x="344351" y="872912"/>
                  </a:lnTo>
                  <a:lnTo>
                    <a:pt x="300456" y="852826"/>
                  </a:lnTo>
                  <a:lnTo>
                    <a:pt x="259026" y="831400"/>
                  </a:lnTo>
                  <a:lnTo>
                    <a:pt x="220189" y="808698"/>
                  </a:lnTo>
                  <a:lnTo>
                    <a:pt x="184069" y="784786"/>
                  </a:lnTo>
                  <a:lnTo>
                    <a:pt x="150793" y="759728"/>
                  </a:lnTo>
                  <a:lnTo>
                    <a:pt x="120486" y="733590"/>
                  </a:lnTo>
                  <a:lnTo>
                    <a:pt x="93274" y="706437"/>
                  </a:lnTo>
                  <a:lnTo>
                    <a:pt x="48636" y="649344"/>
                  </a:lnTo>
                  <a:lnTo>
                    <a:pt x="17886" y="588970"/>
                  </a:lnTo>
                  <a:lnTo>
                    <a:pt x="2029" y="525835"/>
                  </a:lnTo>
                  <a:lnTo>
                    <a:pt x="0" y="493394"/>
                  </a:lnTo>
                  <a:close/>
                </a:path>
              </a:pathLst>
            </a:custGeom>
            <a:ln w="25400">
              <a:solidFill>
                <a:srgbClr val="626669"/>
              </a:solidFill>
            </a:ln>
          </p:spPr>
          <p:txBody>
            <a:bodyPr wrap="square" lIns="0" tIns="0" rIns="0" bIns="0" rtlCol="0"/>
            <a:lstStyle/>
            <a:p>
              <a:endParaRPr/>
            </a:p>
          </p:txBody>
        </p:sp>
      </p:grpSp>
      <p:sp>
        <p:nvSpPr>
          <p:cNvPr id="39" name="short term">
            <a:extLst>
              <a:ext uri="{FF2B5EF4-FFF2-40B4-BE49-F238E27FC236}">
                <a16:creationId xmlns:a16="http://schemas.microsoft.com/office/drawing/2014/main" id="{3CE1AC76-D2E3-1667-3713-FD2ABB6D9428}"/>
              </a:ext>
            </a:extLst>
          </p:cNvPr>
          <p:cNvSpPr txBox="1"/>
          <p:nvPr/>
        </p:nvSpPr>
        <p:spPr>
          <a:xfrm>
            <a:off x="8239588" y="3747715"/>
            <a:ext cx="998855" cy="482600"/>
          </a:xfrm>
          <a:prstGeom prst="rect">
            <a:avLst/>
          </a:prstGeom>
        </p:spPr>
        <p:txBody>
          <a:bodyPr vert="horz" wrap="square" lIns="0" tIns="12700" rIns="0" bIns="0" rtlCol="0">
            <a:spAutoFit/>
          </a:bodyPr>
          <a:lstStyle/>
          <a:p>
            <a:pPr marL="260985" marR="5080" indent="-248920">
              <a:lnSpc>
                <a:spcPct val="100000"/>
              </a:lnSpc>
              <a:spcBef>
                <a:spcPts val="100"/>
              </a:spcBef>
            </a:pPr>
            <a:r>
              <a:rPr sz="1500" b="1" spc="-10" dirty="0">
                <a:solidFill>
                  <a:srgbClr val="FFFFFF"/>
                </a:solidFill>
                <a:latin typeface="Arial"/>
                <a:cs typeface="Arial"/>
              </a:rPr>
              <a:t>Short-</a:t>
            </a:r>
            <a:r>
              <a:rPr sz="1500" b="1" spc="-20" dirty="0">
                <a:solidFill>
                  <a:srgbClr val="FFFFFF"/>
                </a:solidFill>
                <a:latin typeface="Arial"/>
                <a:cs typeface="Arial"/>
              </a:rPr>
              <a:t>term </a:t>
            </a:r>
            <a:r>
              <a:rPr sz="1500" b="1" spc="-10" dirty="0">
                <a:solidFill>
                  <a:srgbClr val="FFFFFF"/>
                </a:solidFill>
                <a:latin typeface="Arial"/>
                <a:cs typeface="Arial"/>
              </a:rPr>
              <a:t>(R25)</a:t>
            </a:r>
            <a:endParaRPr sz="1500" dirty="0">
              <a:latin typeface="Arial"/>
              <a:cs typeface="Arial"/>
            </a:endParaRPr>
          </a:p>
        </p:txBody>
      </p:sp>
      <p:grpSp>
        <p:nvGrpSpPr>
          <p:cNvPr id="5" name="arrows" descr="Translational Science process, highlighting Development and Demonstration.">
            <a:extLst>
              <a:ext uri="{FF2B5EF4-FFF2-40B4-BE49-F238E27FC236}">
                <a16:creationId xmlns:a16="http://schemas.microsoft.com/office/drawing/2014/main" id="{F61BB6DB-6C27-C2DB-C1F7-945B3F21593C}"/>
              </a:ext>
              <a:ext uri="{C183D7F6-B498-43B3-948B-1728B52AA6E4}">
                <adec:decorative xmlns:adec="http://schemas.microsoft.com/office/drawing/2017/decorative" val="0"/>
              </a:ext>
            </a:extLst>
          </p:cNvPr>
          <p:cNvGrpSpPr/>
          <p:nvPr/>
        </p:nvGrpSpPr>
        <p:grpSpPr>
          <a:xfrm>
            <a:off x="914400" y="4739766"/>
            <a:ext cx="9965690" cy="1286510"/>
            <a:chOff x="914400" y="4739766"/>
            <a:chExt cx="9965690" cy="1286510"/>
          </a:xfrm>
        </p:grpSpPr>
        <p:sp>
          <p:nvSpPr>
            <p:cNvPr id="6" name="object 6">
              <a:extLst>
                <a:ext uri="{FF2B5EF4-FFF2-40B4-BE49-F238E27FC236}">
                  <a16:creationId xmlns:a16="http://schemas.microsoft.com/office/drawing/2014/main" id="{3EB333F8-D118-9E66-0BEE-FF762790F646}"/>
                </a:ext>
                <a:ext uri="{C183D7F6-B498-43B3-948B-1728B52AA6E4}">
                  <adec:decorative xmlns:adec="http://schemas.microsoft.com/office/drawing/2017/decorative" val="1"/>
                </a:ext>
              </a:extLst>
            </p:cNvPr>
            <p:cNvSpPr/>
            <p:nvPr/>
          </p:nvSpPr>
          <p:spPr>
            <a:xfrm>
              <a:off x="1386458" y="4746116"/>
              <a:ext cx="2015489" cy="1273810"/>
            </a:xfrm>
            <a:custGeom>
              <a:avLst/>
              <a:gdLst/>
              <a:ahLst/>
              <a:cxnLst/>
              <a:rect l="l" t="t" r="r" b="b"/>
              <a:pathLst>
                <a:path w="2015489" h="1273810">
                  <a:moveTo>
                    <a:pt x="1378839" y="0"/>
                  </a:moveTo>
                  <a:lnTo>
                    <a:pt x="0" y="0"/>
                  </a:lnTo>
                  <a:lnTo>
                    <a:pt x="0" y="1273301"/>
                  </a:lnTo>
                  <a:lnTo>
                    <a:pt x="1378839" y="1273301"/>
                  </a:lnTo>
                  <a:lnTo>
                    <a:pt x="2015489" y="636650"/>
                  </a:lnTo>
                  <a:lnTo>
                    <a:pt x="1378839" y="0"/>
                  </a:lnTo>
                  <a:close/>
                </a:path>
              </a:pathLst>
            </a:custGeom>
            <a:solidFill>
              <a:srgbClr val="DEEBF7"/>
            </a:solidFill>
          </p:spPr>
          <p:txBody>
            <a:bodyPr wrap="square" lIns="0" tIns="0" rIns="0" bIns="0" rtlCol="0"/>
            <a:lstStyle/>
            <a:p>
              <a:endParaRPr/>
            </a:p>
          </p:txBody>
        </p:sp>
        <p:sp>
          <p:nvSpPr>
            <p:cNvPr id="7" name="object 7">
              <a:extLst>
                <a:ext uri="{FF2B5EF4-FFF2-40B4-BE49-F238E27FC236}">
                  <a16:creationId xmlns:a16="http://schemas.microsoft.com/office/drawing/2014/main" id="{A1476A6B-86A7-2DBA-2DE0-9C9E77F5AC1F}"/>
                </a:ext>
                <a:ext uri="{C183D7F6-B498-43B3-948B-1728B52AA6E4}">
                  <adec:decorative xmlns:adec="http://schemas.microsoft.com/office/drawing/2017/decorative" val="1"/>
                </a:ext>
              </a:extLst>
            </p:cNvPr>
            <p:cNvSpPr/>
            <p:nvPr/>
          </p:nvSpPr>
          <p:spPr>
            <a:xfrm>
              <a:off x="1386458" y="4746116"/>
              <a:ext cx="2015489" cy="1273810"/>
            </a:xfrm>
            <a:custGeom>
              <a:avLst/>
              <a:gdLst/>
              <a:ahLst/>
              <a:cxnLst/>
              <a:rect l="l" t="t" r="r" b="b"/>
              <a:pathLst>
                <a:path w="2015489" h="1273810">
                  <a:moveTo>
                    <a:pt x="0" y="0"/>
                  </a:moveTo>
                  <a:lnTo>
                    <a:pt x="1378839" y="0"/>
                  </a:lnTo>
                  <a:lnTo>
                    <a:pt x="2015489" y="636650"/>
                  </a:lnTo>
                  <a:lnTo>
                    <a:pt x="1378839" y="1273301"/>
                  </a:lnTo>
                  <a:lnTo>
                    <a:pt x="0" y="1273301"/>
                  </a:lnTo>
                  <a:lnTo>
                    <a:pt x="0" y="0"/>
                  </a:lnTo>
                  <a:close/>
                </a:path>
              </a:pathLst>
            </a:custGeom>
            <a:ln w="12700">
              <a:solidFill>
                <a:srgbClr val="FFFFFF"/>
              </a:solidFill>
            </a:ln>
          </p:spPr>
          <p:txBody>
            <a:bodyPr wrap="square" lIns="0" tIns="0" rIns="0" bIns="0" rtlCol="0"/>
            <a:lstStyle/>
            <a:p>
              <a:endParaRPr/>
            </a:p>
          </p:txBody>
        </p:sp>
        <p:sp>
          <p:nvSpPr>
            <p:cNvPr id="8" name="object 8">
              <a:extLst>
                <a:ext uri="{FF2B5EF4-FFF2-40B4-BE49-F238E27FC236}">
                  <a16:creationId xmlns:a16="http://schemas.microsoft.com/office/drawing/2014/main" id="{A07A8B9C-66B1-59A4-748B-EA889EA0A8F7}"/>
                </a:ext>
                <a:ext uri="{C183D7F6-B498-43B3-948B-1728B52AA6E4}">
                  <adec:decorative xmlns:adec="http://schemas.microsoft.com/office/drawing/2017/decorative" val="1"/>
                </a:ext>
              </a:extLst>
            </p:cNvPr>
            <p:cNvSpPr/>
            <p:nvPr/>
          </p:nvSpPr>
          <p:spPr>
            <a:xfrm>
              <a:off x="914400" y="4745735"/>
              <a:ext cx="2176780" cy="1273810"/>
            </a:xfrm>
            <a:custGeom>
              <a:avLst/>
              <a:gdLst/>
              <a:ahLst/>
              <a:cxnLst/>
              <a:rect l="l" t="t" r="r" b="b"/>
              <a:pathLst>
                <a:path w="2176780" h="1273810">
                  <a:moveTo>
                    <a:pt x="2176272" y="0"/>
                  </a:moveTo>
                  <a:lnTo>
                    <a:pt x="0" y="0"/>
                  </a:lnTo>
                  <a:lnTo>
                    <a:pt x="0" y="1273302"/>
                  </a:lnTo>
                  <a:lnTo>
                    <a:pt x="2176272" y="1273302"/>
                  </a:lnTo>
                  <a:lnTo>
                    <a:pt x="2176272" y="0"/>
                  </a:lnTo>
                  <a:close/>
                </a:path>
              </a:pathLst>
            </a:custGeom>
            <a:solidFill>
              <a:srgbClr val="DEEBF7"/>
            </a:solidFill>
          </p:spPr>
          <p:txBody>
            <a:bodyPr wrap="square" lIns="0" tIns="0" rIns="0" bIns="0" rtlCol="0"/>
            <a:lstStyle/>
            <a:p>
              <a:endParaRPr/>
            </a:p>
          </p:txBody>
        </p:sp>
        <p:sp>
          <p:nvSpPr>
            <p:cNvPr id="9" name="object 9">
              <a:extLst>
                <a:ext uri="{FF2B5EF4-FFF2-40B4-BE49-F238E27FC236}">
                  <a16:creationId xmlns:a16="http://schemas.microsoft.com/office/drawing/2014/main" id="{16D41CB4-DC45-776A-C3B0-E3AF5E484060}"/>
                </a:ext>
                <a:ext uri="{C183D7F6-B498-43B3-948B-1728B52AA6E4}">
                  <adec:decorative xmlns:adec="http://schemas.microsoft.com/office/drawing/2017/decorative" val="1"/>
                </a:ext>
              </a:extLst>
            </p:cNvPr>
            <p:cNvSpPr/>
            <p:nvPr/>
          </p:nvSpPr>
          <p:spPr>
            <a:xfrm>
              <a:off x="2780157" y="4746116"/>
              <a:ext cx="3108325" cy="1273810"/>
            </a:xfrm>
            <a:custGeom>
              <a:avLst/>
              <a:gdLst/>
              <a:ahLst/>
              <a:cxnLst/>
              <a:rect l="l" t="t" r="r" b="b"/>
              <a:pathLst>
                <a:path w="3108325" h="1273810">
                  <a:moveTo>
                    <a:pt x="2471547" y="0"/>
                  </a:moveTo>
                  <a:lnTo>
                    <a:pt x="0" y="0"/>
                  </a:lnTo>
                  <a:lnTo>
                    <a:pt x="636651" y="636650"/>
                  </a:lnTo>
                  <a:lnTo>
                    <a:pt x="0" y="1273301"/>
                  </a:lnTo>
                  <a:lnTo>
                    <a:pt x="2471547" y="1273301"/>
                  </a:lnTo>
                  <a:lnTo>
                    <a:pt x="3108198" y="636650"/>
                  </a:lnTo>
                  <a:lnTo>
                    <a:pt x="2471547" y="0"/>
                  </a:lnTo>
                  <a:close/>
                </a:path>
              </a:pathLst>
            </a:custGeom>
            <a:solidFill>
              <a:srgbClr val="BCD6ED"/>
            </a:solidFill>
          </p:spPr>
          <p:txBody>
            <a:bodyPr wrap="square" lIns="0" tIns="0" rIns="0" bIns="0" rtlCol="0"/>
            <a:lstStyle/>
            <a:p>
              <a:endParaRPr/>
            </a:p>
          </p:txBody>
        </p:sp>
        <p:sp>
          <p:nvSpPr>
            <p:cNvPr id="10" name="object 10">
              <a:extLst>
                <a:ext uri="{FF2B5EF4-FFF2-40B4-BE49-F238E27FC236}">
                  <a16:creationId xmlns:a16="http://schemas.microsoft.com/office/drawing/2014/main" id="{3CDCD05A-9E7E-FF6E-3681-6450561650E2}"/>
                </a:ext>
                <a:ext uri="{C183D7F6-B498-43B3-948B-1728B52AA6E4}">
                  <adec:decorative xmlns:adec="http://schemas.microsoft.com/office/drawing/2017/decorative" val="1"/>
                </a:ext>
              </a:extLst>
            </p:cNvPr>
            <p:cNvSpPr/>
            <p:nvPr/>
          </p:nvSpPr>
          <p:spPr>
            <a:xfrm>
              <a:off x="2780157" y="4746116"/>
              <a:ext cx="3108325" cy="1273810"/>
            </a:xfrm>
            <a:custGeom>
              <a:avLst/>
              <a:gdLst/>
              <a:ahLst/>
              <a:cxnLst/>
              <a:rect l="l" t="t" r="r" b="b"/>
              <a:pathLst>
                <a:path w="3108325" h="1273810">
                  <a:moveTo>
                    <a:pt x="0" y="0"/>
                  </a:moveTo>
                  <a:lnTo>
                    <a:pt x="2471547" y="0"/>
                  </a:lnTo>
                  <a:lnTo>
                    <a:pt x="3108198" y="636650"/>
                  </a:lnTo>
                  <a:lnTo>
                    <a:pt x="2471547" y="1273301"/>
                  </a:lnTo>
                  <a:lnTo>
                    <a:pt x="0" y="1273301"/>
                  </a:lnTo>
                  <a:lnTo>
                    <a:pt x="636651" y="636650"/>
                  </a:lnTo>
                  <a:lnTo>
                    <a:pt x="0" y="0"/>
                  </a:lnTo>
                  <a:close/>
                </a:path>
              </a:pathLst>
            </a:custGeom>
            <a:ln w="12699">
              <a:solidFill>
                <a:srgbClr val="FFFFFF"/>
              </a:solidFill>
            </a:ln>
          </p:spPr>
          <p:txBody>
            <a:bodyPr wrap="square" lIns="0" tIns="0" rIns="0" bIns="0" rtlCol="0"/>
            <a:lstStyle/>
            <a:p>
              <a:endParaRPr/>
            </a:p>
          </p:txBody>
        </p:sp>
        <p:sp>
          <p:nvSpPr>
            <p:cNvPr id="11" name="object 11">
              <a:extLst>
                <a:ext uri="{FF2B5EF4-FFF2-40B4-BE49-F238E27FC236}">
                  <a16:creationId xmlns:a16="http://schemas.microsoft.com/office/drawing/2014/main" id="{65DEB616-EE0A-8ABA-5F1C-78118D6BEE0F}"/>
                </a:ext>
                <a:ext uri="{C183D7F6-B498-43B3-948B-1728B52AA6E4}">
                  <adec:decorative xmlns:adec="http://schemas.microsoft.com/office/drawing/2017/decorative" val="1"/>
                </a:ext>
              </a:extLst>
            </p:cNvPr>
            <p:cNvSpPr/>
            <p:nvPr/>
          </p:nvSpPr>
          <p:spPr>
            <a:xfrm>
              <a:off x="3401567" y="4848605"/>
              <a:ext cx="2014855" cy="1175385"/>
            </a:xfrm>
            <a:custGeom>
              <a:avLst/>
              <a:gdLst/>
              <a:ahLst/>
              <a:cxnLst/>
              <a:rect l="l" t="t" r="r" b="b"/>
              <a:pathLst>
                <a:path w="2014854" h="1175385">
                  <a:moveTo>
                    <a:pt x="2014727" y="0"/>
                  </a:moveTo>
                  <a:lnTo>
                    <a:pt x="0" y="0"/>
                  </a:lnTo>
                  <a:lnTo>
                    <a:pt x="0" y="1175004"/>
                  </a:lnTo>
                  <a:lnTo>
                    <a:pt x="2014727" y="1175004"/>
                  </a:lnTo>
                  <a:lnTo>
                    <a:pt x="2014727" y="0"/>
                  </a:lnTo>
                  <a:close/>
                </a:path>
              </a:pathLst>
            </a:custGeom>
            <a:solidFill>
              <a:srgbClr val="BCD6ED"/>
            </a:solidFill>
          </p:spPr>
          <p:txBody>
            <a:bodyPr wrap="square" lIns="0" tIns="0" rIns="0" bIns="0" rtlCol="0"/>
            <a:lstStyle/>
            <a:p>
              <a:endParaRPr/>
            </a:p>
          </p:txBody>
        </p:sp>
        <p:pic>
          <p:nvPicPr>
            <p:cNvPr id="12" name="object 12">
              <a:extLst>
                <a:ext uri="{FF2B5EF4-FFF2-40B4-BE49-F238E27FC236}">
                  <a16:creationId xmlns:a16="http://schemas.microsoft.com/office/drawing/2014/main" id="{C3CA7E55-93A2-4497-4819-B474597D987F}"/>
                </a:ext>
                <a:ext uri="{C183D7F6-B498-43B3-948B-1728B52AA6E4}">
                  <adec:decorative xmlns:adec="http://schemas.microsoft.com/office/drawing/2017/decorative" val="1"/>
                </a:ext>
              </a:extLst>
            </p:cNvPr>
            <p:cNvPicPr/>
            <p:nvPr/>
          </p:nvPicPr>
          <p:blipFill>
            <a:blip r:embed="rId3" cstate="print"/>
            <a:stretch>
              <a:fillRect/>
            </a:stretch>
          </p:blipFill>
          <p:spPr>
            <a:xfrm>
              <a:off x="5266563" y="4746116"/>
              <a:ext cx="3108959" cy="1273301"/>
            </a:xfrm>
            <a:prstGeom prst="rect">
              <a:avLst/>
            </a:prstGeom>
          </p:spPr>
        </p:pic>
        <p:sp>
          <p:nvSpPr>
            <p:cNvPr id="13" name="object 13">
              <a:extLst>
                <a:ext uri="{FF2B5EF4-FFF2-40B4-BE49-F238E27FC236}">
                  <a16:creationId xmlns:a16="http://schemas.microsoft.com/office/drawing/2014/main" id="{F7385665-6C41-3EE9-DA2F-A80701FBE154}"/>
                </a:ext>
                <a:ext uri="{C183D7F6-B498-43B3-948B-1728B52AA6E4}">
                  <adec:decorative xmlns:adec="http://schemas.microsoft.com/office/drawing/2017/decorative" val="1"/>
                </a:ext>
              </a:extLst>
            </p:cNvPr>
            <p:cNvSpPr/>
            <p:nvPr/>
          </p:nvSpPr>
          <p:spPr>
            <a:xfrm>
              <a:off x="5266563" y="4746116"/>
              <a:ext cx="3108960" cy="1273810"/>
            </a:xfrm>
            <a:custGeom>
              <a:avLst/>
              <a:gdLst/>
              <a:ahLst/>
              <a:cxnLst/>
              <a:rect l="l" t="t" r="r" b="b"/>
              <a:pathLst>
                <a:path w="3108959" h="1273810">
                  <a:moveTo>
                    <a:pt x="0" y="0"/>
                  </a:moveTo>
                  <a:lnTo>
                    <a:pt x="2472309" y="0"/>
                  </a:lnTo>
                  <a:lnTo>
                    <a:pt x="3108960" y="636650"/>
                  </a:lnTo>
                  <a:lnTo>
                    <a:pt x="2472309" y="1273301"/>
                  </a:lnTo>
                  <a:lnTo>
                    <a:pt x="0" y="1273301"/>
                  </a:lnTo>
                  <a:lnTo>
                    <a:pt x="636651" y="636650"/>
                  </a:lnTo>
                  <a:lnTo>
                    <a:pt x="0" y="0"/>
                  </a:lnTo>
                  <a:close/>
                </a:path>
              </a:pathLst>
            </a:custGeom>
            <a:ln w="12700">
              <a:solidFill>
                <a:srgbClr val="FFFFFF"/>
              </a:solidFill>
            </a:ln>
          </p:spPr>
          <p:txBody>
            <a:bodyPr wrap="square" lIns="0" tIns="0" rIns="0" bIns="0" rtlCol="0"/>
            <a:lstStyle/>
            <a:p>
              <a:endParaRPr/>
            </a:p>
          </p:txBody>
        </p:sp>
        <p:pic>
          <p:nvPicPr>
            <p:cNvPr id="14" name="object 14">
              <a:extLst>
                <a:ext uri="{FF2B5EF4-FFF2-40B4-BE49-F238E27FC236}">
                  <a16:creationId xmlns:a16="http://schemas.microsoft.com/office/drawing/2014/main" id="{832149EC-A553-AE3A-8FF6-D8472E3467C5}"/>
                </a:ext>
                <a:ext uri="{C183D7F6-B498-43B3-948B-1728B52AA6E4}">
                  <adec:decorative xmlns:adec="http://schemas.microsoft.com/office/drawing/2017/decorative" val="1"/>
                </a:ext>
              </a:extLst>
            </p:cNvPr>
            <p:cNvPicPr/>
            <p:nvPr/>
          </p:nvPicPr>
          <p:blipFill>
            <a:blip r:embed="rId4" cstate="print"/>
            <a:stretch>
              <a:fillRect/>
            </a:stretch>
          </p:blipFill>
          <p:spPr>
            <a:xfrm>
              <a:off x="7753731" y="4746116"/>
              <a:ext cx="3119628" cy="1273302"/>
            </a:xfrm>
            <a:prstGeom prst="rect">
              <a:avLst/>
            </a:prstGeom>
          </p:spPr>
        </p:pic>
        <p:sp>
          <p:nvSpPr>
            <p:cNvPr id="15" name="object 15">
              <a:extLst>
                <a:ext uri="{FF2B5EF4-FFF2-40B4-BE49-F238E27FC236}">
                  <a16:creationId xmlns:a16="http://schemas.microsoft.com/office/drawing/2014/main" id="{1515A70D-2D8C-EF76-447E-5836EE1AFDBF}"/>
                </a:ext>
                <a:ext uri="{C183D7F6-B498-43B3-948B-1728B52AA6E4}">
                  <adec:decorative xmlns:adec="http://schemas.microsoft.com/office/drawing/2017/decorative" val="1"/>
                </a:ext>
              </a:extLst>
            </p:cNvPr>
            <p:cNvSpPr/>
            <p:nvPr/>
          </p:nvSpPr>
          <p:spPr>
            <a:xfrm>
              <a:off x="7753731" y="4746116"/>
              <a:ext cx="3119755" cy="1273810"/>
            </a:xfrm>
            <a:custGeom>
              <a:avLst/>
              <a:gdLst/>
              <a:ahLst/>
              <a:cxnLst/>
              <a:rect l="l" t="t" r="r" b="b"/>
              <a:pathLst>
                <a:path w="3119754" h="1273810">
                  <a:moveTo>
                    <a:pt x="0" y="0"/>
                  </a:moveTo>
                  <a:lnTo>
                    <a:pt x="2482977" y="0"/>
                  </a:lnTo>
                  <a:lnTo>
                    <a:pt x="3119628" y="636650"/>
                  </a:lnTo>
                  <a:lnTo>
                    <a:pt x="2482977" y="1273301"/>
                  </a:lnTo>
                  <a:lnTo>
                    <a:pt x="0" y="1273301"/>
                  </a:lnTo>
                  <a:lnTo>
                    <a:pt x="636651" y="636650"/>
                  </a:lnTo>
                  <a:lnTo>
                    <a:pt x="0" y="0"/>
                  </a:lnTo>
                  <a:close/>
                </a:path>
              </a:pathLst>
            </a:custGeom>
            <a:ln w="12700">
              <a:solidFill>
                <a:srgbClr val="FFFFFF"/>
              </a:solidFill>
            </a:ln>
          </p:spPr>
          <p:txBody>
            <a:bodyPr wrap="square" lIns="0" tIns="0" rIns="0" bIns="0" rtlCol="0"/>
            <a:lstStyle/>
            <a:p>
              <a:endParaRPr/>
            </a:p>
          </p:txBody>
        </p:sp>
      </p:grpSp>
      <p:sp>
        <p:nvSpPr>
          <p:cNvPr id="16" name="object 16">
            <a:extLst>
              <a:ext uri="{FF2B5EF4-FFF2-40B4-BE49-F238E27FC236}">
                <a16:creationId xmlns:a16="http://schemas.microsoft.com/office/drawing/2014/main" id="{C96A2F8F-6A99-1287-0823-31C472D32083}"/>
              </a:ext>
            </a:extLst>
          </p:cNvPr>
          <p:cNvSpPr txBox="1"/>
          <p:nvPr/>
        </p:nvSpPr>
        <p:spPr>
          <a:xfrm>
            <a:off x="1117333" y="4832988"/>
            <a:ext cx="1821180" cy="845819"/>
          </a:xfrm>
          <a:prstGeom prst="rect">
            <a:avLst/>
          </a:prstGeom>
        </p:spPr>
        <p:txBody>
          <a:bodyPr vert="horz" wrap="square" lIns="0" tIns="12700" rIns="0" bIns="0" rtlCol="0">
            <a:spAutoFit/>
          </a:bodyPr>
          <a:lstStyle/>
          <a:p>
            <a:pPr marL="12700">
              <a:lnSpc>
                <a:spcPts val="1835"/>
              </a:lnSpc>
              <a:spcBef>
                <a:spcPts val="100"/>
              </a:spcBef>
            </a:pPr>
            <a:r>
              <a:rPr sz="1600" b="1" spc="-10" dirty="0">
                <a:solidFill>
                  <a:srgbClr val="585858"/>
                </a:solidFill>
                <a:latin typeface="Arial"/>
                <a:cs typeface="Arial"/>
              </a:rPr>
              <a:t>IDENTIFICATION</a:t>
            </a:r>
            <a:endParaRPr sz="1600" dirty="0">
              <a:solidFill>
                <a:srgbClr val="585858"/>
              </a:solidFill>
              <a:latin typeface="Arial"/>
              <a:cs typeface="Arial"/>
            </a:endParaRPr>
          </a:p>
          <a:p>
            <a:pPr marL="26670" marR="5080" indent="-635" algn="ctr">
              <a:lnSpc>
                <a:spcPts val="1510"/>
              </a:lnSpc>
              <a:spcBef>
                <a:spcPts val="105"/>
              </a:spcBef>
            </a:pPr>
            <a:r>
              <a:rPr sz="1400" b="1" dirty="0">
                <a:solidFill>
                  <a:srgbClr val="585858"/>
                </a:solidFill>
                <a:latin typeface="Arial"/>
                <a:cs typeface="Arial"/>
              </a:rPr>
              <a:t>of</a:t>
            </a:r>
            <a:r>
              <a:rPr sz="1400" b="1" spc="-30" dirty="0">
                <a:solidFill>
                  <a:srgbClr val="585858"/>
                </a:solidFill>
                <a:latin typeface="Arial"/>
                <a:cs typeface="Arial"/>
              </a:rPr>
              <a:t> </a:t>
            </a:r>
            <a:r>
              <a:rPr sz="1400" b="1" dirty="0">
                <a:solidFill>
                  <a:srgbClr val="585858"/>
                </a:solidFill>
                <a:latin typeface="Arial"/>
                <a:cs typeface="Arial"/>
              </a:rPr>
              <a:t>processes</a:t>
            </a:r>
            <a:r>
              <a:rPr sz="1400" b="1" spc="-40" dirty="0">
                <a:solidFill>
                  <a:srgbClr val="585858"/>
                </a:solidFill>
                <a:latin typeface="Arial"/>
                <a:cs typeface="Arial"/>
              </a:rPr>
              <a:t> </a:t>
            </a:r>
            <a:r>
              <a:rPr sz="1400" b="1" spc="-50" dirty="0">
                <a:solidFill>
                  <a:srgbClr val="585858"/>
                </a:solidFill>
                <a:latin typeface="Arial"/>
                <a:cs typeface="Arial"/>
              </a:rPr>
              <a:t>&amp; </a:t>
            </a:r>
            <a:r>
              <a:rPr sz="1400" b="1" dirty="0">
                <a:solidFill>
                  <a:srgbClr val="585858"/>
                </a:solidFill>
                <a:latin typeface="Arial"/>
                <a:cs typeface="Arial"/>
              </a:rPr>
              <a:t>innovations</a:t>
            </a:r>
            <a:r>
              <a:rPr sz="1400" b="1" spc="-45" dirty="0">
                <a:solidFill>
                  <a:srgbClr val="585858"/>
                </a:solidFill>
                <a:latin typeface="Arial"/>
                <a:cs typeface="Arial"/>
              </a:rPr>
              <a:t> </a:t>
            </a:r>
            <a:r>
              <a:rPr sz="1400" b="1" dirty="0">
                <a:solidFill>
                  <a:srgbClr val="585858"/>
                </a:solidFill>
                <a:latin typeface="Arial"/>
                <a:cs typeface="Arial"/>
              </a:rPr>
              <a:t>that</a:t>
            </a:r>
            <a:r>
              <a:rPr sz="1400" b="1" spc="-40" dirty="0">
                <a:solidFill>
                  <a:srgbClr val="585858"/>
                </a:solidFill>
                <a:latin typeface="Arial"/>
                <a:cs typeface="Arial"/>
              </a:rPr>
              <a:t> </a:t>
            </a:r>
            <a:r>
              <a:rPr sz="1400" b="1" spc="-20" dirty="0">
                <a:solidFill>
                  <a:srgbClr val="585858"/>
                </a:solidFill>
                <a:latin typeface="Arial"/>
                <a:cs typeface="Arial"/>
              </a:rPr>
              <a:t>feed </a:t>
            </a:r>
            <a:r>
              <a:rPr sz="1400" b="1" spc="-25" dirty="0">
                <a:solidFill>
                  <a:srgbClr val="585858"/>
                </a:solidFill>
                <a:latin typeface="Arial"/>
                <a:cs typeface="Arial"/>
              </a:rPr>
              <a:t>CTS</a:t>
            </a:r>
            <a:endParaRPr sz="1400" dirty="0">
              <a:solidFill>
                <a:srgbClr val="585858"/>
              </a:solidFill>
              <a:latin typeface="Arial"/>
              <a:cs typeface="Arial"/>
            </a:endParaRPr>
          </a:p>
        </p:txBody>
      </p:sp>
      <p:sp>
        <p:nvSpPr>
          <p:cNvPr id="17" name="object 17">
            <a:extLst>
              <a:ext uri="{FF2B5EF4-FFF2-40B4-BE49-F238E27FC236}">
                <a16:creationId xmlns:a16="http://schemas.microsoft.com/office/drawing/2014/main" id="{0C4F9A48-C698-6444-28DF-7BC03015D691}"/>
              </a:ext>
            </a:extLst>
          </p:cNvPr>
          <p:cNvSpPr txBox="1"/>
          <p:nvPr/>
        </p:nvSpPr>
        <p:spPr>
          <a:xfrm>
            <a:off x="3475852" y="4795598"/>
            <a:ext cx="1907539" cy="937260"/>
          </a:xfrm>
          <a:prstGeom prst="rect">
            <a:avLst/>
          </a:prstGeom>
        </p:spPr>
        <p:txBody>
          <a:bodyPr vert="horz" wrap="square" lIns="0" tIns="50165" rIns="0" bIns="0" rtlCol="0">
            <a:spAutoFit/>
          </a:bodyPr>
          <a:lstStyle/>
          <a:p>
            <a:pPr marL="120014">
              <a:lnSpc>
                <a:spcPct val="100000"/>
              </a:lnSpc>
              <a:spcBef>
                <a:spcPts val="395"/>
              </a:spcBef>
            </a:pPr>
            <a:r>
              <a:rPr sz="1600" b="1" spc="-10" dirty="0">
                <a:latin typeface="Arial"/>
                <a:cs typeface="Arial"/>
              </a:rPr>
              <a:t>DEVELOPMENT</a:t>
            </a:r>
            <a:endParaRPr sz="1600">
              <a:latin typeface="Arial"/>
              <a:cs typeface="Arial"/>
            </a:endParaRPr>
          </a:p>
          <a:p>
            <a:pPr marL="12065" marR="5080" algn="ctr">
              <a:lnSpc>
                <a:spcPts val="1510"/>
              </a:lnSpc>
              <a:spcBef>
                <a:spcPts val="445"/>
              </a:spcBef>
            </a:pPr>
            <a:r>
              <a:rPr sz="1400" b="1" dirty="0">
                <a:latin typeface="Arial"/>
                <a:cs typeface="Arial"/>
              </a:rPr>
              <a:t>of</a:t>
            </a:r>
            <a:r>
              <a:rPr sz="1400" b="1" spc="-20" dirty="0">
                <a:latin typeface="Arial"/>
                <a:cs typeface="Arial"/>
              </a:rPr>
              <a:t> </a:t>
            </a:r>
            <a:r>
              <a:rPr sz="1400" b="1" dirty="0">
                <a:latin typeface="Arial"/>
                <a:cs typeface="Arial"/>
              </a:rPr>
              <a:t>new</a:t>
            </a:r>
            <a:r>
              <a:rPr sz="1400" b="1" spc="-25" dirty="0">
                <a:latin typeface="Arial"/>
                <a:cs typeface="Arial"/>
              </a:rPr>
              <a:t> </a:t>
            </a:r>
            <a:r>
              <a:rPr sz="1400" b="1" spc="-10" dirty="0">
                <a:latin typeface="Arial"/>
                <a:cs typeface="Arial"/>
              </a:rPr>
              <a:t>approaches, technologies, </a:t>
            </a:r>
            <a:r>
              <a:rPr sz="1400" b="1" dirty="0">
                <a:latin typeface="Arial"/>
                <a:cs typeface="Arial"/>
              </a:rPr>
              <a:t>resources</a:t>
            </a:r>
            <a:r>
              <a:rPr sz="1400" b="1" spc="-45" dirty="0">
                <a:latin typeface="Arial"/>
                <a:cs typeface="Arial"/>
              </a:rPr>
              <a:t> </a:t>
            </a:r>
            <a:r>
              <a:rPr sz="1400" b="1" dirty="0">
                <a:latin typeface="Arial"/>
                <a:cs typeface="Arial"/>
              </a:rPr>
              <a:t>and</a:t>
            </a:r>
            <a:r>
              <a:rPr sz="1400" b="1" spc="-35" dirty="0">
                <a:latin typeface="Arial"/>
                <a:cs typeface="Arial"/>
              </a:rPr>
              <a:t> </a:t>
            </a:r>
            <a:r>
              <a:rPr sz="1400" b="1" spc="-10" dirty="0">
                <a:latin typeface="Arial"/>
                <a:cs typeface="Arial"/>
              </a:rPr>
              <a:t>models</a:t>
            </a:r>
            <a:endParaRPr sz="1400">
              <a:latin typeface="Arial"/>
              <a:cs typeface="Arial"/>
            </a:endParaRPr>
          </a:p>
        </p:txBody>
      </p:sp>
      <p:sp>
        <p:nvSpPr>
          <p:cNvPr id="18" name="object 18">
            <a:extLst>
              <a:ext uri="{FF2B5EF4-FFF2-40B4-BE49-F238E27FC236}">
                <a16:creationId xmlns:a16="http://schemas.microsoft.com/office/drawing/2014/main" id="{FDCE0880-F4F0-E30D-3098-EC6F7981239E}"/>
              </a:ext>
            </a:extLst>
          </p:cNvPr>
          <p:cNvSpPr txBox="1"/>
          <p:nvPr/>
        </p:nvSpPr>
        <p:spPr>
          <a:xfrm>
            <a:off x="5926982" y="4755756"/>
            <a:ext cx="1805939" cy="627380"/>
          </a:xfrm>
          <a:prstGeom prst="rect">
            <a:avLst/>
          </a:prstGeom>
        </p:spPr>
        <p:txBody>
          <a:bodyPr vert="horz" wrap="square" lIns="0" tIns="90170" rIns="0" bIns="0" rtlCol="0">
            <a:spAutoFit/>
          </a:bodyPr>
          <a:lstStyle/>
          <a:p>
            <a:pPr algn="ctr">
              <a:lnSpc>
                <a:spcPct val="100000"/>
              </a:lnSpc>
              <a:spcBef>
                <a:spcPts val="710"/>
              </a:spcBef>
            </a:pPr>
            <a:r>
              <a:rPr sz="1600" b="1" spc="-10" dirty="0">
                <a:latin typeface="Arial"/>
                <a:cs typeface="Arial"/>
              </a:rPr>
              <a:t>DEMONSTRATION</a:t>
            </a:r>
            <a:endParaRPr sz="1600">
              <a:latin typeface="Arial"/>
              <a:cs typeface="Arial"/>
            </a:endParaRPr>
          </a:p>
          <a:p>
            <a:pPr marL="25400" algn="ctr">
              <a:lnSpc>
                <a:spcPct val="100000"/>
              </a:lnSpc>
              <a:spcBef>
                <a:spcPts val="530"/>
              </a:spcBef>
            </a:pPr>
            <a:r>
              <a:rPr sz="1400" b="1" dirty="0">
                <a:latin typeface="Arial"/>
                <a:cs typeface="Arial"/>
              </a:rPr>
              <a:t>of</a:t>
            </a:r>
            <a:r>
              <a:rPr sz="1400" b="1" spc="-20" dirty="0">
                <a:latin typeface="Arial"/>
                <a:cs typeface="Arial"/>
              </a:rPr>
              <a:t> </a:t>
            </a:r>
            <a:r>
              <a:rPr sz="1400" b="1" dirty="0">
                <a:latin typeface="Arial"/>
                <a:cs typeface="Arial"/>
              </a:rPr>
              <a:t>their</a:t>
            </a:r>
            <a:r>
              <a:rPr sz="1400" b="1" spc="-20" dirty="0">
                <a:latin typeface="Arial"/>
                <a:cs typeface="Arial"/>
              </a:rPr>
              <a:t> </a:t>
            </a:r>
            <a:r>
              <a:rPr sz="1400" b="1" spc="-10" dirty="0">
                <a:latin typeface="Arial"/>
                <a:cs typeface="Arial"/>
              </a:rPr>
              <a:t>utility</a:t>
            </a:r>
            <a:endParaRPr sz="1400">
              <a:latin typeface="Arial"/>
              <a:cs typeface="Arial"/>
            </a:endParaRPr>
          </a:p>
        </p:txBody>
      </p:sp>
      <p:sp>
        <p:nvSpPr>
          <p:cNvPr id="19" name="object 19">
            <a:extLst>
              <a:ext uri="{FF2B5EF4-FFF2-40B4-BE49-F238E27FC236}">
                <a16:creationId xmlns:a16="http://schemas.microsoft.com/office/drawing/2014/main" id="{9520772E-1C28-538C-6C04-BFB52FD05F11}"/>
              </a:ext>
            </a:extLst>
          </p:cNvPr>
          <p:cNvSpPr txBox="1"/>
          <p:nvPr/>
        </p:nvSpPr>
        <p:spPr>
          <a:xfrm>
            <a:off x="8489927" y="4801162"/>
            <a:ext cx="1718310" cy="926465"/>
          </a:xfrm>
          <a:prstGeom prst="rect">
            <a:avLst/>
          </a:prstGeom>
        </p:spPr>
        <p:txBody>
          <a:bodyPr vert="horz" wrap="square" lIns="0" tIns="44450" rIns="0" bIns="0" rtlCol="0">
            <a:spAutoFit/>
          </a:bodyPr>
          <a:lstStyle/>
          <a:p>
            <a:pPr marL="27305">
              <a:lnSpc>
                <a:spcPct val="100000"/>
              </a:lnSpc>
              <a:spcBef>
                <a:spcPts val="350"/>
              </a:spcBef>
            </a:pPr>
            <a:r>
              <a:rPr sz="1600" b="1" spc="-10" dirty="0">
                <a:solidFill>
                  <a:schemeClr val="tx1">
                    <a:lumMod val="75000"/>
                    <a:lumOff val="25000"/>
                  </a:schemeClr>
                </a:solidFill>
                <a:latin typeface="Arial"/>
                <a:cs typeface="Arial"/>
              </a:rPr>
              <a:t>DISSEMINATION</a:t>
            </a:r>
            <a:endParaRPr sz="1600" dirty="0">
              <a:solidFill>
                <a:schemeClr val="tx1">
                  <a:lumMod val="75000"/>
                  <a:lumOff val="25000"/>
                </a:schemeClr>
              </a:solidFill>
              <a:latin typeface="Arial"/>
              <a:cs typeface="Arial"/>
            </a:endParaRPr>
          </a:p>
          <a:p>
            <a:pPr marL="46355" marR="5080" indent="-34290" algn="just">
              <a:lnSpc>
                <a:spcPts val="1510"/>
              </a:lnSpc>
              <a:spcBef>
                <a:spcPts val="409"/>
              </a:spcBef>
            </a:pPr>
            <a:r>
              <a:rPr sz="1400" b="1" dirty="0">
                <a:solidFill>
                  <a:schemeClr val="tx1">
                    <a:lumMod val="75000"/>
                    <a:lumOff val="25000"/>
                  </a:schemeClr>
                </a:solidFill>
                <a:latin typeface="Arial"/>
                <a:cs typeface="Arial"/>
              </a:rPr>
              <a:t>of</a:t>
            </a:r>
            <a:r>
              <a:rPr sz="1400" b="1" spc="-20" dirty="0">
                <a:solidFill>
                  <a:schemeClr val="tx1">
                    <a:lumMod val="75000"/>
                    <a:lumOff val="25000"/>
                  </a:schemeClr>
                </a:solidFill>
                <a:latin typeface="Arial"/>
                <a:cs typeface="Arial"/>
              </a:rPr>
              <a:t> </a:t>
            </a:r>
            <a:r>
              <a:rPr sz="1400" b="1" dirty="0">
                <a:solidFill>
                  <a:schemeClr val="tx1">
                    <a:lumMod val="75000"/>
                    <a:lumOff val="25000"/>
                  </a:schemeClr>
                </a:solidFill>
                <a:latin typeface="Arial"/>
                <a:cs typeface="Arial"/>
              </a:rPr>
              <a:t>the</a:t>
            </a:r>
            <a:r>
              <a:rPr sz="1400" b="1" spc="-15" dirty="0">
                <a:solidFill>
                  <a:schemeClr val="tx1">
                    <a:lumMod val="75000"/>
                    <a:lumOff val="25000"/>
                  </a:schemeClr>
                </a:solidFill>
                <a:latin typeface="Arial"/>
                <a:cs typeface="Arial"/>
              </a:rPr>
              <a:t> </a:t>
            </a:r>
            <a:r>
              <a:rPr sz="1400" b="1" dirty="0">
                <a:solidFill>
                  <a:schemeClr val="tx1">
                    <a:lumMod val="75000"/>
                    <a:lumOff val="25000"/>
                  </a:schemeClr>
                </a:solidFill>
                <a:latin typeface="Arial"/>
                <a:cs typeface="Arial"/>
              </a:rPr>
              <a:t>data,</a:t>
            </a:r>
            <a:r>
              <a:rPr sz="1400" b="1" spc="-25" dirty="0">
                <a:solidFill>
                  <a:schemeClr val="tx1">
                    <a:lumMod val="75000"/>
                    <a:lumOff val="25000"/>
                  </a:schemeClr>
                </a:solidFill>
                <a:latin typeface="Arial"/>
                <a:cs typeface="Arial"/>
              </a:rPr>
              <a:t> </a:t>
            </a:r>
            <a:r>
              <a:rPr sz="1400" b="1" spc="-10" dirty="0">
                <a:solidFill>
                  <a:schemeClr val="tx1">
                    <a:lumMod val="75000"/>
                    <a:lumOff val="25000"/>
                  </a:schemeClr>
                </a:solidFill>
                <a:latin typeface="Arial"/>
                <a:cs typeface="Arial"/>
              </a:rPr>
              <a:t>analysis </a:t>
            </a:r>
            <a:r>
              <a:rPr sz="1400" b="1" dirty="0">
                <a:solidFill>
                  <a:schemeClr val="tx1">
                    <a:lumMod val="75000"/>
                    <a:lumOff val="25000"/>
                  </a:schemeClr>
                </a:solidFill>
                <a:latin typeface="Arial"/>
                <a:cs typeface="Arial"/>
              </a:rPr>
              <a:t>and</a:t>
            </a:r>
            <a:r>
              <a:rPr sz="1400" b="1" spc="-20" dirty="0">
                <a:solidFill>
                  <a:schemeClr val="tx1">
                    <a:lumMod val="75000"/>
                    <a:lumOff val="25000"/>
                  </a:schemeClr>
                </a:solidFill>
                <a:latin typeface="Arial"/>
                <a:cs typeface="Arial"/>
              </a:rPr>
              <a:t> </a:t>
            </a:r>
            <a:r>
              <a:rPr sz="1400" b="1" spc="-10" dirty="0">
                <a:solidFill>
                  <a:schemeClr val="tx1">
                    <a:lumMod val="75000"/>
                    <a:lumOff val="25000"/>
                  </a:schemeClr>
                </a:solidFill>
                <a:latin typeface="Arial"/>
                <a:cs typeface="Arial"/>
              </a:rPr>
              <a:t>methodologies </a:t>
            </a:r>
            <a:r>
              <a:rPr sz="1400" b="1" dirty="0">
                <a:solidFill>
                  <a:schemeClr val="tx1">
                    <a:lumMod val="75000"/>
                    <a:lumOff val="25000"/>
                  </a:schemeClr>
                </a:solidFill>
                <a:latin typeface="Arial"/>
                <a:cs typeface="Arial"/>
              </a:rPr>
              <a:t>to</a:t>
            </a:r>
            <a:r>
              <a:rPr sz="1400" b="1" spc="-20" dirty="0">
                <a:solidFill>
                  <a:schemeClr val="tx1">
                    <a:lumMod val="75000"/>
                    <a:lumOff val="25000"/>
                  </a:schemeClr>
                </a:solidFill>
                <a:latin typeface="Arial"/>
                <a:cs typeface="Arial"/>
              </a:rPr>
              <a:t> </a:t>
            </a:r>
            <a:r>
              <a:rPr sz="1400" b="1" dirty="0">
                <a:solidFill>
                  <a:schemeClr val="tx1">
                    <a:lumMod val="75000"/>
                    <a:lumOff val="25000"/>
                  </a:schemeClr>
                </a:solidFill>
                <a:latin typeface="Arial"/>
                <a:cs typeface="Arial"/>
              </a:rPr>
              <a:t>the</a:t>
            </a:r>
            <a:r>
              <a:rPr sz="1400" b="1" spc="-10" dirty="0">
                <a:solidFill>
                  <a:schemeClr val="tx1">
                    <a:lumMod val="75000"/>
                    <a:lumOff val="25000"/>
                  </a:schemeClr>
                </a:solidFill>
                <a:latin typeface="Arial"/>
                <a:cs typeface="Arial"/>
              </a:rPr>
              <a:t> community</a:t>
            </a:r>
            <a:endParaRPr sz="1400" dirty="0">
              <a:solidFill>
                <a:schemeClr val="tx1">
                  <a:lumMod val="75000"/>
                  <a:lumOff val="25000"/>
                </a:schemeClr>
              </a:solidFill>
              <a:latin typeface="Arial"/>
              <a:cs typeface="Arial"/>
            </a:endParaRPr>
          </a:p>
        </p:txBody>
      </p:sp>
    </p:spTree>
    <p:extLst>
      <p:ext uri="{BB962C8B-B14F-4D97-AF65-F5344CB8AC3E}">
        <p14:creationId xmlns:p14="http://schemas.microsoft.com/office/powerpoint/2010/main" val="528104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a:extLst>
              <a:ext uri="{C183D7F6-B498-43B3-948B-1728B52AA6E4}">
                <adec:decorative xmlns:adec="http://schemas.microsoft.com/office/drawing/2017/decorative" val="1"/>
              </a:ext>
            </a:extLst>
          </p:cNvPr>
          <p:cNvPicPr/>
          <p:nvPr/>
        </p:nvPicPr>
        <p:blipFill>
          <a:blip r:embed="rId2" cstate="print"/>
          <a:stretch>
            <a:fillRect/>
          </a:stretch>
        </p:blipFill>
        <p:spPr>
          <a:xfrm>
            <a:off x="1523" y="761"/>
            <a:ext cx="12188952" cy="6856463"/>
          </a:xfrm>
          <a:prstGeom prst="rect">
            <a:avLst/>
          </a:prstGeom>
        </p:spPr>
      </p:pic>
      <p:sp>
        <p:nvSpPr>
          <p:cNvPr id="3" name="object 3"/>
          <p:cNvSpPr txBox="1">
            <a:spLocks noGrp="1"/>
          </p:cNvSpPr>
          <p:nvPr>
            <p:ph type="title"/>
          </p:nvPr>
        </p:nvSpPr>
        <p:spPr>
          <a:xfrm>
            <a:off x="181514" y="1463054"/>
            <a:ext cx="11831955" cy="1220470"/>
          </a:xfrm>
          <a:prstGeom prst="rect">
            <a:avLst/>
          </a:prstGeom>
        </p:spPr>
        <p:txBody>
          <a:bodyPr vert="horz" wrap="square" lIns="0" tIns="61594" rIns="0" bIns="0" rtlCol="0">
            <a:spAutoFit/>
          </a:bodyPr>
          <a:lstStyle/>
          <a:p>
            <a:pPr marL="12700" marR="5080" algn="ctr">
              <a:lnSpc>
                <a:spcPts val="3020"/>
              </a:lnSpc>
              <a:spcBef>
                <a:spcPts val="484"/>
              </a:spcBef>
            </a:pPr>
            <a:r>
              <a:rPr sz="2800" dirty="0">
                <a:solidFill>
                  <a:srgbClr val="632E6C"/>
                </a:solidFill>
              </a:rPr>
              <a:t>Limited</a:t>
            </a:r>
            <a:r>
              <a:rPr sz="2800" spc="-114" dirty="0">
                <a:solidFill>
                  <a:srgbClr val="632E6C"/>
                </a:solidFill>
              </a:rPr>
              <a:t> </a:t>
            </a:r>
            <a:r>
              <a:rPr sz="2800" dirty="0">
                <a:solidFill>
                  <a:srgbClr val="632E6C"/>
                </a:solidFill>
              </a:rPr>
              <a:t>Competition:</a:t>
            </a:r>
            <a:r>
              <a:rPr sz="2800" spc="-105" dirty="0">
                <a:solidFill>
                  <a:srgbClr val="632E6C"/>
                </a:solidFill>
              </a:rPr>
              <a:t> </a:t>
            </a:r>
            <a:r>
              <a:rPr sz="2800" dirty="0">
                <a:solidFill>
                  <a:srgbClr val="632E6C"/>
                </a:solidFill>
              </a:rPr>
              <a:t>High</a:t>
            </a:r>
            <a:r>
              <a:rPr sz="2800" spc="-105" dirty="0">
                <a:solidFill>
                  <a:srgbClr val="632E6C"/>
                </a:solidFill>
              </a:rPr>
              <a:t> </a:t>
            </a:r>
            <a:r>
              <a:rPr sz="2800" dirty="0">
                <a:solidFill>
                  <a:srgbClr val="632E6C"/>
                </a:solidFill>
              </a:rPr>
              <a:t>Impact</a:t>
            </a:r>
            <a:r>
              <a:rPr sz="2800" spc="-105" dirty="0">
                <a:solidFill>
                  <a:srgbClr val="632E6C"/>
                </a:solidFill>
              </a:rPr>
              <a:t> </a:t>
            </a:r>
            <a:r>
              <a:rPr sz="2800" dirty="0">
                <a:solidFill>
                  <a:srgbClr val="632E6C"/>
                </a:solidFill>
              </a:rPr>
              <a:t>Specialized</a:t>
            </a:r>
            <a:r>
              <a:rPr sz="2800" spc="-120" dirty="0">
                <a:solidFill>
                  <a:srgbClr val="632E6C"/>
                </a:solidFill>
              </a:rPr>
              <a:t> </a:t>
            </a:r>
            <a:r>
              <a:rPr sz="2800" dirty="0">
                <a:solidFill>
                  <a:srgbClr val="632E6C"/>
                </a:solidFill>
              </a:rPr>
              <a:t>Innovation</a:t>
            </a:r>
            <a:r>
              <a:rPr sz="2800" spc="-95" dirty="0">
                <a:solidFill>
                  <a:srgbClr val="632E6C"/>
                </a:solidFill>
              </a:rPr>
              <a:t> </a:t>
            </a:r>
            <a:r>
              <a:rPr sz="2800" dirty="0">
                <a:solidFill>
                  <a:srgbClr val="632E6C"/>
                </a:solidFill>
              </a:rPr>
              <a:t>Programs</a:t>
            </a:r>
            <a:r>
              <a:rPr sz="2800" spc="-114" dirty="0">
                <a:solidFill>
                  <a:srgbClr val="632E6C"/>
                </a:solidFill>
              </a:rPr>
              <a:t> </a:t>
            </a:r>
            <a:r>
              <a:rPr sz="2800" spc="-25" dirty="0">
                <a:solidFill>
                  <a:srgbClr val="632E6C"/>
                </a:solidFill>
              </a:rPr>
              <a:t>in </a:t>
            </a:r>
            <a:r>
              <a:rPr sz="2800" dirty="0">
                <a:solidFill>
                  <a:srgbClr val="632E6C"/>
                </a:solidFill>
              </a:rPr>
              <a:t>Clinical</a:t>
            </a:r>
            <a:r>
              <a:rPr sz="2800" spc="-85" dirty="0">
                <a:solidFill>
                  <a:srgbClr val="632E6C"/>
                </a:solidFill>
              </a:rPr>
              <a:t> </a:t>
            </a:r>
            <a:r>
              <a:rPr sz="2800" dirty="0">
                <a:solidFill>
                  <a:srgbClr val="632E6C"/>
                </a:solidFill>
              </a:rPr>
              <a:t>and</a:t>
            </a:r>
            <a:r>
              <a:rPr sz="2800" spc="-70" dirty="0">
                <a:solidFill>
                  <a:srgbClr val="632E6C"/>
                </a:solidFill>
              </a:rPr>
              <a:t> </a:t>
            </a:r>
            <a:r>
              <a:rPr sz="2800" spc="-20" dirty="0">
                <a:solidFill>
                  <a:srgbClr val="632E6C"/>
                </a:solidFill>
              </a:rPr>
              <a:t>Translational</a:t>
            </a:r>
            <a:r>
              <a:rPr sz="2800" spc="-75" dirty="0">
                <a:solidFill>
                  <a:srgbClr val="632E6C"/>
                </a:solidFill>
              </a:rPr>
              <a:t> </a:t>
            </a:r>
            <a:r>
              <a:rPr sz="2800" dirty="0">
                <a:solidFill>
                  <a:srgbClr val="632E6C"/>
                </a:solidFill>
              </a:rPr>
              <a:t>Science</a:t>
            </a:r>
            <a:r>
              <a:rPr sz="2800" spc="-75" dirty="0">
                <a:solidFill>
                  <a:srgbClr val="632E6C"/>
                </a:solidFill>
              </a:rPr>
              <a:t> </a:t>
            </a:r>
            <a:r>
              <a:rPr sz="2800" dirty="0">
                <a:solidFill>
                  <a:srgbClr val="632E6C"/>
                </a:solidFill>
              </a:rPr>
              <a:t>for</a:t>
            </a:r>
            <a:r>
              <a:rPr sz="2800" spc="-75" dirty="0">
                <a:solidFill>
                  <a:srgbClr val="632E6C"/>
                </a:solidFill>
              </a:rPr>
              <a:t> </a:t>
            </a:r>
            <a:r>
              <a:rPr sz="2800" dirty="0">
                <a:solidFill>
                  <a:srgbClr val="632E6C"/>
                </a:solidFill>
              </a:rPr>
              <a:t>UM1</a:t>
            </a:r>
            <a:r>
              <a:rPr sz="2800" spc="-75" dirty="0">
                <a:solidFill>
                  <a:srgbClr val="632E6C"/>
                </a:solidFill>
              </a:rPr>
              <a:t> </a:t>
            </a:r>
            <a:r>
              <a:rPr sz="2800" dirty="0">
                <a:solidFill>
                  <a:srgbClr val="632E6C"/>
                </a:solidFill>
              </a:rPr>
              <a:t>CTSA</a:t>
            </a:r>
            <a:r>
              <a:rPr sz="2800" spc="-165" dirty="0">
                <a:solidFill>
                  <a:srgbClr val="632E6C"/>
                </a:solidFill>
              </a:rPr>
              <a:t> </a:t>
            </a:r>
            <a:r>
              <a:rPr sz="2800" dirty="0">
                <a:solidFill>
                  <a:srgbClr val="632E6C"/>
                </a:solidFill>
              </a:rPr>
              <a:t>Hub</a:t>
            </a:r>
            <a:r>
              <a:rPr sz="2800" spc="-170" dirty="0">
                <a:solidFill>
                  <a:srgbClr val="632E6C"/>
                </a:solidFill>
              </a:rPr>
              <a:t> </a:t>
            </a:r>
            <a:r>
              <a:rPr sz="2800" spc="-10" dirty="0">
                <a:solidFill>
                  <a:srgbClr val="632E6C"/>
                </a:solidFill>
              </a:rPr>
              <a:t>Awards</a:t>
            </a:r>
            <a:endParaRPr sz="2800"/>
          </a:p>
          <a:p>
            <a:pPr algn="ctr">
              <a:lnSpc>
                <a:spcPts val="2985"/>
              </a:lnSpc>
            </a:pPr>
            <a:r>
              <a:rPr sz="2800" dirty="0">
                <a:solidFill>
                  <a:srgbClr val="632E6C"/>
                </a:solidFill>
              </a:rPr>
              <a:t>(RC2</a:t>
            </a:r>
            <a:r>
              <a:rPr sz="2800" spc="-100" dirty="0">
                <a:solidFill>
                  <a:srgbClr val="632E6C"/>
                </a:solidFill>
              </a:rPr>
              <a:t> </a:t>
            </a:r>
            <a:r>
              <a:rPr sz="2800" dirty="0">
                <a:solidFill>
                  <a:srgbClr val="632E6C"/>
                </a:solidFill>
              </a:rPr>
              <a:t>Clinical</a:t>
            </a:r>
            <a:r>
              <a:rPr sz="2800" spc="-120" dirty="0">
                <a:solidFill>
                  <a:srgbClr val="632E6C"/>
                </a:solidFill>
              </a:rPr>
              <a:t> </a:t>
            </a:r>
            <a:r>
              <a:rPr sz="2800" spc="-10" dirty="0">
                <a:solidFill>
                  <a:srgbClr val="632E6C"/>
                </a:solidFill>
              </a:rPr>
              <a:t>Trials</a:t>
            </a:r>
            <a:r>
              <a:rPr sz="2800" spc="-110" dirty="0">
                <a:solidFill>
                  <a:srgbClr val="632E6C"/>
                </a:solidFill>
              </a:rPr>
              <a:t> </a:t>
            </a:r>
            <a:r>
              <a:rPr sz="2800" spc="-10" dirty="0">
                <a:solidFill>
                  <a:srgbClr val="632E6C"/>
                </a:solidFill>
              </a:rPr>
              <a:t>Optional)</a:t>
            </a:r>
            <a:endParaRPr sz="2800"/>
          </a:p>
        </p:txBody>
      </p:sp>
      <p:sp>
        <p:nvSpPr>
          <p:cNvPr id="4" name="object 4"/>
          <p:cNvSpPr txBox="1"/>
          <p:nvPr/>
        </p:nvSpPr>
        <p:spPr>
          <a:xfrm>
            <a:off x="673721" y="2494110"/>
            <a:ext cx="8312150" cy="4053204"/>
          </a:xfrm>
          <a:prstGeom prst="rect">
            <a:avLst/>
          </a:prstGeom>
        </p:spPr>
        <p:txBody>
          <a:bodyPr vert="horz" wrap="square" lIns="0" tIns="133985" rIns="0" bIns="0" rtlCol="0">
            <a:spAutoFit/>
          </a:bodyPr>
          <a:lstStyle/>
          <a:p>
            <a:pPr marL="2533015" algn="ctr">
              <a:lnSpc>
                <a:spcPct val="100000"/>
              </a:lnSpc>
              <a:spcBef>
                <a:spcPts val="1055"/>
              </a:spcBef>
            </a:pPr>
            <a:r>
              <a:rPr sz="2800" b="1" u="sng" spc="-75" dirty="0">
                <a:solidFill>
                  <a:srgbClr val="0562C1"/>
                </a:solidFill>
                <a:uFill>
                  <a:solidFill>
                    <a:srgbClr val="0562C1"/>
                  </a:solidFill>
                </a:uFill>
                <a:latin typeface="Arial"/>
                <a:cs typeface="Arial"/>
                <a:hlinkClick r:id="rId3"/>
              </a:rPr>
              <a:t>PAR-</a:t>
            </a:r>
            <a:r>
              <a:rPr sz="2800" b="1" u="sng" spc="-20" dirty="0">
                <a:solidFill>
                  <a:srgbClr val="0562C1"/>
                </a:solidFill>
                <a:uFill>
                  <a:solidFill>
                    <a:srgbClr val="0562C1"/>
                  </a:solidFill>
                </a:uFill>
                <a:latin typeface="Arial"/>
                <a:cs typeface="Arial"/>
                <a:hlinkClick r:id="rId3"/>
              </a:rPr>
              <a:t>24-</a:t>
            </a:r>
            <a:r>
              <a:rPr sz="2800" b="1" u="sng" spc="-25" dirty="0">
                <a:solidFill>
                  <a:srgbClr val="0562C1"/>
                </a:solidFill>
                <a:uFill>
                  <a:solidFill>
                    <a:srgbClr val="0562C1"/>
                  </a:solidFill>
                </a:uFill>
                <a:latin typeface="Arial"/>
                <a:cs typeface="Arial"/>
                <a:hlinkClick r:id="rId3"/>
              </a:rPr>
              <a:t>054</a:t>
            </a:r>
            <a:endParaRPr sz="2800" dirty="0">
              <a:latin typeface="Arial"/>
              <a:cs typeface="Arial"/>
            </a:endParaRPr>
          </a:p>
          <a:p>
            <a:pPr marL="2532380" algn="ctr">
              <a:lnSpc>
                <a:spcPct val="100000"/>
              </a:lnSpc>
              <a:spcBef>
                <a:spcPts val="610"/>
              </a:spcBef>
            </a:pPr>
            <a:r>
              <a:rPr sz="1800" b="1" dirty="0">
                <a:latin typeface="Arial"/>
                <a:cs typeface="Arial"/>
              </a:rPr>
              <a:t>Reissue</a:t>
            </a:r>
            <a:r>
              <a:rPr sz="1800" b="1" spc="-5" dirty="0">
                <a:latin typeface="Arial"/>
                <a:cs typeface="Arial"/>
              </a:rPr>
              <a:t> </a:t>
            </a:r>
            <a:r>
              <a:rPr sz="1800" b="1" dirty="0">
                <a:latin typeface="Arial"/>
                <a:cs typeface="Arial"/>
              </a:rPr>
              <a:t>of</a:t>
            </a:r>
            <a:r>
              <a:rPr sz="1800" b="1" spc="10" dirty="0">
                <a:latin typeface="Arial"/>
                <a:cs typeface="Arial"/>
              </a:rPr>
              <a:t> </a:t>
            </a:r>
            <a:r>
              <a:rPr sz="1800" b="1" spc="-45" dirty="0">
                <a:latin typeface="Arial"/>
                <a:cs typeface="Arial"/>
              </a:rPr>
              <a:t>PAR-</a:t>
            </a:r>
            <a:r>
              <a:rPr sz="1800" b="1" spc="-10" dirty="0">
                <a:latin typeface="Arial"/>
                <a:cs typeface="Arial"/>
              </a:rPr>
              <a:t>21-</a:t>
            </a:r>
            <a:r>
              <a:rPr sz="1800" b="1" spc="-25" dirty="0">
                <a:latin typeface="Arial"/>
                <a:cs typeface="Arial"/>
              </a:rPr>
              <a:t>340</a:t>
            </a:r>
            <a:endParaRPr sz="1800" dirty="0">
              <a:latin typeface="Arial"/>
              <a:cs typeface="Arial"/>
            </a:endParaRPr>
          </a:p>
          <a:p>
            <a:pPr marL="2486025" algn="ctr">
              <a:lnSpc>
                <a:spcPct val="100000"/>
              </a:lnSpc>
              <a:spcBef>
                <a:spcPts val="710"/>
              </a:spcBef>
            </a:pPr>
            <a:r>
              <a:rPr sz="1800" dirty="0">
                <a:solidFill>
                  <a:schemeClr val="tx1">
                    <a:lumMod val="75000"/>
                    <a:lumOff val="25000"/>
                  </a:schemeClr>
                </a:solidFill>
                <a:latin typeface="Arial"/>
                <a:cs typeface="Arial"/>
              </a:rPr>
              <a:t>Pablo</a:t>
            </a:r>
            <a:r>
              <a:rPr sz="1800" spc="-40" dirty="0">
                <a:solidFill>
                  <a:schemeClr val="tx1">
                    <a:lumMod val="75000"/>
                    <a:lumOff val="25000"/>
                  </a:schemeClr>
                </a:solidFill>
                <a:latin typeface="Arial"/>
                <a:cs typeface="Arial"/>
              </a:rPr>
              <a:t> </a:t>
            </a:r>
            <a:r>
              <a:rPr sz="1800" dirty="0">
                <a:solidFill>
                  <a:schemeClr val="tx1">
                    <a:lumMod val="75000"/>
                    <a:lumOff val="25000"/>
                  </a:schemeClr>
                </a:solidFill>
                <a:latin typeface="Arial"/>
                <a:cs typeface="Arial"/>
              </a:rPr>
              <a:t>Cure,</a:t>
            </a:r>
            <a:r>
              <a:rPr sz="1800" spc="-30" dirty="0">
                <a:solidFill>
                  <a:schemeClr val="tx1">
                    <a:lumMod val="75000"/>
                    <a:lumOff val="25000"/>
                  </a:schemeClr>
                </a:solidFill>
                <a:latin typeface="Arial"/>
                <a:cs typeface="Arial"/>
              </a:rPr>
              <a:t> </a:t>
            </a:r>
            <a:r>
              <a:rPr sz="1800" dirty="0">
                <a:solidFill>
                  <a:schemeClr val="tx1">
                    <a:lumMod val="75000"/>
                    <a:lumOff val="25000"/>
                  </a:schemeClr>
                </a:solidFill>
                <a:latin typeface="Arial"/>
                <a:cs typeface="Arial"/>
              </a:rPr>
              <a:t>M.D.,</a:t>
            </a:r>
            <a:r>
              <a:rPr sz="1800" spc="-30" dirty="0">
                <a:solidFill>
                  <a:schemeClr val="tx1">
                    <a:lumMod val="75000"/>
                    <a:lumOff val="25000"/>
                  </a:schemeClr>
                </a:solidFill>
                <a:latin typeface="Arial"/>
                <a:cs typeface="Arial"/>
              </a:rPr>
              <a:t> M.P.H,</a:t>
            </a:r>
            <a:r>
              <a:rPr sz="1800" spc="-25" dirty="0">
                <a:solidFill>
                  <a:schemeClr val="tx1">
                    <a:lumMod val="75000"/>
                    <a:lumOff val="25000"/>
                  </a:schemeClr>
                </a:solidFill>
                <a:latin typeface="Arial"/>
                <a:cs typeface="Arial"/>
              </a:rPr>
              <a:t> </a:t>
            </a:r>
            <a:r>
              <a:rPr sz="1800" spc="-10" dirty="0">
                <a:solidFill>
                  <a:schemeClr val="tx1">
                    <a:lumMod val="75000"/>
                    <a:lumOff val="25000"/>
                  </a:schemeClr>
                </a:solidFill>
                <a:latin typeface="Arial"/>
                <a:cs typeface="Arial"/>
              </a:rPr>
              <a:t>Program</a:t>
            </a:r>
            <a:endParaRPr sz="1800" dirty="0">
              <a:solidFill>
                <a:schemeClr val="tx1">
                  <a:lumMod val="75000"/>
                  <a:lumOff val="25000"/>
                </a:schemeClr>
              </a:solidFill>
              <a:latin typeface="Arial"/>
              <a:cs typeface="Arial"/>
            </a:endParaRPr>
          </a:p>
          <a:p>
            <a:pPr marL="3072765" marR="578485" algn="ctr">
              <a:lnSpc>
                <a:spcPct val="156300"/>
              </a:lnSpc>
              <a:spcBef>
                <a:spcPts val="5"/>
              </a:spcBef>
            </a:pPr>
            <a:r>
              <a:rPr sz="1800" dirty="0">
                <a:solidFill>
                  <a:schemeClr val="tx1">
                    <a:lumMod val="75000"/>
                    <a:lumOff val="25000"/>
                  </a:schemeClr>
                </a:solidFill>
                <a:latin typeface="Arial"/>
                <a:cs typeface="Arial"/>
              </a:rPr>
              <a:t>Erin</a:t>
            </a:r>
            <a:r>
              <a:rPr sz="1800" spc="-35" dirty="0">
                <a:solidFill>
                  <a:schemeClr val="tx1">
                    <a:lumMod val="75000"/>
                    <a:lumOff val="25000"/>
                  </a:schemeClr>
                </a:solidFill>
                <a:latin typeface="Arial"/>
                <a:cs typeface="Arial"/>
              </a:rPr>
              <a:t> </a:t>
            </a:r>
            <a:r>
              <a:rPr sz="1800" dirty="0">
                <a:solidFill>
                  <a:schemeClr val="tx1">
                    <a:lumMod val="75000"/>
                    <a:lumOff val="25000"/>
                  </a:schemeClr>
                </a:solidFill>
                <a:latin typeface="Arial"/>
                <a:cs typeface="Arial"/>
              </a:rPr>
              <a:t>Davis,</a:t>
            </a:r>
            <a:r>
              <a:rPr sz="1800" spc="-30" dirty="0">
                <a:solidFill>
                  <a:schemeClr val="tx1">
                    <a:lumMod val="75000"/>
                    <a:lumOff val="25000"/>
                  </a:schemeClr>
                </a:solidFill>
                <a:latin typeface="Arial"/>
                <a:cs typeface="Arial"/>
              </a:rPr>
              <a:t> </a:t>
            </a:r>
            <a:r>
              <a:rPr sz="1800" dirty="0">
                <a:solidFill>
                  <a:schemeClr val="tx1">
                    <a:lumMod val="75000"/>
                    <a:lumOff val="25000"/>
                  </a:schemeClr>
                </a:solidFill>
                <a:latin typeface="Arial"/>
                <a:cs typeface="Arial"/>
              </a:rPr>
              <a:t>M.B.A.,</a:t>
            </a:r>
            <a:r>
              <a:rPr sz="1800" spc="-20" dirty="0">
                <a:solidFill>
                  <a:schemeClr val="tx1">
                    <a:lumMod val="75000"/>
                    <a:lumOff val="25000"/>
                  </a:schemeClr>
                </a:solidFill>
                <a:latin typeface="Arial"/>
                <a:cs typeface="Arial"/>
              </a:rPr>
              <a:t> </a:t>
            </a:r>
            <a:r>
              <a:rPr sz="1800" dirty="0">
                <a:solidFill>
                  <a:schemeClr val="tx1">
                    <a:lumMod val="75000"/>
                    <a:lumOff val="25000"/>
                  </a:schemeClr>
                </a:solidFill>
                <a:latin typeface="Arial"/>
                <a:cs typeface="Arial"/>
              </a:rPr>
              <a:t>Grants</a:t>
            </a:r>
            <a:r>
              <a:rPr sz="1800" spc="-20" dirty="0">
                <a:solidFill>
                  <a:schemeClr val="tx1">
                    <a:lumMod val="75000"/>
                    <a:lumOff val="25000"/>
                  </a:schemeClr>
                </a:solidFill>
                <a:latin typeface="Arial"/>
                <a:cs typeface="Arial"/>
              </a:rPr>
              <a:t> </a:t>
            </a:r>
            <a:r>
              <a:rPr sz="1800" spc="-10" dirty="0">
                <a:solidFill>
                  <a:schemeClr val="tx1">
                    <a:lumMod val="75000"/>
                    <a:lumOff val="25000"/>
                  </a:schemeClr>
                </a:solidFill>
                <a:latin typeface="Arial"/>
                <a:cs typeface="Arial"/>
              </a:rPr>
              <a:t>Management </a:t>
            </a:r>
            <a:r>
              <a:rPr sz="1800" dirty="0">
                <a:solidFill>
                  <a:schemeClr val="tx1">
                    <a:lumMod val="75000"/>
                    <a:lumOff val="25000"/>
                  </a:schemeClr>
                </a:solidFill>
                <a:latin typeface="Arial"/>
                <a:cs typeface="Arial"/>
              </a:rPr>
              <a:t>Nichol</a:t>
            </a:r>
            <a:r>
              <a:rPr sz="1800" spc="-30" dirty="0">
                <a:solidFill>
                  <a:schemeClr val="tx1">
                    <a:lumMod val="75000"/>
                    <a:lumOff val="25000"/>
                  </a:schemeClr>
                </a:solidFill>
                <a:latin typeface="Arial"/>
                <a:cs typeface="Arial"/>
              </a:rPr>
              <a:t> </a:t>
            </a:r>
            <a:r>
              <a:rPr sz="1800" dirty="0">
                <a:solidFill>
                  <a:schemeClr val="tx1">
                    <a:lumMod val="75000"/>
                    <a:lumOff val="25000"/>
                  </a:schemeClr>
                </a:solidFill>
                <a:latin typeface="Arial"/>
                <a:cs typeface="Arial"/>
              </a:rPr>
              <a:t>Cleveland,</a:t>
            </a:r>
            <a:r>
              <a:rPr sz="1800" spc="-40" dirty="0">
                <a:solidFill>
                  <a:schemeClr val="tx1">
                    <a:lumMod val="75000"/>
                    <a:lumOff val="25000"/>
                  </a:schemeClr>
                </a:solidFill>
                <a:latin typeface="Arial"/>
                <a:cs typeface="Arial"/>
              </a:rPr>
              <a:t> </a:t>
            </a:r>
            <a:r>
              <a:rPr sz="1800" dirty="0">
                <a:solidFill>
                  <a:schemeClr val="tx1">
                    <a:lumMod val="75000"/>
                    <a:lumOff val="25000"/>
                  </a:schemeClr>
                </a:solidFill>
                <a:latin typeface="Arial"/>
                <a:cs typeface="Arial"/>
              </a:rPr>
              <a:t>M.Ed.,</a:t>
            </a:r>
            <a:r>
              <a:rPr sz="1800" spc="-15" dirty="0">
                <a:solidFill>
                  <a:schemeClr val="tx1">
                    <a:lumMod val="75000"/>
                    <a:lumOff val="25000"/>
                  </a:schemeClr>
                </a:solidFill>
                <a:latin typeface="Arial"/>
                <a:cs typeface="Arial"/>
              </a:rPr>
              <a:t> </a:t>
            </a:r>
            <a:r>
              <a:rPr sz="1800" dirty="0">
                <a:solidFill>
                  <a:schemeClr val="tx1">
                    <a:lumMod val="75000"/>
                    <a:lumOff val="25000"/>
                  </a:schemeClr>
                </a:solidFill>
                <a:latin typeface="Arial"/>
                <a:cs typeface="Arial"/>
              </a:rPr>
              <a:t>Grants</a:t>
            </a:r>
            <a:r>
              <a:rPr sz="1800" spc="-25" dirty="0">
                <a:solidFill>
                  <a:schemeClr val="tx1">
                    <a:lumMod val="75000"/>
                    <a:lumOff val="25000"/>
                  </a:schemeClr>
                </a:solidFill>
                <a:latin typeface="Arial"/>
                <a:cs typeface="Arial"/>
              </a:rPr>
              <a:t> </a:t>
            </a:r>
            <a:r>
              <a:rPr sz="1800" spc="-10" dirty="0">
                <a:solidFill>
                  <a:schemeClr val="tx1">
                    <a:lumMod val="75000"/>
                    <a:lumOff val="25000"/>
                  </a:schemeClr>
                </a:solidFill>
                <a:latin typeface="Arial"/>
                <a:cs typeface="Arial"/>
              </a:rPr>
              <a:t>Management </a:t>
            </a:r>
            <a:r>
              <a:rPr sz="1800" dirty="0">
                <a:solidFill>
                  <a:schemeClr val="tx1">
                    <a:lumMod val="75000"/>
                    <a:lumOff val="25000"/>
                  </a:schemeClr>
                </a:solidFill>
                <a:latin typeface="Arial"/>
                <a:cs typeface="Arial"/>
              </a:rPr>
              <a:t>Jing</a:t>
            </a:r>
            <a:r>
              <a:rPr sz="1800" spc="-30" dirty="0">
                <a:solidFill>
                  <a:schemeClr val="tx1">
                    <a:lumMod val="75000"/>
                    <a:lumOff val="25000"/>
                  </a:schemeClr>
                </a:solidFill>
                <a:latin typeface="Arial"/>
                <a:cs typeface="Arial"/>
              </a:rPr>
              <a:t> </a:t>
            </a:r>
            <a:r>
              <a:rPr sz="1800" dirty="0">
                <a:solidFill>
                  <a:schemeClr val="tx1">
                    <a:lumMod val="75000"/>
                    <a:lumOff val="25000"/>
                  </a:schemeClr>
                </a:solidFill>
                <a:latin typeface="Arial"/>
                <a:cs typeface="Arial"/>
              </a:rPr>
              <a:t>Chen,</a:t>
            </a:r>
            <a:r>
              <a:rPr sz="1800" spc="-10" dirty="0">
                <a:solidFill>
                  <a:schemeClr val="tx1">
                    <a:lumMod val="75000"/>
                    <a:lumOff val="25000"/>
                  </a:schemeClr>
                </a:solidFill>
                <a:latin typeface="Arial"/>
                <a:cs typeface="Arial"/>
              </a:rPr>
              <a:t> </a:t>
            </a:r>
            <a:r>
              <a:rPr sz="1800" dirty="0">
                <a:solidFill>
                  <a:schemeClr val="tx1">
                    <a:lumMod val="75000"/>
                    <a:lumOff val="25000"/>
                  </a:schemeClr>
                </a:solidFill>
                <a:latin typeface="Arial"/>
                <a:cs typeface="Arial"/>
              </a:rPr>
              <a:t>Ph.D.,</a:t>
            </a:r>
            <a:r>
              <a:rPr sz="1800" spc="-15" dirty="0">
                <a:solidFill>
                  <a:schemeClr val="tx1">
                    <a:lumMod val="75000"/>
                    <a:lumOff val="25000"/>
                  </a:schemeClr>
                </a:solidFill>
                <a:latin typeface="Arial"/>
                <a:cs typeface="Arial"/>
              </a:rPr>
              <a:t> </a:t>
            </a:r>
            <a:r>
              <a:rPr sz="1800" dirty="0">
                <a:solidFill>
                  <a:schemeClr val="tx1">
                    <a:lumMod val="75000"/>
                    <a:lumOff val="25000"/>
                  </a:schemeClr>
                </a:solidFill>
                <a:latin typeface="Arial"/>
                <a:cs typeface="Arial"/>
              </a:rPr>
              <a:t>Scientific</a:t>
            </a:r>
            <a:r>
              <a:rPr sz="1800" spc="-10" dirty="0">
                <a:solidFill>
                  <a:schemeClr val="tx1">
                    <a:lumMod val="75000"/>
                    <a:lumOff val="25000"/>
                  </a:schemeClr>
                </a:solidFill>
                <a:latin typeface="Arial"/>
                <a:cs typeface="Arial"/>
              </a:rPr>
              <a:t> Review</a:t>
            </a:r>
            <a:endParaRPr sz="1800" dirty="0">
              <a:solidFill>
                <a:schemeClr val="tx1">
                  <a:lumMod val="75000"/>
                  <a:lumOff val="25000"/>
                </a:schemeClr>
              </a:solidFill>
              <a:latin typeface="Arial"/>
              <a:cs typeface="Arial"/>
            </a:endParaRPr>
          </a:p>
          <a:p>
            <a:pPr marL="2486025" algn="ctr">
              <a:lnSpc>
                <a:spcPct val="100000"/>
              </a:lnSpc>
              <a:spcBef>
                <a:spcPts val="1220"/>
              </a:spcBef>
            </a:pPr>
            <a:r>
              <a:rPr sz="1800" dirty="0">
                <a:solidFill>
                  <a:schemeClr val="tx1">
                    <a:lumMod val="75000"/>
                    <a:lumOff val="25000"/>
                  </a:schemeClr>
                </a:solidFill>
                <a:latin typeface="Arial"/>
                <a:cs typeface="Arial"/>
              </a:rPr>
              <a:t>Victor</a:t>
            </a:r>
            <a:r>
              <a:rPr sz="1800" spc="-30" dirty="0">
                <a:solidFill>
                  <a:schemeClr val="tx1">
                    <a:lumMod val="75000"/>
                    <a:lumOff val="25000"/>
                  </a:schemeClr>
                </a:solidFill>
                <a:latin typeface="Arial"/>
                <a:cs typeface="Arial"/>
              </a:rPr>
              <a:t> </a:t>
            </a:r>
            <a:r>
              <a:rPr sz="1800" dirty="0">
                <a:solidFill>
                  <a:schemeClr val="tx1">
                    <a:lumMod val="75000"/>
                    <a:lumOff val="25000"/>
                  </a:schemeClr>
                </a:solidFill>
                <a:latin typeface="Arial"/>
                <a:cs typeface="Arial"/>
              </a:rPr>
              <a:t>Henriquez,</a:t>
            </a:r>
            <a:r>
              <a:rPr sz="1800" spc="-40" dirty="0">
                <a:solidFill>
                  <a:schemeClr val="tx1">
                    <a:lumMod val="75000"/>
                    <a:lumOff val="25000"/>
                  </a:schemeClr>
                </a:solidFill>
                <a:latin typeface="Arial"/>
                <a:cs typeface="Arial"/>
              </a:rPr>
              <a:t> </a:t>
            </a:r>
            <a:r>
              <a:rPr sz="1800" dirty="0">
                <a:solidFill>
                  <a:schemeClr val="tx1">
                    <a:lumMod val="75000"/>
                    <a:lumOff val="25000"/>
                  </a:schemeClr>
                </a:solidFill>
                <a:latin typeface="Arial"/>
                <a:cs typeface="Arial"/>
              </a:rPr>
              <a:t>Ph.D.,</a:t>
            </a:r>
            <a:r>
              <a:rPr sz="1800" spc="-20" dirty="0">
                <a:solidFill>
                  <a:schemeClr val="tx1">
                    <a:lumMod val="75000"/>
                    <a:lumOff val="25000"/>
                  </a:schemeClr>
                </a:solidFill>
                <a:latin typeface="Arial"/>
                <a:cs typeface="Arial"/>
              </a:rPr>
              <a:t> </a:t>
            </a:r>
            <a:r>
              <a:rPr sz="1800" dirty="0">
                <a:solidFill>
                  <a:schemeClr val="tx1">
                    <a:lumMod val="75000"/>
                    <a:lumOff val="25000"/>
                  </a:schemeClr>
                </a:solidFill>
                <a:latin typeface="Arial"/>
                <a:cs typeface="Arial"/>
              </a:rPr>
              <a:t>Scientific</a:t>
            </a:r>
            <a:r>
              <a:rPr sz="1800" spc="-30" dirty="0">
                <a:solidFill>
                  <a:schemeClr val="tx1">
                    <a:lumMod val="75000"/>
                    <a:lumOff val="25000"/>
                  </a:schemeClr>
                </a:solidFill>
                <a:latin typeface="Arial"/>
                <a:cs typeface="Arial"/>
              </a:rPr>
              <a:t> </a:t>
            </a:r>
            <a:r>
              <a:rPr sz="1800" spc="-10" dirty="0">
                <a:solidFill>
                  <a:schemeClr val="tx1">
                    <a:lumMod val="75000"/>
                    <a:lumOff val="25000"/>
                  </a:schemeClr>
                </a:solidFill>
                <a:latin typeface="Arial"/>
                <a:cs typeface="Arial"/>
              </a:rPr>
              <a:t>Review</a:t>
            </a:r>
            <a:endParaRPr sz="1800" dirty="0">
              <a:solidFill>
                <a:schemeClr val="tx1">
                  <a:lumMod val="75000"/>
                  <a:lumOff val="25000"/>
                </a:schemeClr>
              </a:solidFill>
              <a:latin typeface="Arial"/>
              <a:cs typeface="Arial"/>
            </a:endParaRPr>
          </a:p>
          <a:p>
            <a:pPr marL="2531745" algn="ctr">
              <a:lnSpc>
                <a:spcPct val="100000"/>
              </a:lnSpc>
              <a:spcBef>
                <a:spcPts val="765"/>
              </a:spcBef>
            </a:pPr>
            <a:r>
              <a:rPr sz="2400" i="1" dirty="0">
                <a:solidFill>
                  <a:schemeClr val="tx1">
                    <a:lumMod val="75000"/>
                    <a:lumOff val="25000"/>
                  </a:schemeClr>
                </a:solidFill>
                <a:latin typeface="Arial"/>
                <a:cs typeface="Arial"/>
              </a:rPr>
              <a:t>December</a:t>
            </a:r>
            <a:r>
              <a:rPr sz="2400" i="1" spc="-55" dirty="0">
                <a:solidFill>
                  <a:schemeClr val="tx1">
                    <a:lumMod val="75000"/>
                    <a:lumOff val="25000"/>
                  </a:schemeClr>
                </a:solidFill>
                <a:latin typeface="Arial"/>
                <a:cs typeface="Arial"/>
              </a:rPr>
              <a:t> </a:t>
            </a:r>
            <a:r>
              <a:rPr sz="2400" i="1" dirty="0">
                <a:solidFill>
                  <a:schemeClr val="tx1">
                    <a:lumMod val="75000"/>
                    <a:lumOff val="25000"/>
                  </a:schemeClr>
                </a:solidFill>
                <a:latin typeface="Arial"/>
                <a:cs typeface="Arial"/>
              </a:rPr>
              <a:t>7,</a:t>
            </a:r>
            <a:r>
              <a:rPr sz="2400" i="1" spc="-75" dirty="0">
                <a:solidFill>
                  <a:schemeClr val="tx1">
                    <a:lumMod val="75000"/>
                    <a:lumOff val="25000"/>
                  </a:schemeClr>
                </a:solidFill>
                <a:latin typeface="Arial"/>
                <a:cs typeface="Arial"/>
              </a:rPr>
              <a:t> </a:t>
            </a:r>
            <a:r>
              <a:rPr sz="2400" i="1" spc="-20" dirty="0">
                <a:solidFill>
                  <a:schemeClr val="tx1">
                    <a:lumMod val="75000"/>
                    <a:lumOff val="25000"/>
                  </a:schemeClr>
                </a:solidFill>
                <a:latin typeface="Arial"/>
                <a:cs typeface="Arial"/>
              </a:rPr>
              <a:t>2023</a:t>
            </a:r>
            <a:endParaRPr sz="2400" dirty="0">
              <a:solidFill>
                <a:schemeClr val="tx1">
                  <a:lumMod val="75000"/>
                  <a:lumOff val="25000"/>
                </a:schemeClr>
              </a:solidFill>
              <a:latin typeface="Arial"/>
              <a:cs typeface="Arial"/>
            </a:endParaRPr>
          </a:p>
          <a:p>
            <a:pPr marL="12700">
              <a:lnSpc>
                <a:spcPct val="100000"/>
              </a:lnSpc>
              <a:spcBef>
                <a:spcPts val="2440"/>
              </a:spcBef>
            </a:pPr>
            <a:r>
              <a:rPr sz="1800" b="1" dirty="0">
                <a:solidFill>
                  <a:srgbClr val="632E6C"/>
                </a:solidFill>
                <a:latin typeface="Arial"/>
                <a:cs typeface="Arial"/>
              </a:rPr>
              <a:t>During</a:t>
            </a:r>
            <a:r>
              <a:rPr sz="1800" b="1" spc="-40" dirty="0">
                <a:solidFill>
                  <a:srgbClr val="632E6C"/>
                </a:solidFill>
                <a:latin typeface="Arial"/>
                <a:cs typeface="Arial"/>
              </a:rPr>
              <a:t> </a:t>
            </a:r>
            <a:r>
              <a:rPr sz="1800" b="1" dirty="0">
                <a:solidFill>
                  <a:srgbClr val="632E6C"/>
                </a:solidFill>
                <a:latin typeface="Arial"/>
                <a:cs typeface="Arial"/>
              </a:rPr>
              <a:t>this</a:t>
            </a:r>
            <a:r>
              <a:rPr sz="1800" b="1" spc="-40" dirty="0">
                <a:solidFill>
                  <a:srgbClr val="632E6C"/>
                </a:solidFill>
                <a:latin typeface="Arial"/>
                <a:cs typeface="Arial"/>
              </a:rPr>
              <a:t> </a:t>
            </a:r>
            <a:r>
              <a:rPr sz="1800" b="1" dirty="0">
                <a:solidFill>
                  <a:srgbClr val="632E6C"/>
                </a:solidFill>
                <a:latin typeface="Arial"/>
                <a:cs typeface="Arial"/>
              </a:rPr>
              <a:t>presentation,</a:t>
            </a:r>
            <a:r>
              <a:rPr sz="1800" b="1" spc="-40" dirty="0">
                <a:solidFill>
                  <a:srgbClr val="632E6C"/>
                </a:solidFill>
                <a:latin typeface="Arial"/>
                <a:cs typeface="Arial"/>
              </a:rPr>
              <a:t> </a:t>
            </a:r>
            <a:r>
              <a:rPr sz="1800" b="1" dirty="0">
                <a:solidFill>
                  <a:srgbClr val="632E6C"/>
                </a:solidFill>
                <a:latin typeface="Arial"/>
                <a:cs typeface="Arial"/>
              </a:rPr>
              <a:t>please</a:t>
            </a:r>
            <a:r>
              <a:rPr sz="1800" b="1" spc="-45" dirty="0">
                <a:solidFill>
                  <a:srgbClr val="632E6C"/>
                </a:solidFill>
                <a:latin typeface="Arial"/>
                <a:cs typeface="Arial"/>
              </a:rPr>
              <a:t> </a:t>
            </a:r>
            <a:r>
              <a:rPr sz="1800" b="1" dirty="0">
                <a:solidFill>
                  <a:srgbClr val="632E6C"/>
                </a:solidFill>
                <a:latin typeface="Arial"/>
                <a:cs typeface="Arial"/>
              </a:rPr>
              <a:t>send</a:t>
            </a:r>
            <a:r>
              <a:rPr sz="1800" b="1" spc="-40" dirty="0">
                <a:solidFill>
                  <a:srgbClr val="632E6C"/>
                </a:solidFill>
                <a:latin typeface="Arial"/>
                <a:cs typeface="Arial"/>
              </a:rPr>
              <a:t> </a:t>
            </a:r>
            <a:r>
              <a:rPr sz="1800" b="1" dirty="0">
                <a:solidFill>
                  <a:srgbClr val="632E6C"/>
                </a:solidFill>
                <a:latin typeface="Arial"/>
                <a:cs typeface="Arial"/>
              </a:rPr>
              <a:t>your</a:t>
            </a:r>
            <a:r>
              <a:rPr sz="1800" b="1" spc="-35" dirty="0">
                <a:solidFill>
                  <a:srgbClr val="632E6C"/>
                </a:solidFill>
                <a:latin typeface="Arial"/>
                <a:cs typeface="Arial"/>
              </a:rPr>
              <a:t> </a:t>
            </a:r>
            <a:r>
              <a:rPr sz="1800" b="1" dirty="0">
                <a:solidFill>
                  <a:srgbClr val="632E6C"/>
                </a:solidFill>
                <a:latin typeface="Arial"/>
                <a:cs typeface="Arial"/>
              </a:rPr>
              <a:t>questions</a:t>
            </a:r>
            <a:r>
              <a:rPr sz="1800" b="1" spc="-40" dirty="0">
                <a:solidFill>
                  <a:srgbClr val="632E6C"/>
                </a:solidFill>
                <a:latin typeface="Arial"/>
                <a:cs typeface="Arial"/>
              </a:rPr>
              <a:t> </a:t>
            </a:r>
            <a:r>
              <a:rPr sz="1800" b="1" dirty="0">
                <a:solidFill>
                  <a:srgbClr val="632E6C"/>
                </a:solidFill>
                <a:latin typeface="Arial"/>
                <a:cs typeface="Arial"/>
              </a:rPr>
              <a:t>to:</a:t>
            </a:r>
            <a:r>
              <a:rPr sz="1800" b="1" spc="-35" dirty="0">
                <a:solidFill>
                  <a:srgbClr val="632E6C"/>
                </a:solidFill>
                <a:latin typeface="Arial"/>
                <a:cs typeface="Arial"/>
              </a:rPr>
              <a:t> </a:t>
            </a:r>
            <a:r>
              <a:rPr sz="1800" u="sng" spc="-10" dirty="0">
                <a:solidFill>
                  <a:srgbClr val="2A6395"/>
                </a:solidFill>
                <a:uFill>
                  <a:solidFill>
                    <a:srgbClr val="2A6395"/>
                  </a:solidFill>
                </a:uFill>
                <a:latin typeface="Arial"/>
                <a:cs typeface="Arial"/>
                <a:hlinkClick r:id="rId4"/>
              </a:rPr>
              <a:t>RC2NOFO@nih.gov</a:t>
            </a:r>
            <a:endParaRPr sz="1800" dirty="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916939" y="1133919"/>
            <a:ext cx="2491105" cy="513080"/>
          </a:xfrm>
          <a:prstGeom prst="rect">
            <a:avLst/>
          </a:prstGeom>
        </p:spPr>
        <p:txBody>
          <a:bodyPr vert="horz" wrap="square" lIns="0" tIns="12065" rIns="0" bIns="0" rtlCol="0">
            <a:spAutoFit/>
          </a:bodyPr>
          <a:lstStyle/>
          <a:p>
            <a:pPr marL="12700">
              <a:lnSpc>
                <a:spcPct val="100000"/>
              </a:lnSpc>
              <a:spcBef>
                <a:spcPts val="95"/>
              </a:spcBef>
            </a:pPr>
            <a:r>
              <a:rPr sz="3200" dirty="0"/>
              <a:t>What's</a:t>
            </a:r>
            <a:r>
              <a:rPr sz="3200" spc="-55" dirty="0"/>
              <a:t> </a:t>
            </a:r>
            <a:r>
              <a:rPr sz="3200" spc="-20" dirty="0"/>
              <a:t>new?</a:t>
            </a:r>
            <a:endParaRPr sz="3200"/>
          </a:p>
        </p:txBody>
      </p:sp>
      <p:sp>
        <p:nvSpPr>
          <p:cNvPr id="4" name="object 4"/>
          <p:cNvSpPr txBox="1"/>
          <p:nvPr/>
        </p:nvSpPr>
        <p:spPr>
          <a:xfrm>
            <a:off x="916939" y="1721941"/>
            <a:ext cx="4531360" cy="1960245"/>
          </a:xfrm>
          <a:prstGeom prst="rect">
            <a:avLst/>
          </a:prstGeom>
        </p:spPr>
        <p:txBody>
          <a:bodyPr vert="horz" wrap="square" lIns="0" tIns="100330" rIns="0" bIns="0" rtlCol="0">
            <a:spAutoFit/>
          </a:bodyPr>
          <a:lstStyle/>
          <a:p>
            <a:pPr marL="240665" indent="-227965">
              <a:lnSpc>
                <a:spcPct val="100000"/>
              </a:lnSpc>
              <a:spcBef>
                <a:spcPts val="790"/>
              </a:spcBef>
              <a:buClr>
                <a:srgbClr val="44536A"/>
              </a:buClr>
              <a:buChar char="•"/>
              <a:tabLst>
                <a:tab pos="240665" algn="l"/>
              </a:tabLst>
            </a:pPr>
            <a:r>
              <a:rPr sz="2600" dirty="0">
                <a:latin typeface="Arial"/>
                <a:cs typeface="Arial"/>
              </a:rPr>
              <a:t>Clinical</a:t>
            </a:r>
            <a:r>
              <a:rPr sz="2600" spc="-145" dirty="0">
                <a:latin typeface="Arial"/>
                <a:cs typeface="Arial"/>
              </a:rPr>
              <a:t> </a:t>
            </a:r>
            <a:r>
              <a:rPr sz="2600" dirty="0">
                <a:latin typeface="Arial"/>
                <a:cs typeface="Arial"/>
              </a:rPr>
              <a:t>Trials</a:t>
            </a:r>
            <a:r>
              <a:rPr sz="2600" spc="-105" dirty="0">
                <a:latin typeface="Arial"/>
                <a:cs typeface="Arial"/>
              </a:rPr>
              <a:t> </a:t>
            </a:r>
            <a:r>
              <a:rPr sz="2600" spc="-10" dirty="0">
                <a:latin typeface="Arial"/>
                <a:cs typeface="Arial"/>
              </a:rPr>
              <a:t>Optional</a:t>
            </a:r>
            <a:endParaRPr sz="2600" dirty="0">
              <a:latin typeface="Arial"/>
              <a:cs typeface="Arial"/>
            </a:endParaRPr>
          </a:p>
          <a:p>
            <a:pPr marL="240665" indent="-227965">
              <a:lnSpc>
                <a:spcPct val="100000"/>
              </a:lnSpc>
              <a:spcBef>
                <a:spcPts val="690"/>
              </a:spcBef>
              <a:buClr>
                <a:srgbClr val="44536A"/>
              </a:buClr>
              <a:buChar char="•"/>
              <a:tabLst>
                <a:tab pos="240665" algn="l"/>
              </a:tabLst>
            </a:pPr>
            <a:r>
              <a:rPr sz="2600" dirty="0">
                <a:latin typeface="Arial"/>
                <a:cs typeface="Arial"/>
              </a:rPr>
              <a:t>Impact</a:t>
            </a:r>
            <a:r>
              <a:rPr sz="2600" spc="-55" dirty="0">
                <a:latin typeface="Arial"/>
                <a:cs typeface="Arial"/>
              </a:rPr>
              <a:t> </a:t>
            </a:r>
            <a:r>
              <a:rPr sz="2600" spc="-10" dirty="0">
                <a:latin typeface="Arial"/>
                <a:cs typeface="Arial"/>
              </a:rPr>
              <a:t>Statement</a:t>
            </a:r>
            <a:endParaRPr sz="2600" dirty="0">
              <a:latin typeface="Arial"/>
              <a:cs typeface="Arial"/>
            </a:endParaRPr>
          </a:p>
          <a:p>
            <a:pPr marL="240665" indent="-227965">
              <a:lnSpc>
                <a:spcPct val="100000"/>
              </a:lnSpc>
              <a:spcBef>
                <a:spcPts val="690"/>
              </a:spcBef>
              <a:buClr>
                <a:srgbClr val="44536A"/>
              </a:buClr>
              <a:buChar char="•"/>
              <a:tabLst>
                <a:tab pos="240665" algn="l"/>
              </a:tabLst>
            </a:pPr>
            <a:r>
              <a:rPr sz="2600" dirty="0">
                <a:latin typeface="Arial"/>
                <a:cs typeface="Arial"/>
              </a:rPr>
              <a:t>New</a:t>
            </a:r>
            <a:r>
              <a:rPr sz="2600" spc="-155" dirty="0">
                <a:latin typeface="Arial"/>
                <a:cs typeface="Arial"/>
              </a:rPr>
              <a:t> </a:t>
            </a:r>
            <a:r>
              <a:rPr sz="2600" spc="-10" dirty="0">
                <a:latin typeface="Arial"/>
                <a:cs typeface="Arial"/>
              </a:rPr>
              <a:t>Attachments</a:t>
            </a:r>
            <a:endParaRPr sz="2600" dirty="0">
              <a:latin typeface="Arial"/>
              <a:cs typeface="Arial"/>
            </a:endParaRPr>
          </a:p>
          <a:p>
            <a:pPr marL="240665" indent="-227965">
              <a:lnSpc>
                <a:spcPct val="100000"/>
              </a:lnSpc>
              <a:spcBef>
                <a:spcPts val="685"/>
              </a:spcBef>
              <a:buClr>
                <a:srgbClr val="44536A"/>
              </a:buClr>
              <a:buChar char="•"/>
              <a:tabLst>
                <a:tab pos="240665" algn="l"/>
              </a:tabLst>
            </a:pPr>
            <a:r>
              <a:rPr sz="2600" dirty="0">
                <a:latin typeface="Arial"/>
                <a:cs typeface="Arial"/>
              </a:rPr>
              <a:t>NOFO</a:t>
            </a:r>
            <a:r>
              <a:rPr sz="2600" spc="-60" dirty="0">
                <a:latin typeface="Arial"/>
                <a:cs typeface="Arial"/>
              </a:rPr>
              <a:t> </a:t>
            </a:r>
            <a:r>
              <a:rPr sz="2600" dirty="0">
                <a:latin typeface="Arial"/>
                <a:cs typeface="Arial"/>
              </a:rPr>
              <a:t>specific</a:t>
            </a:r>
            <a:r>
              <a:rPr sz="2600" spc="-60" dirty="0">
                <a:latin typeface="Arial"/>
                <a:cs typeface="Arial"/>
              </a:rPr>
              <a:t> </a:t>
            </a:r>
            <a:r>
              <a:rPr sz="2600" dirty="0">
                <a:latin typeface="Arial"/>
                <a:cs typeface="Arial"/>
              </a:rPr>
              <a:t>review</a:t>
            </a:r>
            <a:r>
              <a:rPr sz="2600" spc="-65" dirty="0">
                <a:latin typeface="Arial"/>
                <a:cs typeface="Arial"/>
              </a:rPr>
              <a:t> </a:t>
            </a:r>
            <a:r>
              <a:rPr sz="2600" spc="-10" dirty="0">
                <a:latin typeface="Arial"/>
                <a:cs typeface="Arial"/>
              </a:rPr>
              <a:t>criteria</a:t>
            </a:r>
            <a:endParaRPr sz="2600" dirty="0">
              <a:latin typeface="Arial"/>
              <a:cs typeface="Arial"/>
            </a:endParaRPr>
          </a:p>
        </p:txBody>
      </p:sp>
      <p:pic>
        <p:nvPicPr>
          <p:cNvPr id="2" name="object 2">
            <a:extLst>
              <a:ext uri="{C183D7F6-B498-43B3-948B-1728B52AA6E4}">
                <adec:decorative xmlns:adec="http://schemas.microsoft.com/office/drawing/2017/decorative" val="1"/>
              </a:ext>
            </a:extLst>
          </p:cNvPr>
          <p:cNvPicPr/>
          <p:nvPr/>
        </p:nvPicPr>
        <p:blipFill>
          <a:blip r:embed="rId3" cstate="print"/>
          <a:stretch>
            <a:fillRect/>
          </a:stretch>
        </p:blipFill>
        <p:spPr>
          <a:xfrm>
            <a:off x="1523" y="5355335"/>
            <a:ext cx="11509247" cy="1496567"/>
          </a:xfrm>
          <a:prstGeom prst="rect">
            <a:avLst/>
          </a:prstGeom>
        </p:spPr>
      </p:pic>
      <p:sp>
        <p:nvSpPr>
          <p:cNvPr id="5" name="object 5"/>
          <p:cNvSpPr txBox="1"/>
          <p:nvPr/>
        </p:nvSpPr>
        <p:spPr>
          <a:xfrm>
            <a:off x="2576244" y="6307649"/>
            <a:ext cx="555625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FFFF"/>
                </a:solidFill>
                <a:latin typeface="Arial"/>
                <a:cs typeface="Arial"/>
              </a:rPr>
              <a:t>Please</a:t>
            </a:r>
            <a:r>
              <a:rPr sz="1800" b="1" spc="-50" dirty="0">
                <a:solidFill>
                  <a:srgbClr val="FFFFFF"/>
                </a:solidFill>
                <a:latin typeface="Arial"/>
                <a:cs typeface="Arial"/>
              </a:rPr>
              <a:t> </a:t>
            </a:r>
            <a:r>
              <a:rPr sz="1800" b="1" dirty="0">
                <a:solidFill>
                  <a:srgbClr val="FFFFFF"/>
                </a:solidFill>
                <a:latin typeface="Arial"/>
                <a:cs typeface="Arial"/>
              </a:rPr>
              <a:t>send</a:t>
            </a:r>
            <a:r>
              <a:rPr sz="1800" b="1" spc="-25" dirty="0">
                <a:solidFill>
                  <a:srgbClr val="FFFFFF"/>
                </a:solidFill>
                <a:latin typeface="Arial"/>
                <a:cs typeface="Arial"/>
              </a:rPr>
              <a:t> </a:t>
            </a:r>
            <a:r>
              <a:rPr sz="1800" b="1" dirty="0">
                <a:solidFill>
                  <a:srgbClr val="FFFFFF"/>
                </a:solidFill>
                <a:latin typeface="Arial"/>
                <a:cs typeface="Arial"/>
              </a:rPr>
              <a:t>your</a:t>
            </a:r>
            <a:r>
              <a:rPr sz="1800" b="1" spc="-35" dirty="0">
                <a:solidFill>
                  <a:srgbClr val="FFFFFF"/>
                </a:solidFill>
                <a:latin typeface="Arial"/>
                <a:cs typeface="Arial"/>
              </a:rPr>
              <a:t> </a:t>
            </a:r>
            <a:r>
              <a:rPr sz="1800" b="1" dirty="0">
                <a:solidFill>
                  <a:srgbClr val="FFFFFF"/>
                </a:solidFill>
                <a:latin typeface="Arial"/>
                <a:cs typeface="Arial"/>
              </a:rPr>
              <a:t>questions</a:t>
            </a:r>
            <a:r>
              <a:rPr sz="1800" b="1" spc="-25" dirty="0">
                <a:solidFill>
                  <a:srgbClr val="FFFFFF"/>
                </a:solidFill>
                <a:latin typeface="Arial"/>
                <a:cs typeface="Arial"/>
              </a:rPr>
              <a:t> </a:t>
            </a:r>
            <a:r>
              <a:rPr sz="1800" b="1" dirty="0">
                <a:solidFill>
                  <a:srgbClr val="FFFFFF"/>
                </a:solidFill>
                <a:latin typeface="Arial"/>
                <a:cs typeface="Arial"/>
              </a:rPr>
              <a:t>to:</a:t>
            </a:r>
            <a:r>
              <a:rPr sz="1800" b="1" spc="-25" dirty="0">
                <a:solidFill>
                  <a:srgbClr val="FFFFFF"/>
                </a:solidFill>
                <a:latin typeface="Arial"/>
                <a:cs typeface="Arial"/>
              </a:rPr>
              <a:t> </a:t>
            </a:r>
            <a:r>
              <a:rPr sz="1800" u="sng" spc="-10" dirty="0">
                <a:solidFill>
                  <a:schemeClr val="bg1"/>
                </a:solidFill>
                <a:uFill>
                  <a:solidFill>
                    <a:srgbClr val="FFFFFF"/>
                  </a:solidFill>
                </a:uFill>
                <a:latin typeface="Arial"/>
                <a:cs typeface="Arial"/>
                <a:hlinkClick r:id="rId4">
                  <a:extLst>
                    <a:ext uri="{A12FA001-AC4F-418D-AE19-62706E023703}">
                      <ahyp:hlinkClr xmlns:ahyp="http://schemas.microsoft.com/office/drawing/2018/hyperlinkcolor" val="tx"/>
                    </a:ext>
                  </a:extLst>
                </a:hlinkClick>
              </a:rPr>
              <a:t>RC2NOFO@nih.gov</a:t>
            </a:r>
            <a:endParaRPr sz="1800" dirty="0">
              <a:solidFill>
                <a:schemeClr val="bg1"/>
              </a:solidFill>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684647" rIns="0" bIns="0" rtlCol="0">
            <a:spAutoFit/>
          </a:bodyPr>
          <a:lstStyle/>
          <a:p>
            <a:pPr marL="12700">
              <a:lnSpc>
                <a:spcPct val="100000"/>
              </a:lnSpc>
              <a:spcBef>
                <a:spcPts val="100"/>
              </a:spcBef>
            </a:pPr>
            <a:r>
              <a:rPr spc="-10" dirty="0"/>
              <a:t>Overview</a:t>
            </a:r>
          </a:p>
        </p:txBody>
      </p:sp>
      <p:sp>
        <p:nvSpPr>
          <p:cNvPr id="4" name="object 4"/>
          <p:cNvSpPr txBox="1"/>
          <p:nvPr/>
        </p:nvSpPr>
        <p:spPr>
          <a:xfrm>
            <a:off x="702169" y="1609916"/>
            <a:ext cx="5029835" cy="2593340"/>
          </a:xfrm>
          <a:prstGeom prst="rect">
            <a:avLst/>
          </a:prstGeom>
        </p:spPr>
        <p:txBody>
          <a:bodyPr vert="horz" wrap="square" lIns="0" tIns="12065" rIns="0" bIns="0" rtlCol="0">
            <a:spAutoFit/>
          </a:bodyPr>
          <a:lstStyle/>
          <a:p>
            <a:pPr marL="182880" marR="5080" indent="-170815">
              <a:lnSpc>
                <a:spcPct val="100000"/>
              </a:lnSpc>
              <a:spcBef>
                <a:spcPts val="95"/>
              </a:spcBef>
              <a:buClr>
                <a:srgbClr val="44536A"/>
              </a:buClr>
              <a:buChar char="•"/>
              <a:tabLst>
                <a:tab pos="182880" algn="l"/>
              </a:tabLst>
            </a:pPr>
            <a:r>
              <a:rPr sz="2600" dirty="0">
                <a:latin typeface="Arial"/>
                <a:cs typeface="Arial"/>
              </a:rPr>
              <a:t>Purpose,</a:t>
            </a:r>
            <a:r>
              <a:rPr sz="2600" spc="-95" dirty="0">
                <a:latin typeface="Arial"/>
                <a:cs typeface="Arial"/>
              </a:rPr>
              <a:t> </a:t>
            </a:r>
            <a:r>
              <a:rPr sz="2600" dirty="0">
                <a:latin typeface="Arial"/>
                <a:cs typeface="Arial"/>
              </a:rPr>
              <a:t>Description,</a:t>
            </a:r>
            <a:r>
              <a:rPr sz="2600" spc="-95" dirty="0">
                <a:latin typeface="Arial"/>
                <a:cs typeface="Arial"/>
              </a:rPr>
              <a:t> </a:t>
            </a:r>
            <a:r>
              <a:rPr sz="2600" dirty="0">
                <a:latin typeface="Arial"/>
                <a:cs typeface="Arial"/>
              </a:rPr>
              <a:t>Scope</a:t>
            </a:r>
            <a:r>
              <a:rPr sz="2600" spc="-95" dirty="0">
                <a:latin typeface="Arial"/>
                <a:cs typeface="Arial"/>
              </a:rPr>
              <a:t> </a:t>
            </a:r>
            <a:r>
              <a:rPr sz="2600" spc="-25" dirty="0">
                <a:latin typeface="Arial"/>
                <a:cs typeface="Arial"/>
              </a:rPr>
              <a:t>and </a:t>
            </a:r>
            <a:r>
              <a:rPr sz="2600" spc="-10" dirty="0">
                <a:latin typeface="Arial"/>
                <a:cs typeface="Arial"/>
              </a:rPr>
              <a:t>Examples</a:t>
            </a:r>
            <a:endParaRPr sz="2600" dirty="0">
              <a:latin typeface="Arial"/>
              <a:cs typeface="Arial"/>
            </a:endParaRPr>
          </a:p>
          <a:p>
            <a:pPr marL="182880" marR="709295" indent="-170815">
              <a:lnSpc>
                <a:spcPct val="100000"/>
              </a:lnSpc>
              <a:spcBef>
                <a:spcPts val="505"/>
              </a:spcBef>
              <a:buClr>
                <a:srgbClr val="44536A"/>
              </a:buClr>
              <a:buChar char="•"/>
              <a:tabLst>
                <a:tab pos="182880" algn="l"/>
              </a:tabLst>
            </a:pPr>
            <a:r>
              <a:rPr sz="2600" dirty="0">
                <a:latin typeface="Arial"/>
                <a:cs typeface="Arial"/>
              </a:rPr>
              <a:t>Application</a:t>
            </a:r>
            <a:r>
              <a:rPr sz="2600" spc="-135" dirty="0">
                <a:latin typeface="Arial"/>
                <a:cs typeface="Arial"/>
              </a:rPr>
              <a:t> </a:t>
            </a:r>
            <a:r>
              <a:rPr sz="2600" spc="-50" dirty="0">
                <a:latin typeface="Arial"/>
                <a:cs typeface="Arial"/>
              </a:rPr>
              <a:t>Types</a:t>
            </a:r>
            <a:r>
              <a:rPr sz="2600" spc="-135" dirty="0">
                <a:latin typeface="Arial"/>
                <a:cs typeface="Arial"/>
              </a:rPr>
              <a:t> </a:t>
            </a:r>
            <a:r>
              <a:rPr sz="2600" dirty="0">
                <a:latin typeface="Arial"/>
                <a:cs typeface="Arial"/>
              </a:rPr>
              <a:t>Allowed</a:t>
            </a:r>
            <a:r>
              <a:rPr sz="2600" spc="-50" dirty="0">
                <a:latin typeface="Arial"/>
                <a:cs typeface="Arial"/>
              </a:rPr>
              <a:t> &amp; </a:t>
            </a:r>
            <a:r>
              <a:rPr sz="2600" spc="-10" dirty="0">
                <a:latin typeface="Arial"/>
                <a:cs typeface="Arial"/>
              </a:rPr>
              <a:t>Instructions</a:t>
            </a:r>
            <a:endParaRPr sz="2600" dirty="0">
              <a:latin typeface="Arial"/>
              <a:cs typeface="Arial"/>
            </a:endParaRPr>
          </a:p>
          <a:p>
            <a:pPr marL="182880" indent="-170180">
              <a:lnSpc>
                <a:spcPct val="100000"/>
              </a:lnSpc>
              <a:spcBef>
                <a:spcPts val="500"/>
              </a:spcBef>
              <a:buClr>
                <a:srgbClr val="44536A"/>
              </a:buClr>
              <a:buChar char="•"/>
              <a:tabLst>
                <a:tab pos="182880" algn="l"/>
              </a:tabLst>
            </a:pPr>
            <a:r>
              <a:rPr sz="2600" dirty="0">
                <a:latin typeface="Arial"/>
                <a:cs typeface="Arial"/>
              </a:rPr>
              <a:t>Eligibility</a:t>
            </a:r>
            <a:r>
              <a:rPr sz="2600" spc="-70" dirty="0">
                <a:latin typeface="Arial"/>
                <a:cs typeface="Arial"/>
              </a:rPr>
              <a:t> </a:t>
            </a:r>
            <a:r>
              <a:rPr sz="2600" spc="-10" dirty="0">
                <a:latin typeface="Arial"/>
                <a:cs typeface="Arial"/>
              </a:rPr>
              <a:t>Information</a:t>
            </a:r>
            <a:endParaRPr sz="2600" dirty="0">
              <a:latin typeface="Arial"/>
              <a:cs typeface="Arial"/>
            </a:endParaRPr>
          </a:p>
          <a:p>
            <a:pPr marL="182880" indent="-170180">
              <a:lnSpc>
                <a:spcPct val="100000"/>
              </a:lnSpc>
              <a:spcBef>
                <a:spcPts val="495"/>
              </a:spcBef>
              <a:buClr>
                <a:srgbClr val="44536A"/>
              </a:buClr>
              <a:buChar char="•"/>
              <a:tabLst>
                <a:tab pos="182880" algn="l"/>
              </a:tabLst>
            </a:pPr>
            <a:r>
              <a:rPr sz="2600" dirty="0">
                <a:latin typeface="Arial"/>
                <a:cs typeface="Arial"/>
              </a:rPr>
              <a:t>Research</a:t>
            </a:r>
            <a:r>
              <a:rPr sz="2600" spc="-80" dirty="0">
                <a:latin typeface="Arial"/>
                <a:cs typeface="Arial"/>
              </a:rPr>
              <a:t> </a:t>
            </a:r>
            <a:r>
              <a:rPr sz="2600" spc="-10" dirty="0">
                <a:latin typeface="Arial"/>
                <a:cs typeface="Arial"/>
              </a:rPr>
              <a:t>Strategy</a:t>
            </a:r>
            <a:endParaRPr sz="2600" dirty="0">
              <a:latin typeface="Arial"/>
              <a:cs typeface="Arial"/>
            </a:endParaRPr>
          </a:p>
        </p:txBody>
      </p:sp>
      <p:sp>
        <p:nvSpPr>
          <p:cNvPr id="6" name="object 6"/>
          <p:cNvSpPr txBox="1"/>
          <p:nvPr/>
        </p:nvSpPr>
        <p:spPr>
          <a:xfrm>
            <a:off x="6674274" y="1516029"/>
            <a:ext cx="5137785" cy="2785110"/>
          </a:xfrm>
          <a:prstGeom prst="rect">
            <a:avLst/>
          </a:prstGeom>
        </p:spPr>
        <p:txBody>
          <a:bodyPr vert="horz" wrap="square" lIns="0" tIns="76835" rIns="0" bIns="0" rtlCol="0">
            <a:spAutoFit/>
          </a:bodyPr>
          <a:lstStyle/>
          <a:p>
            <a:pPr marL="240665" indent="-227965">
              <a:lnSpc>
                <a:spcPct val="100000"/>
              </a:lnSpc>
              <a:spcBef>
                <a:spcPts val="605"/>
              </a:spcBef>
              <a:buClr>
                <a:srgbClr val="44536A"/>
              </a:buClr>
              <a:buChar char="•"/>
              <a:tabLst>
                <a:tab pos="240665" algn="l"/>
              </a:tabLst>
            </a:pPr>
            <a:r>
              <a:rPr sz="2600" dirty="0">
                <a:latin typeface="Arial"/>
                <a:cs typeface="Arial"/>
              </a:rPr>
              <a:t>Award</a:t>
            </a:r>
            <a:r>
              <a:rPr sz="2600" spc="-75" dirty="0">
                <a:latin typeface="Arial"/>
                <a:cs typeface="Arial"/>
              </a:rPr>
              <a:t> </a:t>
            </a:r>
            <a:r>
              <a:rPr sz="2600" dirty="0">
                <a:latin typeface="Arial"/>
                <a:cs typeface="Arial"/>
              </a:rPr>
              <a:t>Budget</a:t>
            </a:r>
            <a:r>
              <a:rPr sz="2600" spc="-60" dirty="0">
                <a:latin typeface="Arial"/>
                <a:cs typeface="Arial"/>
              </a:rPr>
              <a:t> </a:t>
            </a:r>
            <a:r>
              <a:rPr sz="2600" dirty="0">
                <a:latin typeface="Arial"/>
                <a:cs typeface="Arial"/>
              </a:rPr>
              <a:t>and</a:t>
            </a:r>
            <a:r>
              <a:rPr sz="2600" spc="-70" dirty="0">
                <a:latin typeface="Arial"/>
                <a:cs typeface="Arial"/>
              </a:rPr>
              <a:t> </a:t>
            </a:r>
            <a:r>
              <a:rPr sz="2600" dirty="0">
                <a:latin typeface="Arial"/>
                <a:cs typeface="Arial"/>
              </a:rPr>
              <a:t>Project</a:t>
            </a:r>
            <a:r>
              <a:rPr sz="2600" spc="-75" dirty="0">
                <a:latin typeface="Arial"/>
                <a:cs typeface="Arial"/>
              </a:rPr>
              <a:t> </a:t>
            </a:r>
            <a:r>
              <a:rPr sz="2600" spc="-10" dirty="0">
                <a:latin typeface="Arial"/>
                <a:cs typeface="Arial"/>
              </a:rPr>
              <a:t>Period</a:t>
            </a:r>
            <a:endParaRPr sz="2600" dirty="0">
              <a:latin typeface="Arial"/>
              <a:cs typeface="Arial"/>
            </a:endParaRPr>
          </a:p>
          <a:p>
            <a:pPr marL="240665" indent="-227965">
              <a:lnSpc>
                <a:spcPct val="100000"/>
              </a:lnSpc>
              <a:spcBef>
                <a:spcPts val="500"/>
              </a:spcBef>
              <a:buClr>
                <a:srgbClr val="44536A"/>
              </a:buClr>
              <a:buChar char="•"/>
              <a:tabLst>
                <a:tab pos="240665" algn="l"/>
              </a:tabLst>
            </a:pPr>
            <a:r>
              <a:rPr sz="2600" spc="-10" dirty="0">
                <a:latin typeface="Arial"/>
                <a:cs typeface="Arial"/>
              </a:rPr>
              <a:t>Other</a:t>
            </a:r>
            <a:r>
              <a:rPr sz="2600" spc="-145" dirty="0">
                <a:latin typeface="Arial"/>
                <a:cs typeface="Arial"/>
              </a:rPr>
              <a:t> </a:t>
            </a:r>
            <a:r>
              <a:rPr sz="2600" spc="-10" dirty="0">
                <a:latin typeface="Arial"/>
                <a:cs typeface="Arial"/>
              </a:rPr>
              <a:t>Attachments</a:t>
            </a:r>
            <a:endParaRPr sz="2600" dirty="0">
              <a:latin typeface="Arial"/>
              <a:cs typeface="Arial"/>
            </a:endParaRPr>
          </a:p>
          <a:p>
            <a:pPr marL="240665" indent="-227965">
              <a:lnSpc>
                <a:spcPct val="100000"/>
              </a:lnSpc>
              <a:spcBef>
                <a:spcPts val="500"/>
              </a:spcBef>
              <a:buClr>
                <a:srgbClr val="44536A"/>
              </a:buClr>
              <a:buChar char="•"/>
              <a:tabLst>
                <a:tab pos="240665" algn="l"/>
              </a:tabLst>
            </a:pPr>
            <a:r>
              <a:rPr sz="2600" dirty="0">
                <a:latin typeface="Arial"/>
                <a:cs typeface="Arial"/>
              </a:rPr>
              <a:t>Review</a:t>
            </a:r>
            <a:r>
              <a:rPr sz="2600" spc="-60" dirty="0">
                <a:latin typeface="Arial"/>
                <a:cs typeface="Arial"/>
              </a:rPr>
              <a:t> </a:t>
            </a:r>
            <a:r>
              <a:rPr sz="2600" dirty="0">
                <a:latin typeface="Arial"/>
                <a:cs typeface="Arial"/>
              </a:rPr>
              <a:t>&amp;</a:t>
            </a:r>
            <a:r>
              <a:rPr sz="2600" spc="-60" dirty="0">
                <a:latin typeface="Arial"/>
                <a:cs typeface="Arial"/>
              </a:rPr>
              <a:t> </a:t>
            </a:r>
            <a:r>
              <a:rPr sz="2600" dirty="0">
                <a:latin typeface="Arial"/>
                <a:cs typeface="Arial"/>
              </a:rPr>
              <a:t>selection</a:t>
            </a:r>
            <a:r>
              <a:rPr sz="2600" spc="-50" dirty="0">
                <a:latin typeface="Arial"/>
                <a:cs typeface="Arial"/>
              </a:rPr>
              <a:t> </a:t>
            </a:r>
            <a:r>
              <a:rPr sz="2600" spc="-10" dirty="0">
                <a:latin typeface="Arial"/>
                <a:cs typeface="Arial"/>
              </a:rPr>
              <a:t>process</a:t>
            </a:r>
            <a:endParaRPr sz="2600" dirty="0">
              <a:latin typeface="Arial"/>
              <a:cs typeface="Arial"/>
            </a:endParaRPr>
          </a:p>
          <a:p>
            <a:pPr marL="240665" indent="-227965">
              <a:lnSpc>
                <a:spcPct val="100000"/>
              </a:lnSpc>
              <a:spcBef>
                <a:spcPts val="500"/>
              </a:spcBef>
              <a:buClr>
                <a:srgbClr val="44536A"/>
              </a:buClr>
              <a:buChar char="•"/>
              <a:tabLst>
                <a:tab pos="240665" algn="l"/>
              </a:tabLst>
            </a:pPr>
            <a:r>
              <a:rPr sz="2600" dirty="0">
                <a:latin typeface="Arial"/>
                <a:cs typeface="Arial"/>
              </a:rPr>
              <a:t>Important</a:t>
            </a:r>
            <a:r>
              <a:rPr sz="2600" spc="-75" dirty="0">
                <a:latin typeface="Arial"/>
                <a:cs typeface="Arial"/>
              </a:rPr>
              <a:t> </a:t>
            </a:r>
            <a:r>
              <a:rPr sz="2600" spc="-10" dirty="0">
                <a:latin typeface="Arial"/>
                <a:cs typeface="Arial"/>
              </a:rPr>
              <a:t>Dates</a:t>
            </a:r>
            <a:endParaRPr sz="2600" dirty="0">
              <a:latin typeface="Arial"/>
              <a:cs typeface="Arial"/>
            </a:endParaRPr>
          </a:p>
          <a:p>
            <a:pPr marL="240665" indent="-227965">
              <a:lnSpc>
                <a:spcPct val="100000"/>
              </a:lnSpc>
              <a:spcBef>
                <a:spcPts val="500"/>
              </a:spcBef>
              <a:buClr>
                <a:srgbClr val="44536A"/>
              </a:buClr>
              <a:buChar char="•"/>
              <a:tabLst>
                <a:tab pos="240665" algn="l"/>
              </a:tabLst>
            </a:pPr>
            <a:r>
              <a:rPr sz="2600" dirty="0">
                <a:latin typeface="Arial"/>
                <a:cs typeface="Arial"/>
              </a:rPr>
              <a:t>Contacts</a:t>
            </a:r>
            <a:r>
              <a:rPr sz="2600" spc="-60" dirty="0">
                <a:latin typeface="Arial"/>
                <a:cs typeface="Arial"/>
              </a:rPr>
              <a:t> </a:t>
            </a:r>
            <a:r>
              <a:rPr sz="2600" dirty="0">
                <a:latin typeface="Arial"/>
                <a:cs typeface="Arial"/>
              </a:rPr>
              <a:t>and</a:t>
            </a:r>
            <a:r>
              <a:rPr sz="2600" spc="-55" dirty="0">
                <a:latin typeface="Arial"/>
                <a:cs typeface="Arial"/>
              </a:rPr>
              <a:t> </a:t>
            </a:r>
            <a:r>
              <a:rPr sz="2600" spc="-10" dirty="0">
                <a:latin typeface="Arial"/>
                <a:cs typeface="Arial"/>
              </a:rPr>
              <a:t>Resources</a:t>
            </a:r>
            <a:endParaRPr sz="2600" dirty="0">
              <a:latin typeface="Arial"/>
              <a:cs typeface="Arial"/>
            </a:endParaRPr>
          </a:p>
          <a:p>
            <a:pPr marL="240665" indent="-227965">
              <a:lnSpc>
                <a:spcPct val="100000"/>
              </a:lnSpc>
              <a:spcBef>
                <a:spcPts val="500"/>
              </a:spcBef>
              <a:buClr>
                <a:srgbClr val="44536A"/>
              </a:buClr>
              <a:buChar char="•"/>
              <a:tabLst>
                <a:tab pos="240665" algn="l"/>
              </a:tabLst>
            </a:pPr>
            <a:r>
              <a:rPr sz="2600" spc="-10" dirty="0">
                <a:latin typeface="Arial"/>
                <a:cs typeface="Arial"/>
              </a:rPr>
              <a:t>FAQs</a:t>
            </a:r>
            <a:r>
              <a:rPr sz="2600" spc="-75" dirty="0">
                <a:latin typeface="Arial"/>
                <a:cs typeface="Arial"/>
              </a:rPr>
              <a:t> </a:t>
            </a:r>
            <a:r>
              <a:rPr sz="2600" dirty="0">
                <a:latin typeface="Arial"/>
                <a:cs typeface="Arial"/>
              </a:rPr>
              <a:t>and</a:t>
            </a:r>
            <a:r>
              <a:rPr sz="2600" spc="-70" dirty="0">
                <a:latin typeface="Arial"/>
                <a:cs typeface="Arial"/>
              </a:rPr>
              <a:t> </a:t>
            </a:r>
            <a:r>
              <a:rPr sz="2600" dirty="0">
                <a:latin typeface="Arial"/>
                <a:cs typeface="Arial"/>
              </a:rPr>
              <a:t>Live</a:t>
            </a:r>
            <a:r>
              <a:rPr sz="2600" spc="-70" dirty="0">
                <a:latin typeface="Arial"/>
                <a:cs typeface="Arial"/>
              </a:rPr>
              <a:t> </a:t>
            </a:r>
            <a:r>
              <a:rPr sz="2600" spc="-10" dirty="0">
                <a:latin typeface="Arial"/>
                <a:cs typeface="Arial"/>
              </a:rPr>
              <a:t>Questions</a:t>
            </a:r>
            <a:endParaRPr sz="2600" dirty="0">
              <a:latin typeface="Arial"/>
              <a:cs typeface="Arial"/>
            </a:endParaRPr>
          </a:p>
        </p:txBody>
      </p:sp>
      <p:pic>
        <p:nvPicPr>
          <p:cNvPr id="2" name="object 2">
            <a:extLst>
              <a:ext uri="{C183D7F6-B498-43B3-948B-1728B52AA6E4}">
                <adec:decorative xmlns:adec="http://schemas.microsoft.com/office/drawing/2017/decorative" val="1"/>
              </a:ext>
            </a:extLst>
          </p:cNvPr>
          <p:cNvPicPr/>
          <p:nvPr/>
        </p:nvPicPr>
        <p:blipFill>
          <a:blip r:embed="rId2" cstate="print"/>
          <a:stretch>
            <a:fillRect/>
          </a:stretch>
        </p:blipFill>
        <p:spPr>
          <a:xfrm>
            <a:off x="1523" y="5355335"/>
            <a:ext cx="11509247" cy="1496567"/>
          </a:xfrm>
          <a:prstGeom prst="rect">
            <a:avLst/>
          </a:prstGeom>
        </p:spPr>
      </p:pic>
      <p:sp>
        <p:nvSpPr>
          <p:cNvPr id="5" name="object 5">
            <a:extLst>
              <a:ext uri="{C183D7F6-B498-43B3-948B-1728B52AA6E4}">
                <adec:decorative xmlns:adec="http://schemas.microsoft.com/office/drawing/2017/decorative" val="1"/>
              </a:ext>
            </a:extLst>
          </p:cNvPr>
          <p:cNvSpPr txBox="1"/>
          <p:nvPr/>
        </p:nvSpPr>
        <p:spPr>
          <a:xfrm>
            <a:off x="12001754" y="15473"/>
            <a:ext cx="110489" cy="197490"/>
          </a:xfrm>
          <a:prstGeom prst="rect">
            <a:avLst/>
          </a:prstGeom>
        </p:spPr>
        <p:txBody>
          <a:bodyPr vert="horz" wrap="square" lIns="0" tIns="12700" rIns="0" bIns="0" rtlCol="0">
            <a:spAutoFit/>
          </a:bodyPr>
          <a:lstStyle/>
          <a:p>
            <a:pPr marL="12700">
              <a:lnSpc>
                <a:spcPct val="100000"/>
              </a:lnSpc>
              <a:spcBef>
                <a:spcPts val="100"/>
              </a:spcBef>
            </a:pPr>
            <a:r>
              <a:rPr sz="1200" spc="-50" dirty="0">
                <a:solidFill>
                  <a:schemeClr val="tx1"/>
                </a:solidFill>
                <a:latin typeface="Arial"/>
                <a:cs typeface="Arial"/>
              </a:rPr>
              <a:t>9</a:t>
            </a:r>
            <a:endParaRPr sz="1200" dirty="0">
              <a:solidFill>
                <a:schemeClr val="tx1"/>
              </a:solidFill>
              <a:latin typeface="Arial"/>
              <a:cs typeface="Arial"/>
            </a:endParaRPr>
          </a:p>
        </p:txBody>
      </p:sp>
      <p:sp>
        <p:nvSpPr>
          <p:cNvPr id="7" name="object 7">
            <a:extLst>
              <a:ext uri="{C183D7F6-B498-43B3-948B-1728B52AA6E4}">
                <adec:decorative xmlns:adec="http://schemas.microsoft.com/office/drawing/2017/decorative" val="1"/>
              </a:ext>
            </a:extLst>
          </p:cNvPr>
          <p:cNvSpPr txBox="1"/>
          <p:nvPr/>
        </p:nvSpPr>
        <p:spPr>
          <a:xfrm>
            <a:off x="2576244" y="6307649"/>
            <a:ext cx="5556250" cy="299720"/>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FFFF"/>
                </a:solidFill>
                <a:latin typeface="Arial"/>
                <a:cs typeface="Arial"/>
              </a:rPr>
              <a:t>Please</a:t>
            </a:r>
            <a:r>
              <a:rPr sz="1800" b="1" spc="-50" dirty="0">
                <a:solidFill>
                  <a:srgbClr val="FFFFFF"/>
                </a:solidFill>
                <a:latin typeface="Arial"/>
                <a:cs typeface="Arial"/>
              </a:rPr>
              <a:t> </a:t>
            </a:r>
            <a:r>
              <a:rPr sz="1800" b="1" dirty="0">
                <a:solidFill>
                  <a:srgbClr val="FFFFFF"/>
                </a:solidFill>
                <a:latin typeface="Arial"/>
                <a:cs typeface="Arial"/>
              </a:rPr>
              <a:t>send</a:t>
            </a:r>
            <a:r>
              <a:rPr sz="1800" b="1" spc="-25" dirty="0">
                <a:solidFill>
                  <a:srgbClr val="FFFFFF"/>
                </a:solidFill>
                <a:latin typeface="Arial"/>
                <a:cs typeface="Arial"/>
              </a:rPr>
              <a:t> </a:t>
            </a:r>
            <a:r>
              <a:rPr sz="1800" b="1" dirty="0">
                <a:solidFill>
                  <a:srgbClr val="FFFFFF"/>
                </a:solidFill>
                <a:latin typeface="Arial"/>
                <a:cs typeface="Arial"/>
              </a:rPr>
              <a:t>your</a:t>
            </a:r>
            <a:r>
              <a:rPr sz="1800" b="1" spc="-35" dirty="0">
                <a:solidFill>
                  <a:srgbClr val="FFFFFF"/>
                </a:solidFill>
                <a:latin typeface="Arial"/>
                <a:cs typeface="Arial"/>
              </a:rPr>
              <a:t> </a:t>
            </a:r>
            <a:r>
              <a:rPr sz="1800" b="1" dirty="0">
                <a:solidFill>
                  <a:srgbClr val="FFFFFF"/>
                </a:solidFill>
                <a:latin typeface="Arial"/>
                <a:cs typeface="Arial"/>
              </a:rPr>
              <a:t>questions</a:t>
            </a:r>
            <a:r>
              <a:rPr sz="1800" b="1" spc="-25" dirty="0">
                <a:solidFill>
                  <a:srgbClr val="FFFFFF"/>
                </a:solidFill>
                <a:latin typeface="Arial"/>
                <a:cs typeface="Arial"/>
              </a:rPr>
              <a:t> </a:t>
            </a:r>
            <a:r>
              <a:rPr sz="1800" b="1" dirty="0">
                <a:solidFill>
                  <a:srgbClr val="FFFFFF"/>
                </a:solidFill>
                <a:latin typeface="Arial"/>
                <a:cs typeface="Arial"/>
              </a:rPr>
              <a:t>to:</a:t>
            </a:r>
            <a:r>
              <a:rPr sz="1800" b="1" spc="-25" dirty="0">
                <a:solidFill>
                  <a:srgbClr val="FFFFFF"/>
                </a:solidFill>
                <a:latin typeface="Arial"/>
                <a:cs typeface="Arial"/>
              </a:rPr>
              <a:t> </a:t>
            </a:r>
            <a:r>
              <a:rPr sz="1800" u="sng" spc="-10" dirty="0">
                <a:solidFill>
                  <a:schemeClr val="bg1"/>
                </a:solidFill>
                <a:uFill>
                  <a:solidFill>
                    <a:srgbClr val="FFFFFF"/>
                  </a:solidFill>
                </a:uFill>
                <a:latin typeface="Arial"/>
                <a:cs typeface="Arial"/>
                <a:hlinkClick r:id="rId3">
                  <a:extLst>
                    <a:ext uri="{A12FA001-AC4F-418D-AE19-62706E023703}">
                      <ahyp:hlinkClr xmlns:ahyp="http://schemas.microsoft.com/office/drawing/2018/hyperlinkcolor" val="tx"/>
                    </a:ext>
                  </a:extLst>
                </a:hlinkClick>
              </a:rPr>
              <a:t>RC2NOFO@nih.gov</a:t>
            </a:r>
            <a:endParaRPr sz="1800" dirty="0">
              <a:solidFill>
                <a:schemeClr val="bg1"/>
              </a:solidFill>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820408AD2F2CB4E9019795C6DD44C09" ma:contentTypeVersion="7" ma:contentTypeDescription="Create a new document." ma:contentTypeScope="" ma:versionID="b4200ff69000830e91b23b34de44fd48">
  <xsd:schema xmlns:xsd="http://www.w3.org/2001/XMLSchema" xmlns:xs="http://www.w3.org/2001/XMLSchema" xmlns:p="http://schemas.microsoft.com/office/2006/metadata/properties" xmlns:ns2="d19e4f04-6c8b-4bf4-85c2-14f5c8fe5def" xmlns:ns3="3b812e13-8987-4d56-9615-1d939c64d0e6" targetNamespace="http://schemas.microsoft.com/office/2006/metadata/properties" ma:root="true" ma:fieldsID="33bf6892416e5033c8880e1497013079" ns2:_="" ns3:_="">
    <xsd:import namespace="d19e4f04-6c8b-4bf4-85c2-14f5c8fe5def"/>
    <xsd:import namespace="3b812e13-8987-4d56-9615-1d939c64d0e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9e4f04-6c8b-4bf4-85c2-14f5c8fe5d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b812e13-8987-4d56-9615-1d939c64d0e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035837-78D6-4EEF-8338-E03BCD89A775}">
  <ds:schemaRefs>
    <ds:schemaRef ds:uri="http://www.w3.org/XML/1998/namespace"/>
    <ds:schemaRef ds:uri="d19e4f04-6c8b-4bf4-85c2-14f5c8fe5def"/>
    <ds:schemaRef ds:uri="3b812e13-8987-4d56-9615-1d939c64d0e6"/>
    <ds:schemaRef ds:uri="http://schemas.microsoft.com/office/2006/metadata/properties"/>
    <ds:schemaRef ds:uri="http://purl.org/dc/elements/1.1/"/>
    <ds:schemaRef ds:uri="http://purl.org/dc/dcmitype/"/>
    <ds:schemaRef ds:uri="http://schemas.microsoft.com/office/2006/documentManagement/types"/>
    <ds:schemaRef ds:uri="http://purl.org/dc/term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E9B1FDB0-F005-4F3B-BCE2-6C7B13C7AFB7}">
  <ds:schemaRefs>
    <ds:schemaRef ds:uri="http://schemas.microsoft.com/sharepoint/v3/contenttype/forms"/>
  </ds:schemaRefs>
</ds:datastoreItem>
</file>

<file path=customXml/itemProps3.xml><?xml version="1.0" encoding="utf-8"?>
<ds:datastoreItem xmlns:ds="http://schemas.openxmlformats.org/officeDocument/2006/customXml" ds:itemID="{95A07A47-F853-4F5E-8EA0-A170C79074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9e4f04-6c8b-4bf4-85c2-14f5c8fe5def"/>
    <ds:schemaRef ds:uri="3b812e13-8987-4d56-9615-1d939c64d0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14b77578-9773-42d5-8507-251ca2dc2b06}" enabled="0" method="" siteId="{14b77578-9773-42d5-8507-251ca2dc2b06}" removed="1"/>
</clbl:labelList>
</file>

<file path=docProps/app.xml><?xml version="1.0" encoding="utf-8"?>
<Properties xmlns="http://schemas.openxmlformats.org/officeDocument/2006/extended-properties" xmlns:vt="http://schemas.openxmlformats.org/officeDocument/2006/docPropsVTypes">
  <Template/>
  <TotalTime>350</TotalTime>
  <Words>3076</Words>
  <Application>Microsoft Office PowerPoint</Application>
  <PresentationFormat>Widescreen</PresentationFormat>
  <Paragraphs>330</Paragraphs>
  <Slides>34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Aptos</vt:lpstr>
      <vt:lpstr>Arial</vt:lpstr>
      <vt:lpstr>Calibri</vt:lpstr>
      <vt:lpstr>Courier New</vt:lpstr>
      <vt:lpstr>Times New Roman</vt:lpstr>
      <vt:lpstr>Wingdings</vt:lpstr>
      <vt:lpstr>Office Theme</vt:lpstr>
      <vt:lpstr>Overview of Clinical and Translational Science Awards (CTSA) Program</vt:lpstr>
      <vt:lpstr>NCATS Division of Clinical Innovation Innovating Clinical and Translational Science</vt:lpstr>
      <vt:lpstr>NCATS Clinical and Translational Science Awards (CTSA) Program</vt:lpstr>
      <vt:lpstr>CTSA Program Focus</vt:lpstr>
      <vt:lpstr>Suite of CTSA NOFOs</vt:lpstr>
      <vt:lpstr>CTSA NOFOs</vt:lpstr>
      <vt:lpstr>Limited Competition: High Impact Specialized Innovation Programs in Clinical and Translational Science for UM1 CTSA Hub Awards (RC2 Clinical Trials Optional)</vt:lpstr>
      <vt:lpstr>What's new?</vt:lpstr>
      <vt:lpstr>Overview</vt:lpstr>
      <vt:lpstr>The Suite of CTSA NOFOs</vt:lpstr>
      <vt:lpstr>Purpose</vt:lpstr>
      <vt:lpstr>Funding Opportunity Description</vt:lpstr>
      <vt:lpstr>Examples of SIPs</vt:lpstr>
      <vt:lpstr>Scope and Specific Requirements:</vt:lpstr>
      <vt:lpstr>Application Types Allowed and Instructions</vt:lpstr>
      <vt:lpstr>PAR-24-054 (RC2 Clinical Trial Optional)</vt:lpstr>
      <vt:lpstr>Eligibility</vt:lpstr>
      <vt:lpstr>Additional Information on Eligibility</vt:lpstr>
      <vt:lpstr>Eligible Individuals (PD/PI)</vt:lpstr>
      <vt:lpstr>Research Strategy key points</vt:lpstr>
      <vt:lpstr>Programs are expected to demonstrate the following:</vt:lpstr>
      <vt:lpstr>Award Budget and Project Period</vt:lpstr>
      <vt:lpstr>SF424(R&amp;R) Other Project Information</vt:lpstr>
      <vt:lpstr>Attachment 1: UM1 and RC2 Coordination and Integration Plan</vt:lpstr>
      <vt:lpstr>Attachment 2: Program Milestones</vt:lpstr>
      <vt:lpstr>Attachment 3: Program Evaluation and Sustainability Plan</vt:lpstr>
      <vt:lpstr>Applications Not Responsive</vt:lpstr>
      <vt:lpstr>Incomplete applications</vt:lpstr>
      <vt:lpstr>Review and Selection Process</vt:lpstr>
      <vt:lpstr>Important Dates</vt:lpstr>
      <vt:lpstr>Contacts</vt:lpstr>
      <vt:lpstr>Resources</vt:lpstr>
      <vt:lpstr>Questions?</vt:lpstr>
      <vt:lpstr>NCATS 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Clinical and Translational Science Awards (CTSA) Program</dc:title>
  <dc:subject>Clinical and Translational Science Awards</dc:subject>
  <dc:creator>National Center for Advancing Translational Science, National Institutes of Health</dc:creator>
  <cp:keywords>Clinical and Translational Science Awards; CTSA; Technical Assistance Webinar; RC2; National Center for Advancing Translational Science; NCATS</cp:keywords>
  <cp:lastModifiedBy>Bill Harris</cp:lastModifiedBy>
  <cp:revision>44</cp:revision>
  <dcterms:created xsi:type="dcterms:W3CDTF">2024-01-16T12:58:51Z</dcterms:created>
  <dcterms:modified xsi:type="dcterms:W3CDTF">2024-12-11T22:51:21Z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pyright">
    <vt:lpwstr>public domain</vt:lpwstr>
  </property>
  <property fmtid="{D5CDD505-2E9C-101B-9397-08002B2CF9AE}" pid="4" name="Section 508 Compliance">
    <vt:lpwstr>SCG December 2024</vt:lpwstr>
  </property>
</Properties>
</file>