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15"/>
  </p:notesMasterIdLst>
  <p:sldIdLst>
    <p:sldId id="267" r:id="rId2"/>
    <p:sldId id="268" r:id="rId3"/>
    <p:sldId id="269" r:id="rId4"/>
    <p:sldId id="263" r:id="rId5"/>
    <p:sldId id="270" r:id="rId6"/>
    <p:sldId id="271" r:id="rId7"/>
    <p:sldId id="277" r:id="rId8"/>
    <p:sldId id="266" r:id="rId9"/>
    <p:sldId id="273" r:id="rId10"/>
    <p:sldId id="272" r:id="rId11"/>
    <p:sldId id="274" r:id="rId12"/>
    <p:sldId id="275" r:id="rId13"/>
    <p:sldId id="262" r:id="rId1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9B"/>
    <a:srgbClr val="FFE9AB"/>
    <a:srgbClr val="B6DF89"/>
    <a:srgbClr val="71DAFF"/>
    <a:srgbClr val="4BD0FF"/>
    <a:srgbClr val="FFB9BB"/>
    <a:srgbClr val="FFA3A5"/>
    <a:srgbClr val="4B2452"/>
    <a:srgbClr val="642F6C"/>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36" autoAdjust="0"/>
    <p:restoredTop sz="94613"/>
  </p:normalViewPr>
  <p:slideViewPr>
    <p:cSldViewPr snapToGrid="0" snapToObjects="1" showGuides="1">
      <p:cViewPr varScale="1">
        <p:scale>
          <a:sx n="108" d="100"/>
          <a:sy n="108" d="100"/>
        </p:scale>
        <p:origin x="91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9113BFF-A77B-AC43-950D-E78F5D702F8A}" type="datetimeFigureOut">
              <a:rPr lang="en-US" smtClean="0"/>
              <a:t>12/18/2019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6DEC958-D592-8648-B6E8-61B016290795}" type="slidenum">
              <a:rPr lang="en-US" smtClean="0"/>
              <a:t>‹#›</a:t>
            </a:fld>
            <a:endParaRPr lang="en-US"/>
          </a:p>
        </p:txBody>
      </p:sp>
    </p:spTree>
    <p:extLst>
      <p:ext uri="{BB962C8B-B14F-4D97-AF65-F5344CB8AC3E}">
        <p14:creationId xmlns:p14="http://schemas.microsoft.com/office/powerpoint/2010/main" val="202528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DEC958-D592-8648-B6E8-61B016290795}" type="slidenum">
              <a:rPr lang="en-US" smtClean="0"/>
              <a:t>1</a:t>
            </a:fld>
            <a:endParaRPr lang="en-US"/>
          </a:p>
        </p:txBody>
      </p:sp>
    </p:spTree>
    <p:extLst>
      <p:ext uri="{BB962C8B-B14F-4D97-AF65-F5344CB8AC3E}">
        <p14:creationId xmlns:p14="http://schemas.microsoft.com/office/powerpoint/2010/main" val="3616799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DEC958-D592-8648-B6E8-61B016290795}" type="slidenum">
              <a:rPr lang="en-US" smtClean="0"/>
              <a:t>12</a:t>
            </a:fld>
            <a:endParaRPr lang="en-US"/>
          </a:p>
        </p:txBody>
      </p:sp>
    </p:spTree>
    <p:extLst>
      <p:ext uri="{BB962C8B-B14F-4D97-AF65-F5344CB8AC3E}">
        <p14:creationId xmlns:p14="http://schemas.microsoft.com/office/powerpoint/2010/main" val="3191436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DEC958-D592-8648-B6E8-61B016290795}" type="slidenum">
              <a:rPr lang="en-US" smtClean="0"/>
              <a:t>13</a:t>
            </a:fld>
            <a:endParaRPr lang="en-US"/>
          </a:p>
        </p:txBody>
      </p:sp>
    </p:spTree>
    <p:extLst>
      <p:ext uri="{BB962C8B-B14F-4D97-AF65-F5344CB8AC3E}">
        <p14:creationId xmlns:p14="http://schemas.microsoft.com/office/powerpoint/2010/main" val="985727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DEC958-D592-8648-B6E8-61B016290795}" type="slidenum">
              <a:rPr lang="en-US" smtClean="0"/>
              <a:t>2</a:t>
            </a:fld>
            <a:endParaRPr lang="en-US"/>
          </a:p>
        </p:txBody>
      </p:sp>
    </p:spTree>
    <p:extLst>
      <p:ext uri="{BB962C8B-B14F-4D97-AF65-F5344CB8AC3E}">
        <p14:creationId xmlns:p14="http://schemas.microsoft.com/office/powerpoint/2010/main" val="3329142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DEC958-D592-8648-B6E8-61B016290795}" type="slidenum">
              <a:rPr lang="en-US" smtClean="0"/>
              <a:t>3</a:t>
            </a:fld>
            <a:endParaRPr lang="en-US"/>
          </a:p>
        </p:txBody>
      </p:sp>
    </p:spTree>
    <p:extLst>
      <p:ext uri="{BB962C8B-B14F-4D97-AF65-F5344CB8AC3E}">
        <p14:creationId xmlns:p14="http://schemas.microsoft.com/office/powerpoint/2010/main" val="882547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DEC958-D592-8648-B6E8-61B016290795}" type="slidenum">
              <a:rPr lang="en-US" smtClean="0"/>
              <a:t>4</a:t>
            </a:fld>
            <a:endParaRPr lang="en-US"/>
          </a:p>
        </p:txBody>
      </p:sp>
    </p:spTree>
    <p:extLst>
      <p:ext uri="{BB962C8B-B14F-4D97-AF65-F5344CB8AC3E}">
        <p14:creationId xmlns:p14="http://schemas.microsoft.com/office/powerpoint/2010/main" val="2122637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DEC958-D592-8648-B6E8-61B016290795}" type="slidenum">
              <a:rPr lang="en-US" smtClean="0"/>
              <a:t>5</a:t>
            </a:fld>
            <a:endParaRPr lang="en-US"/>
          </a:p>
        </p:txBody>
      </p:sp>
    </p:spTree>
    <p:extLst>
      <p:ext uri="{BB962C8B-B14F-4D97-AF65-F5344CB8AC3E}">
        <p14:creationId xmlns:p14="http://schemas.microsoft.com/office/powerpoint/2010/main" val="1879102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DEC958-D592-8648-B6E8-61B016290795}" type="slidenum">
              <a:rPr lang="en-US" smtClean="0"/>
              <a:t>6</a:t>
            </a:fld>
            <a:endParaRPr lang="en-US"/>
          </a:p>
        </p:txBody>
      </p:sp>
    </p:spTree>
    <p:extLst>
      <p:ext uri="{BB962C8B-B14F-4D97-AF65-F5344CB8AC3E}">
        <p14:creationId xmlns:p14="http://schemas.microsoft.com/office/powerpoint/2010/main" val="1458510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DEC958-D592-8648-B6E8-61B016290795}" type="slidenum">
              <a:rPr lang="en-US" smtClean="0"/>
              <a:t>8</a:t>
            </a:fld>
            <a:endParaRPr lang="en-US"/>
          </a:p>
        </p:txBody>
      </p:sp>
    </p:spTree>
    <p:extLst>
      <p:ext uri="{BB962C8B-B14F-4D97-AF65-F5344CB8AC3E}">
        <p14:creationId xmlns:p14="http://schemas.microsoft.com/office/powerpoint/2010/main" val="428628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DEC958-D592-8648-B6E8-61B016290795}" type="slidenum">
              <a:rPr lang="en-US" smtClean="0"/>
              <a:t>9</a:t>
            </a:fld>
            <a:endParaRPr lang="en-US"/>
          </a:p>
        </p:txBody>
      </p:sp>
    </p:spTree>
    <p:extLst>
      <p:ext uri="{BB962C8B-B14F-4D97-AF65-F5344CB8AC3E}">
        <p14:creationId xmlns:p14="http://schemas.microsoft.com/office/powerpoint/2010/main" val="3275814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DEC958-D592-8648-B6E8-61B016290795}" type="slidenum">
              <a:rPr lang="en-US" smtClean="0"/>
              <a:t>10</a:t>
            </a:fld>
            <a:endParaRPr lang="en-US"/>
          </a:p>
        </p:txBody>
      </p:sp>
    </p:spTree>
    <p:extLst>
      <p:ext uri="{BB962C8B-B14F-4D97-AF65-F5344CB8AC3E}">
        <p14:creationId xmlns:p14="http://schemas.microsoft.com/office/powerpoint/2010/main" val="3090601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465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riz_Title and Content">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1152" userDrawn="1">
          <p15:clr>
            <a:srgbClr val="FBAE40"/>
          </p15:clr>
        </p15:guide>
        <p15:guide id="2" pos="4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Horiz_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681604"/>
      </p:ext>
    </p:extLst>
  </p:cSld>
  <p:clrMapOvr>
    <a:masterClrMapping/>
  </p:clrMapOvr>
  <p:extLst>
    <p:ext uri="{DCECCB84-F9BA-43D5-87BE-67443E8EF086}">
      <p15:sldGuideLst xmlns:p15="http://schemas.microsoft.com/office/powerpoint/2012/main">
        <p15:guide id="1" orient="horz" pos="1152">
          <p15:clr>
            <a:srgbClr val="FBAE40"/>
          </p15:clr>
        </p15:guide>
        <p15:guide id="2" pos="40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975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6680"/>
      </p:ext>
    </p:extLst>
  </p:cSld>
  <p:clrMap bg1="lt1" tx1="dk1" bg2="lt2" tx2="dk2" accent1="accent1" accent2="accent2" accent3="accent3" accent4="accent4" accent5="accent5" accent6="accent6" hlink="hlink" folHlink="folHlink"/>
  <p:sldLayoutIdLst>
    <p:sldLayoutId id="2147483679" r:id="rId1"/>
    <p:sldLayoutId id="2147483669" r:id="rId2"/>
    <p:sldLayoutId id="2147483674" r:id="rId3"/>
    <p:sldLayoutId id="2147483682" r:id="rId4"/>
    <p:sldLayoutId id="2147483681" r:id="rId5"/>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44546A"/>
        </a:buClr>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44546A"/>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44546A"/>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44546A"/>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44546A"/>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www.react-congress.org/2019/"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ncats.nih.gov/events/past" TargetMode="External"/><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ncats.nih.gov/about/center/budget" TargetMode="External"/><Relationship Id="rId4" Type="http://schemas.openxmlformats.org/officeDocument/2006/relationships/hyperlink" Target="https://docs.house.gov/meetings/AP/AP07/20190925/110006/HHRG-116-AP07-Wstate-AustinC-20190925.pdf"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linkedin.com/company/nih-ncats" TargetMode="External"/><Relationship Id="rId13"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7.png"/><Relationship Id="rId12" Type="http://schemas.openxmlformats.org/officeDocument/2006/relationships/hyperlink" Target="https://us5.list-manage.com/subscribe?u=e06bd55ccbb41f1a362306dff&amp;id=d32fa404b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facebook.com/ncats.nih.gov" TargetMode="External"/><Relationship Id="rId11" Type="http://schemas.openxmlformats.org/officeDocument/2006/relationships/image" Target="../media/image19.png"/><Relationship Id="rId5" Type="http://schemas.openxmlformats.org/officeDocument/2006/relationships/hyperlink" Target="https://ncats.nih.gov/connect" TargetMode="External"/><Relationship Id="rId10" Type="http://schemas.openxmlformats.org/officeDocument/2006/relationships/hyperlink" Target="https://twitter.com/ncats_nih_gov" TargetMode="External"/><Relationship Id="rId4" Type="http://schemas.openxmlformats.org/officeDocument/2006/relationships/image" Target="../media/image16.png"/><Relationship Id="rId9" Type="http://schemas.openxmlformats.org/officeDocument/2006/relationships/image" Target="../media/image18.png"/><Relationship Id="rId1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ncats.nih.gov/director/june-2019" TargetMode="External"/><Relationship Id="rId4" Type="http://schemas.openxmlformats.org/officeDocument/2006/relationships/hyperlink" Target="https://ncats.nih.gov/training-education/skill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ncats.nih.gov/tissuechip/projects/space" TargetMode="External"/><Relationship Id="rId5" Type="http://schemas.openxmlformats.org/officeDocument/2006/relationships/hyperlink" Target="https://ncats.nih.gov/director/aug-2019" TargetMode="External"/><Relationship Id="rId4" Type="http://schemas.openxmlformats.org/officeDocument/2006/relationships/hyperlink" Target="https://ncats.nih.gov/alliances/nasa/ask-an-astronau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ncats.nih.gov/director/feb-2019" TargetMode="External"/><Relationship Id="rId5" Type="http://schemas.openxmlformats.org/officeDocument/2006/relationships/hyperlink" Target="https://ncats.nih.gov/gard" TargetMode="External"/><Relationship Id="rId4" Type="http://schemas.openxmlformats.org/officeDocument/2006/relationships/hyperlink" Target="https://ncats.nih.gov/news/releases/2019/rare-diseases-challeng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ncats.nih.gov/pubs/features/heal-symposium" TargetMode="External"/><Relationship Id="rId5" Type="http://schemas.openxmlformats.org/officeDocument/2006/relationships/hyperlink" Target="https://ncats.nih.gov/director/october-2019" TargetMode="External"/><Relationship Id="rId4" Type="http://schemas.openxmlformats.org/officeDocument/2006/relationships/hyperlink" Target="https://ncats.nih.gov/heal/FY19Projects-and-Prize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ncats.nih.gov/news/releases/2019/childhood-brain-cancer" TargetMode="External"/><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ncats.nih.gov/expertise/machine-intelligence#worksho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ncats.nih.gov/director/apr-2019" TargetMode="External"/><Relationship Id="rId4" Type="http://schemas.openxmlformats.org/officeDocument/2006/relationships/hyperlink" Target="https://ncats.nih.gov/ctsa/projects/RuralHealt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CATS Year in Review&#10;Reflecting on Our 2019 Activities">
            <a:extLst>
              <a:ext uri="{FF2B5EF4-FFF2-40B4-BE49-F238E27FC236}">
                <a16:creationId xmlns:a16="http://schemas.microsoft.com/office/drawing/2014/main" id="{937561E7-10C2-4534-BF3A-8CE10DD1CB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8E3C5A67-5015-498D-82D5-8A4E4F84FEB2}"/>
              </a:ext>
            </a:extLst>
          </p:cNvPr>
          <p:cNvSpPr txBox="1">
            <a:spLocks/>
          </p:cNvSpPr>
          <p:nvPr/>
        </p:nvSpPr>
        <p:spPr>
          <a:xfrm>
            <a:off x="7195642" y="5351969"/>
            <a:ext cx="4579375" cy="52120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dirty="0">
                <a:solidFill>
                  <a:schemeClr val="bg1"/>
                </a:solidFill>
                <a:latin typeface="Arial" charset="0"/>
                <a:ea typeface="Arial" charset="0"/>
                <a:cs typeface="Arial" charset="0"/>
              </a:rPr>
              <a:t>NCATS Year in Review</a:t>
            </a:r>
          </a:p>
        </p:txBody>
      </p:sp>
      <p:sp>
        <p:nvSpPr>
          <p:cNvPr id="6" name="Title 1">
            <a:extLst>
              <a:ext uri="{FF2B5EF4-FFF2-40B4-BE49-F238E27FC236}">
                <a16:creationId xmlns:a16="http://schemas.microsoft.com/office/drawing/2014/main" id="{3ED30AC5-E4E2-43DD-BAD2-3F610DEA9EDE}"/>
              </a:ext>
            </a:extLst>
          </p:cNvPr>
          <p:cNvSpPr txBox="1">
            <a:spLocks/>
          </p:cNvSpPr>
          <p:nvPr/>
        </p:nvSpPr>
        <p:spPr>
          <a:xfrm>
            <a:off x="7195642" y="5873170"/>
            <a:ext cx="4639112" cy="83115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sz="2200" b="0" i="1" dirty="0">
                <a:solidFill>
                  <a:schemeClr val="bg1"/>
                </a:solidFill>
                <a:latin typeface="Arial" charset="0"/>
                <a:ea typeface="Arial" charset="0"/>
                <a:cs typeface="Arial" charset="0"/>
              </a:rPr>
              <a:t>Reflecting on Our 2019 Activities</a:t>
            </a:r>
          </a:p>
        </p:txBody>
      </p:sp>
      <p:pic>
        <p:nvPicPr>
          <p:cNvPr id="13" name="Picture 12" descr="A close up of a sign&#10;&#10;Description automatically generated">
            <a:extLst>
              <a:ext uri="{FF2B5EF4-FFF2-40B4-BE49-F238E27FC236}">
                <a16:creationId xmlns:a16="http://schemas.microsoft.com/office/drawing/2014/main" id="{8CBDEB37-18AC-4937-9CFE-80AAB51146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61094" y="3101927"/>
            <a:ext cx="3434548" cy="1120871"/>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4F27C8CF-3DBB-4C53-93F8-D38648FB65F7}"/>
              </a:ext>
            </a:extLst>
          </p:cNvPr>
          <p:cNvPicPr>
            <a:picLocks noChangeAspect="1"/>
          </p:cNvPicPr>
          <p:nvPr/>
        </p:nvPicPr>
        <p:blipFill rotWithShape="1">
          <a:blip r:embed="rId5"/>
          <a:srcRect l="29637"/>
          <a:stretch/>
        </p:blipFill>
        <p:spPr>
          <a:xfrm>
            <a:off x="457200" y="284540"/>
            <a:ext cx="2222196" cy="801903"/>
          </a:xfrm>
          <a:prstGeom prst="rect">
            <a:avLst/>
          </a:prstGeom>
        </p:spPr>
      </p:pic>
    </p:spTree>
    <p:extLst>
      <p:ext uri="{BB962C8B-B14F-4D97-AF65-F5344CB8AC3E}">
        <p14:creationId xmlns:p14="http://schemas.microsoft.com/office/powerpoint/2010/main" val="710631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95F4D5-B6A0-4BA3-AA55-B17B200C42B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sp>
        <p:nvSpPr>
          <p:cNvPr id="7" name="Title 1">
            <a:extLst>
              <a:ext uri="{FF2B5EF4-FFF2-40B4-BE49-F238E27FC236}">
                <a16:creationId xmlns:a16="http://schemas.microsoft.com/office/drawing/2014/main" id="{616D6DF8-EB32-4B60-A874-1F829B665CA3}"/>
              </a:ext>
            </a:extLst>
          </p:cNvPr>
          <p:cNvSpPr>
            <a:spLocks noGrp="1"/>
          </p:cNvSpPr>
          <p:nvPr>
            <p:ph type="ctrTitle" idx="4294967295"/>
          </p:nvPr>
        </p:nvSpPr>
        <p:spPr>
          <a:xfrm>
            <a:off x="589934" y="675871"/>
            <a:ext cx="6554937" cy="903057"/>
          </a:xfrm>
          <a:prstGeom prst="rect">
            <a:avLst/>
          </a:prstGeom>
          <a:effectLst>
            <a:outerShdw blurRad="50800" dist="38100" dir="5400000" algn="t" rotWithShape="0">
              <a:prstClr val="black"/>
            </a:outerShdw>
          </a:effectLst>
        </p:spPr>
        <p:txBody>
          <a:bodyPr>
            <a:noAutofit/>
          </a:bodyPr>
          <a:lstStyle/>
          <a:p>
            <a:pPr algn="l"/>
            <a:r>
              <a:rPr lang="en-US" sz="3600" b="1" dirty="0">
                <a:solidFill>
                  <a:srgbClr val="FFE9AB"/>
                </a:solidFill>
                <a:latin typeface="Arial" charset="0"/>
                <a:ea typeface="Arial" charset="0"/>
                <a:cs typeface="Arial" charset="0"/>
              </a:rPr>
              <a:t>Collective Action for Research on Rare Diseases</a:t>
            </a:r>
          </a:p>
        </p:txBody>
      </p:sp>
      <p:sp>
        <p:nvSpPr>
          <p:cNvPr id="8" name="Title 1">
            <a:extLst>
              <a:ext uri="{FF2B5EF4-FFF2-40B4-BE49-F238E27FC236}">
                <a16:creationId xmlns:a16="http://schemas.microsoft.com/office/drawing/2014/main" id="{C4DAAD8F-5AF4-47F4-92CA-DB8EC165D141}"/>
              </a:ext>
            </a:extLst>
          </p:cNvPr>
          <p:cNvSpPr txBox="1">
            <a:spLocks/>
          </p:cNvSpPr>
          <p:nvPr/>
        </p:nvSpPr>
        <p:spPr>
          <a:xfrm>
            <a:off x="589936" y="1808169"/>
            <a:ext cx="6303923" cy="3450628"/>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4000" b="0" kern="1200" baseline="0">
                <a:solidFill>
                  <a:srgbClr val="642F6C"/>
                </a:solidFill>
                <a:latin typeface="+mj-lt"/>
                <a:ea typeface="+mj-ea"/>
                <a:cs typeface="+mj-cs"/>
              </a:defRPr>
            </a:lvl1pPr>
          </a:lstStyle>
          <a:p>
            <a:pPr algn="l">
              <a:lnSpc>
                <a:spcPct val="100000"/>
              </a:lnSpc>
            </a:pPr>
            <a:r>
              <a:rPr lang="en-US" sz="2400" dirty="0">
                <a:solidFill>
                  <a:schemeClr val="bg1"/>
                </a:solidFill>
              </a:rPr>
              <a:t>Collaborating with international rare disease advocates, we co-sponsored the first RE(ACT) Congress in North America to promote scientific cooperation and research on rare and orphan diseases.</a:t>
            </a:r>
          </a:p>
          <a:p>
            <a:pPr algn="l">
              <a:lnSpc>
                <a:spcPct val="100000"/>
              </a:lnSpc>
            </a:pPr>
            <a:endParaRPr lang="en-US" sz="1900" dirty="0">
              <a:solidFill>
                <a:schemeClr val="bg1"/>
              </a:solidFill>
            </a:endParaRPr>
          </a:p>
          <a:p>
            <a:pPr algn="l">
              <a:lnSpc>
                <a:spcPct val="100000"/>
              </a:lnSpc>
            </a:pPr>
            <a:r>
              <a:rPr lang="en-US" sz="1900" b="1" u="sng" dirty="0">
                <a:solidFill>
                  <a:schemeClr val="bg1"/>
                </a:solidFill>
                <a:hlinkClick r:id="rId4">
                  <a:extLst>
                    <a:ext uri="{A12FA001-AC4F-418D-AE19-62706E023703}">
                      <ahyp:hlinkClr xmlns:ahyp="http://schemas.microsoft.com/office/drawing/2018/hyperlinkcolor" val="tx"/>
                    </a:ext>
                  </a:extLst>
                </a:hlinkClick>
              </a:rPr>
              <a:t>RE(ACT) 2019 Congress</a:t>
            </a:r>
            <a:endParaRPr lang="en-US" sz="1900" u="sng" dirty="0">
              <a:solidFill>
                <a:schemeClr val="bg1"/>
              </a:solidFill>
            </a:endParaRPr>
          </a:p>
        </p:txBody>
      </p:sp>
    </p:spTree>
    <p:extLst>
      <p:ext uri="{BB962C8B-B14F-4D97-AF65-F5344CB8AC3E}">
        <p14:creationId xmlns:p14="http://schemas.microsoft.com/office/powerpoint/2010/main" val="2961006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0745BC-CFD8-4827-A757-8ABADEFE8B62}"/>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sp>
        <p:nvSpPr>
          <p:cNvPr id="5" name="Title 1">
            <a:extLst>
              <a:ext uri="{FF2B5EF4-FFF2-40B4-BE49-F238E27FC236}">
                <a16:creationId xmlns:a16="http://schemas.microsoft.com/office/drawing/2014/main" id="{618007B0-9B74-4DD9-8A16-0B21595842E6}"/>
              </a:ext>
            </a:extLst>
          </p:cNvPr>
          <p:cNvSpPr>
            <a:spLocks noGrp="1"/>
          </p:cNvSpPr>
          <p:nvPr>
            <p:ph type="ctrTitle" idx="4294967295"/>
          </p:nvPr>
        </p:nvSpPr>
        <p:spPr>
          <a:xfrm>
            <a:off x="589934" y="375694"/>
            <a:ext cx="10104959" cy="536950"/>
          </a:xfrm>
          <a:prstGeom prst="rect">
            <a:avLst/>
          </a:prstGeom>
        </p:spPr>
        <p:txBody>
          <a:bodyPr>
            <a:noAutofit/>
          </a:bodyPr>
          <a:lstStyle/>
          <a:p>
            <a:pPr algn="l"/>
            <a:r>
              <a:rPr lang="en-US" sz="3600" b="1" dirty="0">
                <a:solidFill>
                  <a:schemeClr val="accent4">
                    <a:lumMod val="60000"/>
                    <a:lumOff val="40000"/>
                  </a:schemeClr>
                </a:solidFill>
                <a:latin typeface="Arial" charset="0"/>
                <a:ea typeface="Arial" charset="0"/>
                <a:cs typeface="Arial" charset="0"/>
              </a:rPr>
              <a:t>Exploring the Drug Repurposing Landscape</a:t>
            </a:r>
          </a:p>
        </p:txBody>
      </p:sp>
      <p:sp>
        <p:nvSpPr>
          <p:cNvPr id="6" name="Title 1">
            <a:extLst>
              <a:ext uri="{FF2B5EF4-FFF2-40B4-BE49-F238E27FC236}">
                <a16:creationId xmlns:a16="http://schemas.microsoft.com/office/drawing/2014/main" id="{3F36E438-9F89-49E4-B50D-00B300AC14CF}"/>
              </a:ext>
            </a:extLst>
          </p:cNvPr>
          <p:cNvSpPr txBox="1">
            <a:spLocks/>
          </p:cNvSpPr>
          <p:nvPr/>
        </p:nvSpPr>
        <p:spPr>
          <a:xfrm>
            <a:off x="589934" y="989486"/>
            <a:ext cx="10355971" cy="1364864"/>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4000" b="0" kern="1200" baseline="0">
                <a:solidFill>
                  <a:srgbClr val="642F6C"/>
                </a:solidFill>
                <a:latin typeface="+mj-lt"/>
                <a:ea typeface="+mj-ea"/>
                <a:cs typeface="+mj-cs"/>
              </a:defRPr>
            </a:lvl1pPr>
          </a:lstStyle>
          <a:p>
            <a:pPr algn="l">
              <a:lnSpc>
                <a:spcPct val="100000"/>
              </a:lnSpc>
            </a:pPr>
            <a:r>
              <a:rPr lang="en-US" sz="2400" dirty="0">
                <a:solidFill>
                  <a:schemeClr val="bg1"/>
                </a:solidFill>
              </a:rPr>
              <a:t>Stakeholders with a range of expertise discussed research and regulatory challenges to finding new uses for existing drugs and, together, captured possible solutions.</a:t>
            </a:r>
            <a:endParaRPr lang="en-US" sz="2000" b="1" dirty="0">
              <a:solidFill>
                <a:schemeClr val="bg1"/>
              </a:solidFill>
            </a:endParaRPr>
          </a:p>
        </p:txBody>
      </p:sp>
      <p:sp>
        <p:nvSpPr>
          <p:cNvPr id="7" name="Title 1">
            <a:extLst>
              <a:ext uri="{FF2B5EF4-FFF2-40B4-BE49-F238E27FC236}">
                <a16:creationId xmlns:a16="http://schemas.microsoft.com/office/drawing/2014/main" id="{1A1CD663-E654-46B8-900B-4D6E6D46343A}"/>
              </a:ext>
            </a:extLst>
          </p:cNvPr>
          <p:cNvSpPr txBox="1">
            <a:spLocks/>
          </p:cNvSpPr>
          <p:nvPr/>
        </p:nvSpPr>
        <p:spPr>
          <a:xfrm>
            <a:off x="589934" y="2431193"/>
            <a:ext cx="8796112" cy="53695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4000" b="0" kern="1200" baseline="0">
                <a:solidFill>
                  <a:srgbClr val="642F6C"/>
                </a:solidFill>
                <a:latin typeface="+mj-lt"/>
                <a:ea typeface="+mj-ea"/>
                <a:cs typeface="+mj-cs"/>
              </a:defRPr>
            </a:lvl1pPr>
          </a:lstStyle>
          <a:p>
            <a:pPr algn="l">
              <a:lnSpc>
                <a:spcPct val="100000"/>
              </a:lnSpc>
            </a:pPr>
            <a:r>
              <a:rPr lang="en-US" sz="2000" b="1" u="sng" dirty="0">
                <a:solidFill>
                  <a:schemeClr val="bg1"/>
                </a:solidFill>
                <a:hlinkClick r:id="rId3">
                  <a:extLst>
                    <a:ext uri="{A12FA001-AC4F-418D-AE19-62706E023703}">
                      <ahyp:hlinkClr xmlns:ahyp="http://schemas.microsoft.com/office/drawing/2018/hyperlinkcolor" val="tx"/>
                    </a:ext>
                  </a:extLst>
                </a:hlinkClick>
              </a:rPr>
              <a:t>Workshop</a:t>
            </a:r>
            <a:endParaRPr lang="en-US" sz="2000" u="sng" dirty="0">
              <a:solidFill>
                <a:schemeClr val="bg1"/>
              </a:solidFill>
            </a:endParaRPr>
          </a:p>
          <a:p>
            <a:pPr algn="l">
              <a:lnSpc>
                <a:spcPct val="100000"/>
              </a:lnSpc>
            </a:pPr>
            <a:endParaRPr lang="en-US" sz="2000" b="1" dirty="0">
              <a:solidFill>
                <a:schemeClr val="bg1"/>
              </a:solidFill>
            </a:endParaRPr>
          </a:p>
        </p:txBody>
      </p:sp>
    </p:spTree>
    <p:extLst>
      <p:ext uri="{BB962C8B-B14F-4D97-AF65-F5344CB8AC3E}">
        <p14:creationId xmlns:p14="http://schemas.microsoft.com/office/powerpoint/2010/main" val="127749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78F59D-C7F3-4BCA-920A-D86CC8AE658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sp>
        <p:nvSpPr>
          <p:cNvPr id="6" name="Title 1">
            <a:extLst>
              <a:ext uri="{FF2B5EF4-FFF2-40B4-BE49-F238E27FC236}">
                <a16:creationId xmlns:a16="http://schemas.microsoft.com/office/drawing/2014/main" id="{D5CF5B35-66AB-4C47-9EE9-9573F0CE48B7}"/>
              </a:ext>
            </a:extLst>
          </p:cNvPr>
          <p:cNvSpPr txBox="1">
            <a:spLocks/>
          </p:cNvSpPr>
          <p:nvPr/>
        </p:nvSpPr>
        <p:spPr>
          <a:xfrm>
            <a:off x="586740" y="1591595"/>
            <a:ext cx="6725264" cy="3450628"/>
          </a:xfrm>
          <a:prstGeom prst="rect">
            <a:avLst/>
          </a:prstGeom>
          <a:effectLst>
            <a:outerShdw blurRad="50800" dist="38100" dir="5400000" algn="t" rotWithShape="0">
              <a:prstClr val="black"/>
            </a:outerShdw>
          </a:effectLst>
        </p:spPr>
        <p:txBody>
          <a:bodyPr vert="horz" lIns="91440" tIns="45720" rIns="91440" bIns="45720" rtlCol="0" anchor="t" anchorCtr="0">
            <a:noAutofit/>
          </a:bodyPr>
          <a:lstStyle>
            <a:lvl1pPr algn="ctr" defTabSz="914400" rtl="0" eaLnBrk="1" latinLnBrk="0" hangingPunct="1">
              <a:lnSpc>
                <a:spcPct val="90000"/>
              </a:lnSpc>
              <a:spcBef>
                <a:spcPct val="0"/>
              </a:spcBef>
              <a:buNone/>
              <a:defRPr sz="4000" b="0" kern="1200" baseline="0">
                <a:solidFill>
                  <a:srgbClr val="642F6C"/>
                </a:solidFill>
                <a:latin typeface="+mj-lt"/>
                <a:ea typeface="+mj-ea"/>
                <a:cs typeface="+mj-cs"/>
              </a:defRPr>
            </a:lvl1pPr>
          </a:lstStyle>
          <a:p>
            <a:pPr algn="l">
              <a:lnSpc>
                <a:spcPct val="100000"/>
              </a:lnSpc>
            </a:pPr>
            <a:r>
              <a:rPr lang="en-US" sz="2400" dirty="0">
                <a:solidFill>
                  <a:schemeClr val="bg1"/>
                </a:solidFill>
              </a:rPr>
              <a:t>We discussed ongoing and future initiatives with Congressional leaders who set the annual budget for NIH. </a:t>
            </a:r>
          </a:p>
          <a:p>
            <a:pPr algn="l">
              <a:lnSpc>
                <a:spcPct val="100000"/>
              </a:lnSpc>
            </a:pPr>
            <a:endParaRPr lang="en-US" sz="1900" dirty="0">
              <a:solidFill>
                <a:schemeClr val="bg1"/>
              </a:solidFill>
            </a:endParaRPr>
          </a:p>
          <a:p>
            <a:pPr algn="l">
              <a:lnSpc>
                <a:spcPct val="100000"/>
              </a:lnSpc>
            </a:pPr>
            <a:r>
              <a:rPr lang="en-US" sz="1900" b="1" u="sng" dirty="0">
                <a:solidFill>
                  <a:schemeClr val="bg1"/>
                </a:solidFill>
                <a:hlinkClick r:id="rId4">
                  <a:extLst>
                    <a:ext uri="{A12FA001-AC4F-418D-AE19-62706E023703}">
                      <ahyp:hlinkClr xmlns:ahyp="http://schemas.microsoft.com/office/drawing/2018/hyperlinkcolor" val="tx"/>
                    </a:ext>
                  </a:extLst>
                </a:hlinkClick>
              </a:rPr>
              <a:t>Statement for the Record</a:t>
            </a:r>
            <a:endParaRPr lang="en-US" sz="1900" u="sng" dirty="0">
              <a:solidFill>
                <a:schemeClr val="bg1"/>
              </a:solidFill>
            </a:endParaRPr>
          </a:p>
          <a:p>
            <a:pPr algn="l">
              <a:lnSpc>
                <a:spcPct val="100000"/>
              </a:lnSpc>
            </a:pPr>
            <a:endParaRPr lang="en-US" sz="1900" u="sng" dirty="0">
              <a:solidFill>
                <a:schemeClr val="bg1"/>
              </a:solidFill>
            </a:endParaRPr>
          </a:p>
          <a:p>
            <a:pPr algn="l">
              <a:lnSpc>
                <a:spcPct val="100000"/>
              </a:lnSpc>
            </a:pPr>
            <a:r>
              <a:rPr lang="en-US" sz="1900" b="1" u="sng" dirty="0">
                <a:solidFill>
                  <a:schemeClr val="bg1"/>
                </a:solidFill>
                <a:hlinkClick r:id="rId5">
                  <a:extLst>
                    <a:ext uri="{A12FA001-AC4F-418D-AE19-62706E023703}">
                      <ahyp:hlinkClr xmlns:ahyp="http://schemas.microsoft.com/office/drawing/2018/hyperlinkcolor" val="tx"/>
                    </a:ext>
                  </a:extLst>
                </a:hlinkClick>
              </a:rPr>
              <a:t>NCATS Budget Information</a:t>
            </a:r>
            <a:endParaRPr lang="en-US" sz="1900" u="sng" dirty="0">
              <a:solidFill>
                <a:schemeClr val="bg1"/>
              </a:solidFill>
            </a:endParaRPr>
          </a:p>
          <a:p>
            <a:pPr algn="l">
              <a:lnSpc>
                <a:spcPct val="100000"/>
              </a:lnSpc>
            </a:pPr>
            <a:endParaRPr lang="en-US" sz="1900" dirty="0">
              <a:solidFill>
                <a:schemeClr val="bg1"/>
              </a:solidFill>
            </a:endParaRPr>
          </a:p>
        </p:txBody>
      </p:sp>
      <p:sp>
        <p:nvSpPr>
          <p:cNvPr id="10" name="Title 1">
            <a:extLst>
              <a:ext uri="{FF2B5EF4-FFF2-40B4-BE49-F238E27FC236}">
                <a16:creationId xmlns:a16="http://schemas.microsoft.com/office/drawing/2014/main" id="{021CB4DB-1890-40E4-AC76-16ADD4E0E70A}"/>
              </a:ext>
            </a:extLst>
          </p:cNvPr>
          <p:cNvSpPr>
            <a:spLocks noGrp="1"/>
          </p:cNvSpPr>
          <p:nvPr>
            <p:ph type="ctrTitle" idx="4294967295"/>
          </p:nvPr>
        </p:nvSpPr>
        <p:spPr>
          <a:xfrm>
            <a:off x="586739" y="809167"/>
            <a:ext cx="5909477" cy="625151"/>
          </a:xfrm>
          <a:prstGeom prst="rect">
            <a:avLst/>
          </a:prstGeom>
          <a:effectLst>
            <a:outerShdw blurRad="50800" dist="50800" dir="5400000" algn="ctr" rotWithShape="0">
              <a:srgbClr val="000000"/>
            </a:outerShdw>
          </a:effectLst>
        </p:spPr>
        <p:txBody>
          <a:bodyPr anchor="t" anchorCtr="0">
            <a:noAutofit/>
          </a:bodyPr>
          <a:lstStyle/>
          <a:p>
            <a:pPr algn="l"/>
            <a:r>
              <a:rPr lang="en-US" sz="3600" b="1" dirty="0">
                <a:solidFill>
                  <a:schemeClr val="accent4">
                    <a:lumMod val="40000"/>
                    <a:lumOff val="60000"/>
                  </a:schemeClr>
                </a:solidFill>
                <a:latin typeface="Arial" charset="0"/>
                <a:ea typeface="Arial" charset="0"/>
                <a:cs typeface="Arial" charset="0"/>
              </a:rPr>
              <a:t>Planning for the Future</a:t>
            </a:r>
            <a:br>
              <a:rPr lang="en-US" sz="3200" b="1" dirty="0">
                <a:solidFill>
                  <a:schemeClr val="bg1"/>
                </a:solidFill>
                <a:latin typeface="Arial" charset="0"/>
                <a:ea typeface="Arial" charset="0"/>
                <a:cs typeface="Arial" charset="0"/>
              </a:rPr>
            </a:br>
            <a:endParaRPr lang="en-US" sz="32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231987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510B7D0-3BC5-4A1F-9C2E-E4FFD9BF4645}"/>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76" y="0"/>
            <a:ext cx="12196176" cy="6858000"/>
          </a:xfrm>
          <a:prstGeom prst="rect">
            <a:avLst/>
          </a:prstGeom>
        </p:spPr>
      </p:pic>
      <p:pic>
        <p:nvPicPr>
          <p:cNvPr id="13" name="Picture 12" descr="A close up of a sign&#10;&#10;Description automatically generated">
            <a:extLst>
              <a:ext uri="{FF2B5EF4-FFF2-40B4-BE49-F238E27FC236}">
                <a16:creationId xmlns:a16="http://schemas.microsoft.com/office/drawing/2014/main" id="{5F80458B-2DF2-49D4-B36E-F60C29DEC0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30545" y="2525267"/>
            <a:ext cx="3668633" cy="1351408"/>
          </a:xfrm>
          <a:prstGeom prst="rect">
            <a:avLst/>
          </a:prstGeom>
        </p:spPr>
      </p:pic>
      <p:sp>
        <p:nvSpPr>
          <p:cNvPr id="4" name="Title 1">
            <a:extLst>
              <a:ext uri="{FF2B5EF4-FFF2-40B4-BE49-F238E27FC236}">
                <a16:creationId xmlns:a16="http://schemas.microsoft.com/office/drawing/2014/main" id="{E135C030-F676-4FF5-B60E-50AB602640E2}"/>
              </a:ext>
            </a:extLst>
          </p:cNvPr>
          <p:cNvSpPr txBox="1">
            <a:spLocks/>
          </p:cNvSpPr>
          <p:nvPr/>
        </p:nvSpPr>
        <p:spPr>
          <a:xfrm>
            <a:off x="8829091" y="4597027"/>
            <a:ext cx="2990825" cy="52120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sz="2400" u="sng" dirty="0">
                <a:solidFill>
                  <a:schemeClr val="bg1"/>
                </a:solidFill>
                <a:latin typeface="Arial" charset="0"/>
                <a:ea typeface="Arial" charset="0"/>
                <a:cs typeface="Arial" charset="0"/>
                <a:hlinkClick r:id="rId5">
                  <a:extLst>
                    <a:ext uri="{A12FA001-AC4F-418D-AE19-62706E023703}">
                      <ahyp:hlinkClr xmlns:ahyp="http://schemas.microsoft.com/office/drawing/2018/hyperlinkcolor" val="tx"/>
                    </a:ext>
                  </a:extLst>
                </a:hlinkClick>
              </a:rPr>
              <a:t>Connect with Us</a:t>
            </a:r>
            <a:endParaRPr lang="en-US" sz="2400" u="sng" dirty="0">
              <a:solidFill>
                <a:schemeClr val="bg1"/>
              </a:solidFill>
              <a:latin typeface="Arial" charset="0"/>
              <a:ea typeface="Arial" charset="0"/>
              <a:cs typeface="Arial" charset="0"/>
            </a:endParaRPr>
          </a:p>
        </p:txBody>
      </p:sp>
      <p:sp>
        <p:nvSpPr>
          <p:cNvPr id="5" name="Title 1">
            <a:extLst>
              <a:ext uri="{FF2B5EF4-FFF2-40B4-BE49-F238E27FC236}">
                <a16:creationId xmlns:a16="http://schemas.microsoft.com/office/drawing/2014/main" id="{7C8FBF62-5B67-4CE6-A590-057401D8CCB0}"/>
              </a:ext>
            </a:extLst>
          </p:cNvPr>
          <p:cNvSpPr txBox="1">
            <a:spLocks/>
          </p:cNvSpPr>
          <p:nvPr/>
        </p:nvSpPr>
        <p:spPr>
          <a:xfrm>
            <a:off x="8829091" y="5118228"/>
            <a:ext cx="2632237" cy="67359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sz="1800" b="0" i="1" dirty="0">
                <a:solidFill>
                  <a:schemeClr val="bg1"/>
                </a:solidFill>
                <a:latin typeface="Arial" charset="0"/>
                <a:ea typeface="Arial" charset="0"/>
                <a:cs typeface="Arial" charset="0"/>
              </a:rPr>
              <a:t>Stay up-to-date on all our activities!</a:t>
            </a:r>
          </a:p>
          <a:p>
            <a:endParaRPr lang="en-US" sz="1800" b="0" i="1" dirty="0">
              <a:solidFill>
                <a:schemeClr val="bg1"/>
              </a:solidFill>
              <a:latin typeface="Arial" charset="0"/>
              <a:ea typeface="Arial" charset="0"/>
              <a:cs typeface="Arial" charset="0"/>
            </a:endParaRPr>
          </a:p>
        </p:txBody>
      </p:sp>
      <p:pic>
        <p:nvPicPr>
          <p:cNvPr id="3" name="Picture 2" descr="A close up of a sign&#10;&#10;Description automatically generated">
            <a:hlinkClick r:id="rId6"/>
            <a:extLst>
              <a:ext uri="{FF2B5EF4-FFF2-40B4-BE49-F238E27FC236}">
                <a16:creationId xmlns:a16="http://schemas.microsoft.com/office/drawing/2014/main" id="{E87D12DC-3CAF-425F-A4DF-9E5C1C1140C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36668" y="5881155"/>
            <a:ext cx="445013" cy="445013"/>
          </a:xfrm>
          <a:prstGeom prst="rect">
            <a:avLst/>
          </a:prstGeom>
        </p:spPr>
      </p:pic>
      <p:pic>
        <p:nvPicPr>
          <p:cNvPr id="7" name="Picture 6" descr="A picture containing drawing&#10;&#10;Description automatically generated">
            <a:hlinkClick r:id="rId8"/>
            <a:extLst>
              <a:ext uri="{FF2B5EF4-FFF2-40B4-BE49-F238E27FC236}">
                <a16:creationId xmlns:a16="http://schemas.microsoft.com/office/drawing/2014/main" id="{189E971A-D242-45FB-B806-F7522DA0CCF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114410" y="5878641"/>
            <a:ext cx="445014" cy="445014"/>
          </a:xfrm>
          <a:prstGeom prst="rect">
            <a:avLst/>
          </a:prstGeom>
        </p:spPr>
      </p:pic>
      <p:pic>
        <p:nvPicPr>
          <p:cNvPr id="9" name="Picture 8" descr="A picture containing bird&#10;&#10;Description automatically generated">
            <a:hlinkClick r:id="rId10"/>
            <a:extLst>
              <a:ext uri="{FF2B5EF4-FFF2-40B4-BE49-F238E27FC236}">
                <a16:creationId xmlns:a16="http://schemas.microsoft.com/office/drawing/2014/main" id="{31D34BC2-1C17-4E05-B9BC-ED505AB4047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533275" y="5892361"/>
            <a:ext cx="433807" cy="433807"/>
          </a:xfrm>
          <a:prstGeom prst="rect">
            <a:avLst/>
          </a:prstGeom>
        </p:spPr>
      </p:pic>
      <p:pic>
        <p:nvPicPr>
          <p:cNvPr id="6" name="Picture 5" descr="A close up of a piece of paper&#10;&#10;Description automatically generated">
            <a:hlinkClick r:id="rId12"/>
            <a:extLst>
              <a:ext uri="{FF2B5EF4-FFF2-40B4-BE49-F238E27FC236}">
                <a16:creationId xmlns:a16="http://schemas.microsoft.com/office/drawing/2014/main" id="{F4A059C6-61BA-49FF-9000-058C2BC2004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707808" y="5857592"/>
            <a:ext cx="455433" cy="45543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8CD6CDC1-9A61-4B47-AE9D-3D2E2B12AB93}"/>
              </a:ext>
            </a:extLst>
          </p:cNvPr>
          <p:cNvPicPr>
            <a:picLocks noChangeAspect="1"/>
          </p:cNvPicPr>
          <p:nvPr/>
        </p:nvPicPr>
        <p:blipFill rotWithShape="1">
          <a:blip r:embed="rId14"/>
          <a:srcRect l="29637"/>
          <a:stretch/>
        </p:blipFill>
        <p:spPr>
          <a:xfrm>
            <a:off x="457200" y="284540"/>
            <a:ext cx="2222196" cy="801903"/>
          </a:xfrm>
          <a:prstGeom prst="rect">
            <a:avLst/>
          </a:prstGeom>
        </p:spPr>
      </p:pic>
    </p:spTree>
    <p:extLst>
      <p:ext uri="{BB962C8B-B14F-4D97-AF65-F5344CB8AC3E}">
        <p14:creationId xmlns:p14="http://schemas.microsoft.com/office/powerpoint/2010/main" val="1305681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B3AEC2-5629-44D7-8418-AA16F888751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sp>
        <p:nvSpPr>
          <p:cNvPr id="4" name="Title 1">
            <a:extLst>
              <a:ext uri="{FF2B5EF4-FFF2-40B4-BE49-F238E27FC236}">
                <a16:creationId xmlns:a16="http://schemas.microsoft.com/office/drawing/2014/main" id="{BCFDD556-1571-4D6F-A4A9-59945849D5FF}"/>
              </a:ext>
            </a:extLst>
          </p:cNvPr>
          <p:cNvSpPr txBox="1">
            <a:spLocks/>
          </p:cNvSpPr>
          <p:nvPr/>
        </p:nvSpPr>
        <p:spPr>
          <a:xfrm>
            <a:off x="1074198" y="1855694"/>
            <a:ext cx="9948775" cy="3146612"/>
          </a:xfrm>
          <a:prstGeom prst="rect">
            <a:avLst/>
          </a:prstGeom>
        </p:spPr>
        <p:txBody>
          <a:bodyPr anchor="t" anchorCtr="0">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nSpc>
                <a:spcPct val="100000"/>
              </a:lnSpc>
            </a:pPr>
            <a:r>
              <a:rPr lang="en-US" sz="4000" dirty="0">
                <a:solidFill>
                  <a:schemeClr val="bg1"/>
                </a:solidFill>
              </a:rPr>
              <a:t>By joining forces with a diverse set of partners, we advanced the conversation on important issues to accelerate scientific progress.  </a:t>
            </a:r>
          </a:p>
        </p:txBody>
      </p:sp>
    </p:spTree>
    <p:extLst>
      <p:ext uri="{BB962C8B-B14F-4D97-AF65-F5344CB8AC3E}">
        <p14:creationId xmlns:p14="http://schemas.microsoft.com/office/powerpoint/2010/main" val="1855770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40E6E5-53D0-4758-BD11-DB7287A53E0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sp>
        <p:nvSpPr>
          <p:cNvPr id="5" name="Title 1">
            <a:extLst>
              <a:ext uri="{FF2B5EF4-FFF2-40B4-BE49-F238E27FC236}">
                <a16:creationId xmlns:a16="http://schemas.microsoft.com/office/drawing/2014/main" id="{0564E87A-18BB-4212-94DE-877AD5A762F6}"/>
              </a:ext>
            </a:extLst>
          </p:cNvPr>
          <p:cNvSpPr>
            <a:spLocks noGrp="1"/>
          </p:cNvSpPr>
          <p:nvPr>
            <p:ph type="ctrTitle" idx="4294967295"/>
          </p:nvPr>
        </p:nvSpPr>
        <p:spPr>
          <a:xfrm>
            <a:off x="428569" y="489349"/>
            <a:ext cx="7926537" cy="536950"/>
          </a:xfrm>
          <a:prstGeom prst="rect">
            <a:avLst/>
          </a:prstGeom>
          <a:effectLst>
            <a:outerShdw blurRad="50800" dist="50800" dir="5400000" algn="ctr" rotWithShape="0">
              <a:srgbClr val="000000"/>
            </a:outerShdw>
          </a:effectLst>
        </p:spPr>
        <p:txBody>
          <a:bodyPr>
            <a:noAutofit/>
          </a:bodyPr>
          <a:lstStyle/>
          <a:p>
            <a:pPr algn="l"/>
            <a:r>
              <a:rPr lang="en-US" sz="3600" b="1" dirty="0">
                <a:solidFill>
                  <a:srgbClr val="71DAFF"/>
                </a:solidFill>
                <a:latin typeface="Arial" charset="0"/>
                <a:ea typeface="Arial" charset="0"/>
                <a:cs typeface="Arial" charset="0"/>
              </a:rPr>
              <a:t>Who Are Translational Scientists?</a:t>
            </a:r>
          </a:p>
        </p:txBody>
      </p:sp>
      <p:sp>
        <p:nvSpPr>
          <p:cNvPr id="6" name="Title 1">
            <a:extLst>
              <a:ext uri="{FF2B5EF4-FFF2-40B4-BE49-F238E27FC236}">
                <a16:creationId xmlns:a16="http://schemas.microsoft.com/office/drawing/2014/main" id="{0CCAD964-6007-49EF-8459-137E31286AA2}"/>
              </a:ext>
            </a:extLst>
          </p:cNvPr>
          <p:cNvSpPr txBox="1">
            <a:spLocks/>
          </p:cNvSpPr>
          <p:nvPr/>
        </p:nvSpPr>
        <p:spPr>
          <a:xfrm>
            <a:off x="428569" y="1171820"/>
            <a:ext cx="8356841" cy="4300991"/>
          </a:xfrm>
          <a:prstGeom prst="rect">
            <a:avLst/>
          </a:prstGeom>
          <a:noFill/>
          <a:effectLst>
            <a:outerShdw blurRad="25400" dist="25400" dir="5400000" algn="ctr" rotWithShape="0">
              <a:srgbClr val="000000"/>
            </a:outerShdw>
          </a:effectLst>
        </p:spPr>
        <p:txBody>
          <a:bodyPr vert="horz" lIns="91440" tIns="45720" rIns="91440" bIns="45720" rtlCol="0" anchor="t" anchorCtr="0">
            <a:noAutofit/>
          </a:bodyPr>
          <a:lstStyle>
            <a:lvl1pPr algn="ctr" defTabSz="914400" rtl="0" eaLnBrk="1" latinLnBrk="0" hangingPunct="1">
              <a:lnSpc>
                <a:spcPct val="90000"/>
              </a:lnSpc>
              <a:spcBef>
                <a:spcPct val="0"/>
              </a:spcBef>
              <a:buNone/>
              <a:defRPr sz="4000" b="0" kern="1200" baseline="0">
                <a:solidFill>
                  <a:srgbClr val="642F6C"/>
                </a:solidFill>
                <a:latin typeface="+mj-lt"/>
                <a:ea typeface="+mj-ea"/>
                <a:cs typeface="+mj-cs"/>
              </a:defRPr>
            </a:lvl1pPr>
          </a:lstStyle>
          <a:p>
            <a:pPr algn="l">
              <a:lnSpc>
                <a:spcPct val="100000"/>
              </a:lnSpc>
            </a:pPr>
            <a:r>
              <a:rPr lang="en-US" sz="2400" dirty="0">
                <a:solidFill>
                  <a:schemeClr val="bg1"/>
                </a:solidFill>
              </a:rPr>
              <a:t>New resources describe these scientists’ fundamental characteristics and critical role in accelerating research—and encourage careers in this young field.</a:t>
            </a:r>
          </a:p>
          <a:p>
            <a:pPr algn="l">
              <a:lnSpc>
                <a:spcPct val="100000"/>
              </a:lnSpc>
            </a:pPr>
            <a:r>
              <a:rPr lang="en-US" sz="2400" dirty="0">
                <a:solidFill>
                  <a:schemeClr val="bg1"/>
                </a:solidFill>
              </a:rPr>
              <a:t> </a:t>
            </a:r>
            <a:r>
              <a:rPr lang="en-US" sz="2000" dirty="0">
                <a:solidFill>
                  <a:schemeClr val="bg1"/>
                </a:solidFill>
              </a:rPr>
              <a:t> </a:t>
            </a:r>
          </a:p>
          <a:p>
            <a:pPr algn="l">
              <a:lnSpc>
                <a:spcPct val="100000"/>
              </a:lnSpc>
            </a:pPr>
            <a:r>
              <a:rPr lang="en-US" sz="2000" b="1" u="sng" dirty="0">
                <a:solidFill>
                  <a:schemeClr val="bg1"/>
                </a:solidFill>
                <a:hlinkClick r:id="rId4">
                  <a:extLst>
                    <a:ext uri="{A12FA001-AC4F-418D-AE19-62706E023703}">
                      <ahyp:hlinkClr xmlns:ahyp="http://schemas.microsoft.com/office/drawing/2018/hyperlinkcolor" val="tx"/>
                    </a:ext>
                  </a:extLst>
                </a:hlinkClick>
              </a:rPr>
              <a:t>Video and Interactive Graphic</a:t>
            </a:r>
            <a:endParaRPr lang="en-US" sz="2000" b="1" u="sng" dirty="0">
              <a:solidFill>
                <a:schemeClr val="bg1"/>
              </a:solidFill>
            </a:endParaRPr>
          </a:p>
          <a:p>
            <a:pPr algn="l">
              <a:lnSpc>
                <a:spcPct val="100000"/>
              </a:lnSpc>
            </a:pPr>
            <a:endParaRPr lang="en-US" sz="2000" b="1" u="sng" dirty="0">
              <a:solidFill>
                <a:schemeClr val="bg1"/>
              </a:solidFill>
            </a:endParaRPr>
          </a:p>
          <a:p>
            <a:pPr algn="l">
              <a:lnSpc>
                <a:spcPct val="100000"/>
              </a:lnSpc>
            </a:pPr>
            <a:r>
              <a:rPr lang="en-US" sz="2000" b="1" u="sng" dirty="0">
                <a:solidFill>
                  <a:schemeClr val="bg1"/>
                </a:solidFill>
                <a:hlinkClick r:id="rId5">
                  <a:extLst>
                    <a:ext uri="{A12FA001-AC4F-418D-AE19-62706E023703}">
                      <ahyp:hlinkClr xmlns:ahyp="http://schemas.microsoft.com/office/drawing/2018/hyperlinkcolor" val="tx"/>
                    </a:ext>
                  </a:extLst>
                </a:hlinkClick>
              </a:rPr>
              <a:t>Director’s Message</a:t>
            </a:r>
            <a:br>
              <a:rPr lang="en-US" sz="2000" dirty="0">
                <a:solidFill>
                  <a:schemeClr val="bg1"/>
                </a:solidFill>
              </a:rPr>
            </a:br>
            <a:endParaRPr lang="en-US" sz="2000" dirty="0">
              <a:solidFill>
                <a:schemeClr val="bg1"/>
              </a:solidFill>
            </a:endParaRPr>
          </a:p>
        </p:txBody>
      </p:sp>
    </p:spTree>
    <p:extLst>
      <p:ext uri="{BB962C8B-B14F-4D97-AF65-F5344CB8AC3E}">
        <p14:creationId xmlns:p14="http://schemas.microsoft.com/office/powerpoint/2010/main" val="793127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227EE6-E0F6-4F14-8C68-928C00F66EE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sp>
        <p:nvSpPr>
          <p:cNvPr id="8" name="Title 1">
            <a:extLst>
              <a:ext uri="{FF2B5EF4-FFF2-40B4-BE49-F238E27FC236}">
                <a16:creationId xmlns:a16="http://schemas.microsoft.com/office/drawing/2014/main" id="{1B032527-BFDF-40ED-A528-0C25F3EB12B3}"/>
              </a:ext>
            </a:extLst>
          </p:cNvPr>
          <p:cNvSpPr txBox="1">
            <a:spLocks/>
          </p:cNvSpPr>
          <p:nvPr/>
        </p:nvSpPr>
        <p:spPr>
          <a:xfrm>
            <a:off x="390150" y="510807"/>
            <a:ext cx="5308450" cy="536950"/>
          </a:xfrm>
          <a:prstGeom prst="rect">
            <a:avLst/>
          </a:prstGeom>
        </p:spPr>
        <p:txBody>
          <a:bodyPr>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sz="3600" dirty="0">
                <a:solidFill>
                  <a:schemeClr val="bg1"/>
                </a:solidFill>
                <a:latin typeface="Arial" charset="0"/>
                <a:ea typeface="Arial" charset="0"/>
                <a:cs typeface="Arial" charset="0"/>
              </a:rPr>
              <a:t>Ask an Astronaut!</a:t>
            </a:r>
          </a:p>
        </p:txBody>
      </p:sp>
      <p:sp>
        <p:nvSpPr>
          <p:cNvPr id="9" name="Title 1">
            <a:extLst>
              <a:ext uri="{FF2B5EF4-FFF2-40B4-BE49-F238E27FC236}">
                <a16:creationId xmlns:a16="http://schemas.microsoft.com/office/drawing/2014/main" id="{3E832CEC-24FC-4747-9196-4349560C8729}"/>
              </a:ext>
            </a:extLst>
          </p:cNvPr>
          <p:cNvSpPr txBox="1">
            <a:spLocks/>
          </p:cNvSpPr>
          <p:nvPr/>
        </p:nvSpPr>
        <p:spPr>
          <a:xfrm>
            <a:off x="390150" y="1137409"/>
            <a:ext cx="6270626" cy="5227538"/>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4000" b="0" kern="1200" baseline="0">
                <a:solidFill>
                  <a:srgbClr val="642F6C"/>
                </a:solidFill>
                <a:latin typeface="+mj-lt"/>
                <a:ea typeface="+mj-ea"/>
                <a:cs typeface="+mj-cs"/>
              </a:defRPr>
            </a:lvl1pPr>
          </a:lstStyle>
          <a:p>
            <a:pPr algn="l">
              <a:lnSpc>
                <a:spcPct val="100000"/>
              </a:lnSpc>
            </a:pPr>
            <a:r>
              <a:rPr lang="en-US" sz="2400" dirty="0">
                <a:solidFill>
                  <a:schemeClr val="bg1"/>
                </a:solidFill>
              </a:rPr>
              <a:t>Children receiving care at NIH talked to an astronaut on the International Space Station about science in space. They learned how projects like our tissue chips can help improve health on earth.</a:t>
            </a:r>
          </a:p>
          <a:p>
            <a:pPr algn="l">
              <a:lnSpc>
                <a:spcPct val="100000"/>
              </a:lnSpc>
            </a:pPr>
            <a:r>
              <a:rPr lang="en-US" sz="2400" dirty="0">
                <a:solidFill>
                  <a:schemeClr val="bg1">
                    <a:lumMod val="50000"/>
                  </a:schemeClr>
                </a:solidFill>
              </a:rPr>
              <a:t> </a:t>
            </a:r>
            <a:r>
              <a:rPr lang="en-US" sz="1900" dirty="0">
                <a:solidFill>
                  <a:schemeClr val="bg1">
                    <a:lumMod val="50000"/>
                  </a:schemeClr>
                </a:solidFill>
              </a:rPr>
              <a:t>   </a:t>
            </a:r>
          </a:p>
          <a:p>
            <a:pPr algn="l">
              <a:lnSpc>
                <a:spcPct val="100000"/>
              </a:lnSpc>
            </a:pPr>
            <a:r>
              <a:rPr lang="en-US" sz="1900" b="1" dirty="0">
                <a:solidFill>
                  <a:schemeClr val="bg1"/>
                </a:solidFill>
                <a:hlinkClick r:id="rId4">
                  <a:extLst>
                    <a:ext uri="{A12FA001-AC4F-418D-AE19-62706E023703}">
                      <ahyp:hlinkClr xmlns:ahyp="http://schemas.microsoft.com/office/drawing/2018/hyperlinkcolor" val="tx"/>
                    </a:ext>
                  </a:extLst>
                </a:hlinkClick>
              </a:rPr>
              <a:t>Event Details </a:t>
            </a:r>
            <a:br>
              <a:rPr lang="en-US" sz="1900" b="1" dirty="0">
                <a:solidFill>
                  <a:schemeClr val="bg1">
                    <a:lumMod val="50000"/>
                  </a:schemeClr>
                </a:solidFill>
              </a:rPr>
            </a:br>
            <a:endParaRPr lang="en-US" sz="1900" b="1" dirty="0">
              <a:solidFill>
                <a:schemeClr val="bg1">
                  <a:lumMod val="50000"/>
                </a:schemeClr>
              </a:solidFill>
            </a:endParaRPr>
          </a:p>
          <a:p>
            <a:pPr algn="l">
              <a:lnSpc>
                <a:spcPct val="100000"/>
              </a:lnSpc>
            </a:pPr>
            <a:r>
              <a:rPr lang="en-US" sz="1800" b="1" u="sng" dirty="0">
                <a:solidFill>
                  <a:schemeClr val="bg1"/>
                </a:solidFill>
                <a:hlinkClick r:id="rId5">
                  <a:extLst>
                    <a:ext uri="{A12FA001-AC4F-418D-AE19-62706E023703}">
                      <ahyp:hlinkClr xmlns:ahyp="http://schemas.microsoft.com/office/drawing/2018/hyperlinkcolor" val="tx"/>
                    </a:ext>
                  </a:extLst>
                </a:hlinkClick>
              </a:rPr>
              <a:t>Director’s Message</a:t>
            </a:r>
            <a:endParaRPr lang="en-US" sz="1800" b="1" u="sng" dirty="0">
              <a:solidFill>
                <a:schemeClr val="bg1"/>
              </a:solidFill>
            </a:endParaRPr>
          </a:p>
          <a:p>
            <a:pPr algn="l">
              <a:lnSpc>
                <a:spcPct val="100000"/>
              </a:lnSpc>
            </a:pPr>
            <a:endParaRPr lang="en-US" sz="1900" b="1" dirty="0">
              <a:solidFill>
                <a:schemeClr val="bg1">
                  <a:lumMod val="50000"/>
                </a:schemeClr>
              </a:solidFill>
            </a:endParaRPr>
          </a:p>
          <a:p>
            <a:pPr algn="l">
              <a:lnSpc>
                <a:spcPct val="100000"/>
              </a:lnSpc>
            </a:pPr>
            <a:r>
              <a:rPr lang="en-US" sz="1900" b="1" dirty="0">
                <a:solidFill>
                  <a:schemeClr val="bg1"/>
                </a:solidFill>
                <a:hlinkClick r:id="rId6">
                  <a:extLst>
                    <a:ext uri="{A12FA001-AC4F-418D-AE19-62706E023703}">
                      <ahyp:hlinkClr xmlns:ahyp="http://schemas.microsoft.com/office/drawing/2018/hyperlinkcolor" val="tx"/>
                    </a:ext>
                  </a:extLst>
                </a:hlinkClick>
              </a:rPr>
              <a:t>Tissue Chips in Space</a:t>
            </a:r>
            <a:br>
              <a:rPr lang="en-US" sz="1900" b="1" dirty="0">
                <a:solidFill>
                  <a:schemeClr val="bg1">
                    <a:lumMod val="50000"/>
                  </a:schemeClr>
                </a:solidFill>
              </a:rPr>
            </a:br>
            <a:endParaRPr lang="en-US" sz="1900" dirty="0">
              <a:solidFill>
                <a:schemeClr val="bg1">
                  <a:lumMod val="50000"/>
                </a:schemeClr>
              </a:solidFill>
            </a:endParaRPr>
          </a:p>
        </p:txBody>
      </p:sp>
    </p:spTree>
    <p:extLst>
      <p:ext uri="{BB962C8B-B14F-4D97-AF65-F5344CB8AC3E}">
        <p14:creationId xmlns:p14="http://schemas.microsoft.com/office/powerpoint/2010/main" val="322191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595EF2-3957-4F3E-BAE0-A7D05E036EB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sp>
        <p:nvSpPr>
          <p:cNvPr id="5" name="Title 1">
            <a:extLst>
              <a:ext uri="{FF2B5EF4-FFF2-40B4-BE49-F238E27FC236}">
                <a16:creationId xmlns:a16="http://schemas.microsoft.com/office/drawing/2014/main" id="{97622DB4-F647-4686-A424-ACCD4E5ADD78}"/>
              </a:ext>
            </a:extLst>
          </p:cNvPr>
          <p:cNvSpPr>
            <a:spLocks noGrp="1"/>
          </p:cNvSpPr>
          <p:nvPr>
            <p:ph type="ctrTitle" idx="4294967295"/>
          </p:nvPr>
        </p:nvSpPr>
        <p:spPr>
          <a:xfrm>
            <a:off x="589933" y="608644"/>
            <a:ext cx="6779055" cy="490682"/>
          </a:xfrm>
          <a:prstGeom prst="rect">
            <a:avLst/>
          </a:prstGeom>
          <a:effectLst>
            <a:outerShdw blurRad="50800" dist="50800" dir="5400000" algn="ctr" rotWithShape="0">
              <a:srgbClr val="000000"/>
            </a:outerShdw>
          </a:effectLst>
        </p:spPr>
        <p:txBody>
          <a:bodyPr anchor="t" anchorCtr="0">
            <a:noAutofit/>
          </a:bodyPr>
          <a:lstStyle/>
          <a:p>
            <a:pPr algn="l"/>
            <a:r>
              <a:rPr lang="en-US" sz="3600" b="1" dirty="0">
                <a:solidFill>
                  <a:srgbClr val="B6DF89"/>
                </a:solidFill>
                <a:latin typeface="Arial" charset="0"/>
                <a:ea typeface="Arial" charset="0"/>
                <a:cs typeface="Arial" charset="0"/>
              </a:rPr>
              <a:t>Rare Diseases Are Not Rare</a:t>
            </a:r>
          </a:p>
        </p:txBody>
      </p:sp>
      <p:sp>
        <p:nvSpPr>
          <p:cNvPr id="6" name="Title 1">
            <a:extLst>
              <a:ext uri="{FF2B5EF4-FFF2-40B4-BE49-F238E27FC236}">
                <a16:creationId xmlns:a16="http://schemas.microsoft.com/office/drawing/2014/main" id="{973B6865-4885-4002-9F3E-253E3E3A6997}"/>
              </a:ext>
            </a:extLst>
          </p:cNvPr>
          <p:cNvSpPr txBox="1">
            <a:spLocks/>
          </p:cNvSpPr>
          <p:nvPr/>
        </p:nvSpPr>
        <p:spPr>
          <a:xfrm>
            <a:off x="589934" y="1269654"/>
            <a:ext cx="7670403" cy="4045296"/>
          </a:xfrm>
          <a:prstGeom prst="rect">
            <a:avLst/>
          </a:prstGeom>
          <a:effectLst>
            <a:outerShdw blurRad="50800" dist="38100" dir="5400000" algn="t" rotWithShape="0">
              <a:prstClr val="black"/>
            </a:outerShdw>
          </a:effectLst>
        </p:spPr>
        <p:txBody>
          <a:bodyPr vert="horz" lIns="91440" tIns="45720" rIns="91440" bIns="45720" rtlCol="0" anchor="t" anchorCtr="0">
            <a:noAutofit/>
          </a:bodyPr>
          <a:lstStyle>
            <a:lvl1pPr algn="ctr" defTabSz="914400" rtl="0" eaLnBrk="1" latinLnBrk="0" hangingPunct="1">
              <a:lnSpc>
                <a:spcPct val="90000"/>
              </a:lnSpc>
              <a:spcBef>
                <a:spcPct val="0"/>
              </a:spcBef>
              <a:buNone/>
              <a:defRPr sz="4000" b="0" kern="1200" baseline="0">
                <a:solidFill>
                  <a:srgbClr val="642F6C"/>
                </a:solidFill>
                <a:latin typeface="+mj-lt"/>
                <a:ea typeface="+mj-ea"/>
                <a:cs typeface="+mj-cs"/>
              </a:defRPr>
            </a:lvl1pPr>
          </a:lstStyle>
          <a:p>
            <a:pPr algn="l">
              <a:lnSpc>
                <a:spcPct val="100000"/>
              </a:lnSpc>
            </a:pPr>
            <a:r>
              <a:rPr lang="en-US" sz="2400" dirty="0">
                <a:solidFill>
                  <a:schemeClr val="bg1"/>
                </a:solidFill>
              </a:rPr>
              <a:t>Our nationwide prize competition raised awareness about rare diseases and the need for expanded research and patient support. </a:t>
            </a:r>
          </a:p>
          <a:p>
            <a:pPr algn="l">
              <a:lnSpc>
                <a:spcPct val="100000"/>
              </a:lnSpc>
            </a:pPr>
            <a:endParaRPr lang="en-US" sz="2400" dirty="0">
              <a:solidFill>
                <a:schemeClr val="bg1"/>
              </a:solidFill>
            </a:endParaRPr>
          </a:p>
          <a:p>
            <a:pPr algn="l">
              <a:lnSpc>
                <a:spcPct val="100000"/>
              </a:lnSpc>
            </a:pPr>
            <a:r>
              <a:rPr lang="en-US" sz="1900" b="1" dirty="0">
                <a:solidFill>
                  <a:schemeClr val="bg1"/>
                </a:solidFill>
                <a:hlinkClick r:id="rId4">
                  <a:extLst>
                    <a:ext uri="{A12FA001-AC4F-418D-AE19-62706E023703}">
                      <ahyp:hlinkClr xmlns:ahyp="http://schemas.microsoft.com/office/drawing/2018/hyperlinkcolor" val="tx"/>
                    </a:ext>
                  </a:extLst>
                </a:hlinkClick>
              </a:rPr>
              <a:t>Prize Winners</a:t>
            </a:r>
          </a:p>
          <a:p>
            <a:pPr algn="l">
              <a:lnSpc>
                <a:spcPct val="100000"/>
              </a:lnSpc>
            </a:pPr>
            <a:endParaRPr lang="en-US" sz="1900" b="1" dirty="0">
              <a:solidFill>
                <a:schemeClr val="bg1"/>
              </a:solidFill>
              <a:hlinkClick r:id="rId4">
                <a:extLst>
                  <a:ext uri="{A12FA001-AC4F-418D-AE19-62706E023703}">
                    <ahyp:hlinkClr xmlns:ahyp="http://schemas.microsoft.com/office/drawing/2018/hyperlinkcolor" val="tx"/>
                  </a:ext>
                </a:extLst>
              </a:hlinkClick>
            </a:endParaRPr>
          </a:p>
          <a:p>
            <a:pPr algn="l">
              <a:lnSpc>
                <a:spcPct val="100000"/>
              </a:lnSpc>
            </a:pPr>
            <a:r>
              <a:rPr lang="en-US" sz="1900" b="1" dirty="0">
                <a:solidFill>
                  <a:schemeClr val="bg1"/>
                </a:solidFill>
                <a:hlinkClick r:id="rId5">
                  <a:extLst>
                    <a:ext uri="{A12FA001-AC4F-418D-AE19-62706E023703}">
                      <ahyp:hlinkClr xmlns:ahyp="http://schemas.microsoft.com/office/drawing/2018/hyperlinkcolor" val="tx"/>
                    </a:ext>
                  </a:extLst>
                </a:hlinkClick>
              </a:rPr>
              <a:t>Rare Diseases</a:t>
            </a:r>
            <a:endParaRPr lang="en-US" sz="1900" b="1" dirty="0">
              <a:solidFill>
                <a:schemeClr val="bg1"/>
              </a:solidFill>
            </a:endParaRPr>
          </a:p>
          <a:p>
            <a:pPr algn="l">
              <a:lnSpc>
                <a:spcPct val="100000"/>
              </a:lnSpc>
            </a:pPr>
            <a:endParaRPr lang="en-US" sz="1900" b="1" dirty="0">
              <a:solidFill>
                <a:schemeClr val="bg1"/>
              </a:solidFill>
            </a:endParaRPr>
          </a:p>
          <a:p>
            <a:pPr algn="l">
              <a:lnSpc>
                <a:spcPct val="100000"/>
              </a:lnSpc>
            </a:pPr>
            <a:r>
              <a:rPr lang="en-US" sz="1900" b="1" u="sng" dirty="0">
                <a:solidFill>
                  <a:schemeClr val="bg1"/>
                </a:solidFill>
                <a:hlinkClick r:id="rId6">
                  <a:extLst>
                    <a:ext uri="{A12FA001-AC4F-418D-AE19-62706E023703}">
                      <ahyp:hlinkClr xmlns:ahyp="http://schemas.microsoft.com/office/drawing/2018/hyperlinkcolor" val="tx"/>
                    </a:ext>
                  </a:extLst>
                </a:hlinkClick>
              </a:rPr>
              <a:t>Director’s Message</a:t>
            </a:r>
            <a:endParaRPr lang="en-US" sz="1900" b="1" u="sng" dirty="0">
              <a:solidFill>
                <a:schemeClr val="bg1"/>
              </a:solidFill>
            </a:endParaRPr>
          </a:p>
          <a:p>
            <a:pPr algn="l">
              <a:lnSpc>
                <a:spcPct val="100000"/>
              </a:lnSpc>
            </a:pPr>
            <a:endParaRPr lang="en-US" sz="2400" b="1" dirty="0">
              <a:solidFill>
                <a:schemeClr val="bg1"/>
              </a:solidFill>
            </a:endParaRPr>
          </a:p>
          <a:p>
            <a:pPr algn="l">
              <a:lnSpc>
                <a:spcPct val="100000"/>
              </a:lnSpc>
            </a:pPr>
            <a:r>
              <a:rPr lang="en-US" sz="2400" b="1" dirty="0">
                <a:solidFill>
                  <a:schemeClr val="bg1"/>
                </a:solidFill>
                <a:hlinkClick r:id="rId4">
                  <a:extLst>
                    <a:ext uri="{A12FA001-AC4F-418D-AE19-62706E023703}">
                      <ahyp:hlinkClr xmlns:ahyp="http://schemas.microsoft.com/office/drawing/2018/hyperlinkcolor" val="tx"/>
                    </a:ext>
                  </a:extLst>
                </a:hlinkClick>
              </a:rPr>
              <a:t> </a:t>
            </a:r>
            <a:endParaRPr lang="en-US" sz="2400" b="1" dirty="0">
              <a:solidFill>
                <a:schemeClr val="bg1"/>
              </a:solidFill>
            </a:endParaRPr>
          </a:p>
          <a:p>
            <a:pPr algn="l">
              <a:lnSpc>
                <a:spcPct val="100000"/>
              </a:lnSpc>
            </a:pPr>
            <a:endParaRPr lang="en-US" sz="2400" dirty="0">
              <a:solidFill>
                <a:schemeClr val="bg1"/>
              </a:solidFill>
            </a:endParaRPr>
          </a:p>
        </p:txBody>
      </p:sp>
    </p:spTree>
    <p:extLst>
      <p:ext uri="{BB962C8B-B14F-4D97-AF65-F5344CB8AC3E}">
        <p14:creationId xmlns:p14="http://schemas.microsoft.com/office/powerpoint/2010/main" val="3151269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E4BA56-615D-4FE9-A24A-B5FF5B98D9C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sp>
        <p:nvSpPr>
          <p:cNvPr id="5" name="Title 1">
            <a:extLst>
              <a:ext uri="{FF2B5EF4-FFF2-40B4-BE49-F238E27FC236}">
                <a16:creationId xmlns:a16="http://schemas.microsoft.com/office/drawing/2014/main" id="{1C028C00-A04A-4ADA-86DC-2FA79050A065}"/>
              </a:ext>
            </a:extLst>
          </p:cNvPr>
          <p:cNvSpPr>
            <a:spLocks noGrp="1"/>
          </p:cNvSpPr>
          <p:nvPr>
            <p:ph type="ctrTitle" idx="4294967295"/>
          </p:nvPr>
        </p:nvSpPr>
        <p:spPr>
          <a:xfrm>
            <a:off x="438298" y="560696"/>
            <a:ext cx="6830798" cy="580329"/>
          </a:xfrm>
          <a:prstGeom prst="rect">
            <a:avLst/>
          </a:prstGeom>
          <a:effectLst>
            <a:outerShdw blurRad="50800" dist="50800" dir="5400000" algn="ctr" rotWithShape="0">
              <a:srgbClr val="000000"/>
            </a:outerShdw>
          </a:effectLst>
        </p:spPr>
        <p:txBody>
          <a:bodyPr anchor="t" anchorCtr="0">
            <a:noAutofit/>
          </a:bodyPr>
          <a:lstStyle/>
          <a:p>
            <a:pPr algn="l"/>
            <a:r>
              <a:rPr lang="en-US" sz="3600" b="1" dirty="0">
                <a:solidFill>
                  <a:srgbClr val="FFB9BB"/>
                </a:solidFill>
                <a:latin typeface="Arial" charset="0"/>
                <a:ea typeface="Arial" charset="0"/>
                <a:cs typeface="Arial" charset="0"/>
              </a:rPr>
              <a:t>Addressing the Opioid Crisis</a:t>
            </a:r>
          </a:p>
        </p:txBody>
      </p:sp>
      <p:sp>
        <p:nvSpPr>
          <p:cNvPr id="6" name="Title 1">
            <a:extLst>
              <a:ext uri="{FF2B5EF4-FFF2-40B4-BE49-F238E27FC236}">
                <a16:creationId xmlns:a16="http://schemas.microsoft.com/office/drawing/2014/main" id="{73A55278-23B1-4617-84D4-76E41DC09B03}"/>
              </a:ext>
            </a:extLst>
          </p:cNvPr>
          <p:cNvSpPr txBox="1">
            <a:spLocks/>
          </p:cNvSpPr>
          <p:nvPr/>
        </p:nvSpPr>
        <p:spPr>
          <a:xfrm>
            <a:off x="474512" y="3079418"/>
            <a:ext cx="5898777" cy="3217885"/>
          </a:xfrm>
          <a:prstGeom prst="rect">
            <a:avLst/>
          </a:prstGeom>
          <a:effectLst>
            <a:outerShdw blurRad="25400" dist="25400" dir="5400000" algn="t" rotWithShape="0">
              <a:prstClr val="black"/>
            </a:outerShdw>
          </a:effectLst>
        </p:spPr>
        <p:txBody>
          <a:bodyPr vert="horz" lIns="91440" tIns="45720" rIns="91440" bIns="45720" rtlCol="0" anchor="t" anchorCtr="0">
            <a:noAutofit/>
          </a:bodyPr>
          <a:lstStyle>
            <a:lvl1pPr algn="ctr" defTabSz="914400" rtl="0" eaLnBrk="1" latinLnBrk="0" hangingPunct="1">
              <a:lnSpc>
                <a:spcPct val="90000"/>
              </a:lnSpc>
              <a:spcBef>
                <a:spcPct val="0"/>
              </a:spcBef>
              <a:buNone/>
              <a:defRPr sz="4000" b="0" kern="1200" baseline="0">
                <a:solidFill>
                  <a:srgbClr val="642F6C"/>
                </a:solidFill>
                <a:latin typeface="+mj-lt"/>
                <a:ea typeface="+mj-ea"/>
                <a:cs typeface="+mj-cs"/>
              </a:defRPr>
            </a:lvl1pPr>
          </a:lstStyle>
          <a:p>
            <a:pPr algn="l">
              <a:lnSpc>
                <a:spcPct val="100000"/>
              </a:lnSpc>
            </a:pPr>
            <a:r>
              <a:rPr lang="en-US" sz="1900" b="1" u="sng" dirty="0">
                <a:solidFill>
                  <a:schemeClr val="bg1"/>
                </a:solidFill>
                <a:hlinkClick r:id="rId4">
                  <a:extLst>
                    <a:ext uri="{A12FA001-AC4F-418D-AE19-62706E023703}">
                      <ahyp:hlinkClr xmlns:ahyp="http://schemas.microsoft.com/office/drawing/2018/hyperlinkcolor" val="tx"/>
                    </a:ext>
                  </a:extLst>
                </a:hlinkClick>
              </a:rPr>
              <a:t>NCATS Initiatives</a:t>
            </a:r>
            <a:endParaRPr lang="en-US" sz="1900" b="1" u="sng" dirty="0">
              <a:solidFill>
                <a:schemeClr val="bg1"/>
              </a:solidFill>
            </a:endParaRPr>
          </a:p>
          <a:p>
            <a:pPr algn="l">
              <a:lnSpc>
                <a:spcPct val="100000"/>
              </a:lnSpc>
            </a:pPr>
            <a:endParaRPr lang="en-US" sz="1900" b="1" u="sng" dirty="0">
              <a:solidFill>
                <a:schemeClr val="bg1"/>
              </a:solidFill>
            </a:endParaRPr>
          </a:p>
          <a:p>
            <a:pPr algn="l">
              <a:lnSpc>
                <a:spcPct val="100000"/>
              </a:lnSpc>
            </a:pPr>
            <a:r>
              <a:rPr lang="en-US" sz="1900" b="1" u="sng" dirty="0">
                <a:solidFill>
                  <a:schemeClr val="bg1"/>
                </a:solidFill>
                <a:hlinkClick r:id="rId5">
                  <a:extLst>
                    <a:ext uri="{A12FA001-AC4F-418D-AE19-62706E023703}">
                      <ahyp:hlinkClr xmlns:ahyp="http://schemas.microsoft.com/office/drawing/2018/hyperlinkcolor" val="tx"/>
                    </a:ext>
                  </a:extLst>
                </a:hlinkClick>
              </a:rPr>
              <a:t>Director’s Message</a:t>
            </a:r>
            <a:endParaRPr lang="en-US" sz="1900" b="1" u="sng" dirty="0">
              <a:solidFill>
                <a:schemeClr val="bg1"/>
              </a:solidFill>
            </a:endParaRPr>
          </a:p>
          <a:p>
            <a:pPr algn="l">
              <a:lnSpc>
                <a:spcPct val="100000"/>
              </a:lnSpc>
            </a:pPr>
            <a:endParaRPr lang="en-US" sz="1900" b="1" u="sng" dirty="0">
              <a:solidFill>
                <a:schemeClr val="bg1"/>
              </a:solidFill>
            </a:endParaRPr>
          </a:p>
          <a:p>
            <a:pPr algn="l">
              <a:lnSpc>
                <a:spcPct val="100000"/>
              </a:lnSpc>
            </a:pPr>
            <a:r>
              <a:rPr lang="en-US" sz="1900" b="1" u="sng" dirty="0">
                <a:solidFill>
                  <a:schemeClr val="bg1"/>
                </a:solidFill>
                <a:hlinkClick r:id="rId6">
                  <a:extLst>
                    <a:ext uri="{A12FA001-AC4F-418D-AE19-62706E023703}">
                      <ahyp:hlinkClr xmlns:ahyp="http://schemas.microsoft.com/office/drawing/2018/hyperlinkcolor" val="tx"/>
                    </a:ext>
                  </a:extLst>
                </a:hlinkClick>
              </a:rPr>
              <a:t>Symposium</a:t>
            </a:r>
            <a:endParaRPr lang="en-US" sz="1900" b="1" u="sng" dirty="0">
              <a:solidFill>
                <a:schemeClr val="bg1"/>
              </a:solidFill>
            </a:endParaRPr>
          </a:p>
        </p:txBody>
      </p:sp>
      <p:sp>
        <p:nvSpPr>
          <p:cNvPr id="10" name="Title 1">
            <a:extLst>
              <a:ext uri="{FF2B5EF4-FFF2-40B4-BE49-F238E27FC236}">
                <a16:creationId xmlns:a16="http://schemas.microsoft.com/office/drawing/2014/main" id="{35E3E0B2-465B-4D12-8469-3916363E2333}"/>
              </a:ext>
            </a:extLst>
          </p:cNvPr>
          <p:cNvSpPr txBox="1">
            <a:spLocks/>
          </p:cNvSpPr>
          <p:nvPr/>
        </p:nvSpPr>
        <p:spPr>
          <a:xfrm>
            <a:off x="474512" y="1243834"/>
            <a:ext cx="6648587" cy="1645364"/>
          </a:xfrm>
          <a:prstGeom prst="rect">
            <a:avLst/>
          </a:prstGeom>
          <a:effectLst>
            <a:outerShdw blurRad="25400" dist="25400" dir="5400000" algn="t" rotWithShape="0">
              <a:prstClr val="black"/>
            </a:outerShdw>
          </a:effectLst>
        </p:spPr>
        <p:txBody>
          <a:bodyPr vert="horz" lIns="91440" tIns="45720" rIns="91440" bIns="45720" rtlCol="0" anchor="t" anchorCtr="0">
            <a:noAutofit/>
          </a:bodyPr>
          <a:lstStyle>
            <a:lvl1pPr algn="ctr" defTabSz="914400" rtl="0" eaLnBrk="1" latinLnBrk="0" hangingPunct="1">
              <a:lnSpc>
                <a:spcPct val="90000"/>
              </a:lnSpc>
              <a:spcBef>
                <a:spcPct val="0"/>
              </a:spcBef>
              <a:buNone/>
              <a:defRPr sz="4000" b="0" kern="1200" baseline="0">
                <a:solidFill>
                  <a:srgbClr val="642F6C"/>
                </a:solidFill>
                <a:latin typeface="+mj-lt"/>
                <a:ea typeface="+mj-ea"/>
                <a:cs typeface="+mj-cs"/>
              </a:defRPr>
            </a:lvl1pPr>
          </a:lstStyle>
          <a:p>
            <a:pPr algn="l">
              <a:lnSpc>
                <a:spcPct val="100000"/>
              </a:lnSpc>
            </a:pPr>
            <a:r>
              <a:rPr lang="en-US" sz="2400" dirty="0">
                <a:solidFill>
                  <a:schemeClr val="bg1"/>
                </a:solidFill>
              </a:rPr>
              <a:t>Through new awards, researchers are applying translational science approaches to speed scientific solutions that address the opioid public health crisis.</a:t>
            </a:r>
          </a:p>
        </p:txBody>
      </p:sp>
    </p:spTree>
    <p:extLst>
      <p:ext uri="{BB962C8B-B14F-4D97-AF65-F5344CB8AC3E}">
        <p14:creationId xmlns:p14="http://schemas.microsoft.com/office/powerpoint/2010/main" val="3283539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AD6C08-B76B-4B40-B829-529542596F94}"/>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sp>
        <p:nvSpPr>
          <p:cNvPr id="2" name="Title 1">
            <a:extLst>
              <a:ext uri="{FF2B5EF4-FFF2-40B4-BE49-F238E27FC236}">
                <a16:creationId xmlns:a16="http://schemas.microsoft.com/office/drawing/2014/main" id="{980799C5-10C7-46B6-A720-25A7B57C639E}"/>
              </a:ext>
            </a:extLst>
          </p:cNvPr>
          <p:cNvSpPr txBox="1">
            <a:spLocks/>
          </p:cNvSpPr>
          <p:nvPr/>
        </p:nvSpPr>
        <p:spPr>
          <a:xfrm>
            <a:off x="589933" y="363303"/>
            <a:ext cx="6779055" cy="490682"/>
          </a:xfrm>
          <a:prstGeom prst="rect">
            <a:avLst/>
          </a:prstGeom>
          <a:effectLst>
            <a:outerShdw blurRad="50800" dist="50800" dir="5400000" algn="ctr" rotWithShape="0">
              <a:srgbClr val="000000"/>
            </a:outerShdw>
          </a:effectLst>
        </p:spPr>
        <p:txBody>
          <a:bodyPr anchor="t" anchorCtr="0">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sz="3600" dirty="0">
                <a:solidFill>
                  <a:schemeClr val="accent4">
                    <a:lumMod val="40000"/>
                    <a:lumOff val="60000"/>
                  </a:schemeClr>
                </a:solidFill>
                <a:latin typeface="Arial" charset="0"/>
                <a:ea typeface="Arial" charset="0"/>
                <a:cs typeface="Arial" charset="0"/>
              </a:rPr>
              <a:t>Collaboration in the Cloud</a:t>
            </a:r>
          </a:p>
        </p:txBody>
      </p:sp>
      <p:sp>
        <p:nvSpPr>
          <p:cNvPr id="3" name="Title 1">
            <a:extLst>
              <a:ext uri="{FF2B5EF4-FFF2-40B4-BE49-F238E27FC236}">
                <a16:creationId xmlns:a16="http://schemas.microsoft.com/office/drawing/2014/main" id="{9B13F717-99BE-4656-940E-FD0C578972BE}"/>
              </a:ext>
            </a:extLst>
          </p:cNvPr>
          <p:cNvSpPr txBox="1">
            <a:spLocks/>
          </p:cNvSpPr>
          <p:nvPr/>
        </p:nvSpPr>
        <p:spPr>
          <a:xfrm>
            <a:off x="589934" y="1024313"/>
            <a:ext cx="8344746" cy="2159346"/>
          </a:xfrm>
          <a:prstGeom prst="rect">
            <a:avLst/>
          </a:prstGeom>
          <a:effectLst>
            <a:outerShdw blurRad="25400" dist="25400" dir="5400000" algn="t" rotWithShape="0">
              <a:prstClr val="black"/>
            </a:outerShdw>
          </a:effectLst>
        </p:spPr>
        <p:txBody>
          <a:bodyPr vert="horz" lIns="91440" tIns="45720" rIns="91440" bIns="45720" rtlCol="0" anchor="t" anchorCtr="0">
            <a:noAutofit/>
          </a:bodyPr>
          <a:lstStyle>
            <a:lvl1pPr algn="ctr" defTabSz="914400" rtl="0" eaLnBrk="1" latinLnBrk="0" hangingPunct="1">
              <a:lnSpc>
                <a:spcPct val="90000"/>
              </a:lnSpc>
              <a:spcBef>
                <a:spcPct val="0"/>
              </a:spcBef>
              <a:buNone/>
              <a:defRPr sz="4000" b="0" kern="1200" baseline="0">
                <a:solidFill>
                  <a:srgbClr val="642F6C"/>
                </a:solidFill>
                <a:latin typeface="+mj-lt"/>
                <a:ea typeface="+mj-ea"/>
                <a:cs typeface="+mj-cs"/>
              </a:defRPr>
            </a:lvl1pPr>
          </a:lstStyle>
          <a:p>
            <a:pPr algn="l">
              <a:lnSpc>
                <a:spcPct val="100000"/>
              </a:lnSpc>
            </a:pPr>
            <a:r>
              <a:rPr lang="en-US" sz="2400" dirty="0">
                <a:solidFill>
                  <a:schemeClr val="bg1"/>
                </a:solidFill>
              </a:rPr>
              <a:t>Our secure cloud computing environment enabled research teams to look across a robust, interconnected ecosystem </a:t>
            </a:r>
            <a:br>
              <a:rPr lang="en-US" sz="2400" dirty="0">
                <a:solidFill>
                  <a:schemeClr val="bg1"/>
                </a:solidFill>
              </a:rPr>
            </a:br>
            <a:r>
              <a:rPr lang="en-US" sz="2400" dirty="0">
                <a:solidFill>
                  <a:schemeClr val="bg1"/>
                </a:solidFill>
              </a:rPr>
              <a:t>of data to make new discoveries, including a promising </a:t>
            </a:r>
            <a:br>
              <a:rPr lang="en-US" sz="2400" dirty="0">
                <a:solidFill>
                  <a:schemeClr val="bg1"/>
                </a:solidFill>
              </a:rPr>
            </a:br>
            <a:r>
              <a:rPr lang="en-US" sz="2400" dirty="0">
                <a:solidFill>
                  <a:schemeClr val="bg1"/>
                </a:solidFill>
              </a:rPr>
              <a:t>drug combination against lethal childhood brain cancers. </a:t>
            </a:r>
          </a:p>
        </p:txBody>
      </p:sp>
      <p:sp>
        <p:nvSpPr>
          <p:cNvPr id="7" name="Title 1">
            <a:extLst>
              <a:ext uri="{FF2B5EF4-FFF2-40B4-BE49-F238E27FC236}">
                <a16:creationId xmlns:a16="http://schemas.microsoft.com/office/drawing/2014/main" id="{FB0FB5AA-E5FB-41B7-B550-23F7171EC7CF}"/>
              </a:ext>
            </a:extLst>
          </p:cNvPr>
          <p:cNvSpPr txBox="1">
            <a:spLocks/>
          </p:cNvSpPr>
          <p:nvPr/>
        </p:nvSpPr>
        <p:spPr>
          <a:xfrm>
            <a:off x="589934" y="2742333"/>
            <a:ext cx="4075032" cy="1864018"/>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4000" b="0" kern="1200" baseline="0">
                <a:solidFill>
                  <a:srgbClr val="642F6C"/>
                </a:solidFill>
                <a:latin typeface="+mj-lt"/>
                <a:ea typeface="+mj-ea"/>
                <a:cs typeface="+mj-cs"/>
              </a:defRPr>
            </a:lvl1pPr>
          </a:lstStyle>
          <a:p>
            <a:pPr algn="l">
              <a:lnSpc>
                <a:spcPct val="100000"/>
              </a:lnSpc>
            </a:pPr>
            <a:r>
              <a:rPr lang="en-US" sz="1900" b="1" u="sng" dirty="0">
                <a:solidFill>
                  <a:schemeClr val="bg1"/>
                </a:solidFill>
                <a:hlinkClick r:id="rId3">
                  <a:extLst>
                    <a:ext uri="{A12FA001-AC4F-418D-AE19-62706E023703}">
                      <ahyp:hlinkClr xmlns:ahyp="http://schemas.microsoft.com/office/drawing/2018/hyperlinkcolor" val="tx"/>
                    </a:ext>
                  </a:extLst>
                </a:hlinkClick>
              </a:rPr>
              <a:t>Research Insights</a:t>
            </a:r>
            <a:endParaRPr lang="en-US" sz="1900" u="sng" dirty="0">
              <a:solidFill>
                <a:schemeClr val="bg1"/>
              </a:solidFill>
            </a:endParaRPr>
          </a:p>
        </p:txBody>
      </p:sp>
    </p:spTree>
    <p:extLst>
      <p:ext uri="{BB962C8B-B14F-4D97-AF65-F5344CB8AC3E}">
        <p14:creationId xmlns:p14="http://schemas.microsoft.com/office/powerpoint/2010/main" val="3503404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49F82C-2CA8-4230-BC94-47AEFDAB98D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sp>
        <p:nvSpPr>
          <p:cNvPr id="7" name="Title 1">
            <a:extLst>
              <a:ext uri="{FF2B5EF4-FFF2-40B4-BE49-F238E27FC236}">
                <a16:creationId xmlns:a16="http://schemas.microsoft.com/office/drawing/2014/main" id="{78742902-D568-41C8-AB34-95BE017DA205}"/>
              </a:ext>
            </a:extLst>
          </p:cNvPr>
          <p:cNvSpPr>
            <a:spLocks noGrp="1"/>
          </p:cNvSpPr>
          <p:nvPr>
            <p:ph type="ctrTitle" idx="4294967295"/>
          </p:nvPr>
        </p:nvSpPr>
        <p:spPr>
          <a:xfrm>
            <a:off x="589932" y="488848"/>
            <a:ext cx="5075762" cy="903057"/>
          </a:xfrm>
          <a:prstGeom prst="rect">
            <a:avLst/>
          </a:prstGeom>
          <a:effectLst>
            <a:outerShdw blurRad="50800" dist="50800" dir="5400000" algn="ctr" rotWithShape="0">
              <a:srgbClr val="000000"/>
            </a:outerShdw>
          </a:effectLst>
        </p:spPr>
        <p:txBody>
          <a:bodyPr>
            <a:noAutofit/>
          </a:bodyPr>
          <a:lstStyle/>
          <a:p>
            <a:pPr algn="l"/>
            <a:r>
              <a:rPr lang="en-US" sz="3600" b="1" dirty="0">
                <a:solidFill>
                  <a:schemeClr val="accent2">
                    <a:lumMod val="40000"/>
                    <a:lumOff val="60000"/>
                  </a:schemeClr>
                </a:solidFill>
                <a:latin typeface="Arial" charset="0"/>
                <a:ea typeface="Arial" charset="0"/>
                <a:cs typeface="Arial" charset="0"/>
              </a:rPr>
              <a:t>The Promise of Machine Intelligence</a:t>
            </a:r>
          </a:p>
        </p:txBody>
      </p:sp>
      <p:sp>
        <p:nvSpPr>
          <p:cNvPr id="8" name="Title 1">
            <a:extLst>
              <a:ext uri="{FF2B5EF4-FFF2-40B4-BE49-F238E27FC236}">
                <a16:creationId xmlns:a16="http://schemas.microsoft.com/office/drawing/2014/main" id="{B18EDB9C-B520-4573-A553-5A24489629A3}"/>
              </a:ext>
            </a:extLst>
          </p:cNvPr>
          <p:cNvSpPr txBox="1">
            <a:spLocks/>
          </p:cNvSpPr>
          <p:nvPr/>
        </p:nvSpPr>
        <p:spPr>
          <a:xfrm>
            <a:off x="589935" y="1685369"/>
            <a:ext cx="5308842" cy="4194697"/>
          </a:xfrm>
          <a:prstGeom prst="rect">
            <a:avLst/>
          </a:prstGeom>
          <a:effectLst>
            <a:outerShdw blurRad="25400" dist="25400" dir="5400000" algn="ctr" rotWithShape="0">
              <a:srgbClr val="000000"/>
            </a:outerShdw>
          </a:effectLst>
        </p:spPr>
        <p:txBody>
          <a:bodyPr vert="horz" lIns="91440" tIns="45720" rIns="91440" bIns="45720" rtlCol="0" anchor="t" anchorCtr="0">
            <a:noAutofit/>
          </a:bodyPr>
          <a:lstStyle>
            <a:lvl1pPr algn="ctr" defTabSz="914400" rtl="0" eaLnBrk="1" latinLnBrk="0" hangingPunct="1">
              <a:lnSpc>
                <a:spcPct val="90000"/>
              </a:lnSpc>
              <a:spcBef>
                <a:spcPct val="0"/>
              </a:spcBef>
              <a:buNone/>
              <a:defRPr sz="4000" b="0" kern="1200" baseline="0">
                <a:solidFill>
                  <a:srgbClr val="642F6C"/>
                </a:solidFill>
                <a:latin typeface="+mj-lt"/>
                <a:ea typeface="+mj-ea"/>
                <a:cs typeface="+mj-cs"/>
              </a:defRPr>
            </a:lvl1pPr>
          </a:lstStyle>
          <a:p>
            <a:pPr algn="l">
              <a:lnSpc>
                <a:spcPct val="100000"/>
              </a:lnSpc>
            </a:pPr>
            <a:r>
              <a:rPr lang="en-US" sz="2400" dirty="0">
                <a:solidFill>
                  <a:schemeClr val="bg1"/>
                </a:solidFill>
              </a:rPr>
              <a:t>We gathered experts in machine intelligence to share their perspectives on current issues associated with incorporating MI systems into health care settings.</a:t>
            </a:r>
          </a:p>
          <a:p>
            <a:pPr algn="l">
              <a:lnSpc>
                <a:spcPct val="100000"/>
              </a:lnSpc>
            </a:pPr>
            <a:r>
              <a:rPr lang="en-US" sz="1900" dirty="0">
                <a:solidFill>
                  <a:schemeClr val="bg1"/>
                </a:solidFill>
              </a:rPr>
              <a:t> </a:t>
            </a:r>
          </a:p>
          <a:p>
            <a:pPr algn="l">
              <a:lnSpc>
                <a:spcPct val="100000"/>
              </a:lnSpc>
            </a:pPr>
            <a:r>
              <a:rPr lang="en-US" sz="1900" b="1" u="sng" dirty="0">
                <a:solidFill>
                  <a:schemeClr val="bg1"/>
                </a:solidFill>
                <a:hlinkClick r:id="rId4">
                  <a:extLst>
                    <a:ext uri="{A12FA001-AC4F-418D-AE19-62706E023703}">
                      <ahyp:hlinkClr xmlns:ahyp="http://schemas.microsoft.com/office/drawing/2018/hyperlinkcolor" val="tx"/>
                    </a:ext>
                  </a:extLst>
                </a:hlinkClick>
              </a:rPr>
              <a:t>Workshop</a:t>
            </a:r>
            <a:endParaRPr lang="en-US" sz="1900" u="sng" dirty="0">
              <a:solidFill>
                <a:schemeClr val="bg1"/>
              </a:solidFill>
            </a:endParaRPr>
          </a:p>
        </p:txBody>
      </p:sp>
    </p:spTree>
    <p:extLst>
      <p:ext uri="{BB962C8B-B14F-4D97-AF65-F5344CB8AC3E}">
        <p14:creationId xmlns:p14="http://schemas.microsoft.com/office/powerpoint/2010/main" val="2663450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C00BE8-4830-4B48-9D5C-447B26D0311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sp>
        <p:nvSpPr>
          <p:cNvPr id="5" name="Title 1">
            <a:extLst>
              <a:ext uri="{FF2B5EF4-FFF2-40B4-BE49-F238E27FC236}">
                <a16:creationId xmlns:a16="http://schemas.microsoft.com/office/drawing/2014/main" id="{7EA64E7A-88E9-4BC3-8D9C-8F48963ED3FF}"/>
              </a:ext>
            </a:extLst>
          </p:cNvPr>
          <p:cNvSpPr>
            <a:spLocks noGrp="1"/>
          </p:cNvSpPr>
          <p:nvPr>
            <p:ph type="ctrTitle" idx="4294967295"/>
          </p:nvPr>
        </p:nvSpPr>
        <p:spPr>
          <a:xfrm>
            <a:off x="589935" y="401580"/>
            <a:ext cx="7962394" cy="903057"/>
          </a:xfrm>
          <a:prstGeom prst="rect">
            <a:avLst/>
          </a:prstGeom>
          <a:effectLst>
            <a:outerShdw blurRad="50800" dist="25400" dir="5400000" algn="ctr" rotWithShape="0">
              <a:srgbClr val="000000">
                <a:alpha val="76000"/>
              </a:srgbClr>
            </a:outerShdw>
          </a:effectLst>
        </p:spPr>
        <p:txBody>
          <a:bodyPr anchor="t" anchorCtr="0">
            <a:noAutofit/>
          </a:bodyPr>
          <a:lstStyle/>
          <a:p>
            <a:pPr algn="l"/>
            <a:r>
              <a:rPr lang="en-US" sz="3600" b="1" dirty="0">
                <a:solidFill>
                  <a:schemeClr val="accent4">
                    <a:lumMod val="40000"/>
                    <a:lumOff val="60000"/>
                  </a:schemeClr>
                </a:solidFill>
                <a:latin typeface="Arial" charset="0"/>
                <a:ea typeface="Arial" charset="0"/>
                <a:cs typeface="Arial" charset="0"/>
              </a:rPr>
              <a:t>Improving Rural Health Outcomes</a:t>
            </a:r>
          </a:p>
        </p:txBody>
      </p:sp>
      <p:sp>
        <p:nvSpPr>
          <p:cNvPr id="6" name="Title 1">
            <a:extLst>
              <a:ext uri="{FF2B5EF4-FFF2-40B4-BE49-F238E27FC236}">
                <a16:creationId xmlns:a16="http://schemas.microsoft.com/office/drawing/2014/main" id="{6DE25D7B-3CB1-48DE-ADE5-6808975BD519}"/>
              </a:ext>
            </a:extLst>
          </p:cNvPr>
          <p:cNvSpPr txBox="1">
            <a:spLocks/>
          </p:cNvSpPr>
          <p:nvPr/>
        </p:nvSpPr>
        <p:spPr>
          <a:xfrm>
            <a:off x="589936" y="1037343"/>
            <a:ext cx="9387782" cy="3450628"/>
          </a:xfrm>
          <a:prstGeom prst="rect">
            <a:avLst/>
          </a:prstGeom>
          <a:effectLst>
            <a:outerShdw blurRad="25400" dist="25400" dir="5400000" algn="ctr" rotWithShape="0">
              <a:srgbClr val="000000">
                <a:alpha val="68000"/>
              </a:srgbClr>
            </a:outerShdw>
          </a:effectLst>
        </p:spPr>
        <p:txBody>
          <a:bodyPr vert="horz" lIns="91440" tIns="45720" rIns="91440" bIns="45720" rtlCol="0" anchor="t" anchorCtr="0">
            <a:noAutofit/>
          </a:bodyPr>
          <a:lstStyle>
            <a:lvl1pPr algn="ctr" defTabSz="914400" rtl="0" eaLnBrk="1" latinLnBrk="0" hangingPunct="1">
              <a:lnSpc>
                <a:spcPct val="90000"/>
              </a:lnSpc>
              <a:spcBef>
                <a:spcPct val="0"/>
              </a:spcBef>
              <a:buNone/>
              <a:defRPr sz="4000" b="0" kern="1200" baseline="0">
                <a:solidFill>
                  <a:srgbClr val="642F6C"/>
                </a:solidFill>
                <a:latin typeface="+mj-lt"/>
                <a:ea typeface="+mj-ea"/>
                <a:cs typeface="+mj-cs"/>
              </a:defRPr>
            </a:lvl1pPr>
          </a:lstStyle>
          <a:p>
            <a:pPr algn="l">
              <a:lnSpc>
                <a:spcPct val="100000"/>
              </a:lnSpc>
            </a:pPr>
            <a:r>
              <a:rPr lang="en-US" sz="2400" dirty="0">
                <a:solidFill>
                  <a:schemeClr val="bg1"/>
                </a:solidFill>
              </a:rPr>
              <a:t>We explored how innovations in clinical and translational science could improve rural health outcomes during the Inaugural NIH Rural Health Seminar. </a:t>
            </a:r>
          </a:p>
          <a:p>
            <a:pPr algn="l">
              <a:lnSpc>
                <a:spcPct val="100000"/>
              </a:lnSpc>
            </a:pPr>
            <a:r>
              <a:rPr lang="en-US" sz="1900" dirty="0">
                <a:solidFill>
                  <a:schemeClr val="bg1"/>
                </a:solidFill>
              </a:rPr>
              <a:t> </a:t>
            </a:r>
          </a:p>
          <a:p>
            <a:pPr algn="l">
              <a:lnSpc>
                <a:spcPct val="100000"/>
              </a:lnSpc>
            </a:pPr>
            <a:r>
              <a:rPr lang="en-US" sz="1900" b="1" u="sng" dirty="0">
                <a:solidFill>
                  <a:schemeClr val="bg1"/>
                </a:solidFill>
                <a:hlinkClick r:id="rId4">
                  <a:extLst>
                    <a:ext uri="{A12FA001-AC4F-418D-AE19-62706E023703}">
                      <ahyp:hlinkClr xmlns:ahyp="http://schemas.microsoft.com/office/drawing/2018/hyperlinkcolor" val="tx"/>
                    </a:ext>
                  </a:extLst>
                </a:hlinkClick>
              </a:rPr>
              <a:t>Event and Highlighted Projects</a:t>
            </a:r>
            <a:endParaRPr lang="en-US" sz="1900" b="1" u="sng" dirty="0">
              <a:solidFill>
                <a:schemeClr val="bg1"/>
              </a:solidFill>
            </a:endParaRPr>
          </a:p>
          <a:p>
            <a:pPr algn="l">
              <a:lnSpc>
                <a:spcPct val="100000"/>
              </a:lnSpc>
            </a:pPr>
            <a:endParaRPr lang="en-US" sz="1900" b="1" u="sng" dirty="0">
              <a:solidFill>
                <a:schemeClr val="bg1"/>
              </a:solidFill>
            </a:endParaRPr>
          </a:p>
          <a:p>
            <a:pPr algn="l">
              <a:lnSpc>
                <a:spcPct val="100000"/>
              </a:lnSpc>
            </a:pPr>
            <a:r>
              <a:rPr lang="en-US" sz="1900" b="1" u="sng" dirty="0">
                <a:solidFill>
                  <a:schemeClr val="bg1"/>
                </a:solidFill>
                <a:hlinkClick r:id="rId5">
                  <a:extLst>
                    <a:ext uri="{A12FA001-AC4F-418D-AE19-62706E023703}">
                      <ahyp:hlinkClr xmlns:ahyp="http://schemas.microsoft.com/office/drawing/2018/hyperlinkcolor" val="tx"/>
                    </a:ext>
                  </a:extLst>
                </a:hlinkClick>
              </a:rPr>
              <a:t>Director’s Message</a:t>
            </a:r>
            <a:endParaRPr lang="en-US" sz="1900" u="sng" dirty="0">
              <a:solidFill>
                <a:schemeClr val="bg1"/>
              </a:solidFill>
            </a:endParaRPr>
          </a:p>
        </p:txBody>
      </p:sp>
    </p:spTree>
    <p:extLst>
      <p:ext uri="{BB962C8B-B14F-4D97-AF65-F5344CB8AC3E}">
        <p14:creationId xmlns:p14="http://schemas.microsoft.com/office/powerpoint/2010/main" val="881093506"/>
      </p:ext>
    </p:extLst>
  </p:cSld>
  <p:clrMapOvr>
    <a:masterClrMapping/>
  </p:clrMapOvr>
</p:sld>
</file>

<file path=ppt/theme/theme1.xml><?xml version="1.0" encoding="utf-8"?>
<a:theme xmlns:a="http://schemas.openxmlformats.org/drawingml/2006/main" name="Office Theme">
  <a:themeElements>
    <a:clrScheme name="NCATS Color Pallet">
      <a:dk1>
        <a:srgbClr val="000000"/>
      </a:dk1>
      <a:lt1>
        <a:srgbClr val="FFFFFF"/>
      </a:lt1>
      <a:dk2>
        <a:srgbClr val="44546A"/>
      </a:dk2>
      <a:lt2>
        <a:srgbClr val="E7E6E6"/>
      </a:lt2>
      <a:accent1>
        <a:srgbClr val="632F6C"/>
      </a:accent1>
      <a:accent2>
        <a:srgbClr val="006378"/>
      </a:accent2>
      <a:accent3>
        <a:srgbClr val="626669"/>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1492</TotalTime>
  <Words>379</Words>
  <Application>Microsoft Office PowerPoint</Application>
  <PresentationFormat>Widescreen</PresentationFormat>
  <Paragraphs>72</Paragraphs>
  <Slides>13</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Who Are Translational Scientists?</vt:lpstr>
      <vt:lpstr>PowerPoint Presentation</vt:lpstr>
      <vt:lpstr>Rare Diseases Are Not Rare</vt:lpstr>
      <vt:lpstr>Addressing the Opioid Crisis</vt:lpstr>
      <vt:lpstr>PowerPoint Presentation</vt:lpstr>
      <vt:lpstr>The Promise of Machine Intelligence</vt:lpstr>
      <vt:lpstr>Improving Rural Health Outcomes</vt:lpstr>
      <vt:lpstr>Collective Action for Research on Rare Diseases</vt:lpstr>
      <vt:lpstr>Exploring the Drug Repurposing Landscape</vt:lpstr>
      <vt:lpstr>Planning for the Future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Blackman, Ric (NIH/OD) [C]</cp:lastModifiedBy>
  <cp:revision>155</cp:revision>
  <cp:lastPrinted>2019-12-10T20:12:27Z</cp:lastPrinted>
  <dcterms:created xsi:type="dcterms:W3CDTF">2017-06-09T18:09:57Z</dcterms:created>
  <dcterms:modified xsi:type="dcterms:W3CDTF">2019-12-18T14:16:46Z</dcterms:modified>
</cp:coreProperties>
</file>